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8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5" autoAdjust="0"/>
    <p:restoredTop sz="94438" autoAdjust="0"/>
  </p:normalViewPr>
  <p:slideViewPr>
    <p:cSldViewPr snapToGrid="0">
      <p:cViewPr varScale="1">
        <p:scale>
          <a:sx n="88" d="100"/>
          <a:sy n="88" d="100"/>
        </p:scale>
        <p:origin x="113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626FFF-835D-4311-B2A3-83D299805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95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BDD006-7C17-476D-A5DF-8EF1ACDE62D3}" type="slidenum">
              <a:rPr lang="ru-RU" altLang="ru-RU" smtClean="0"/>
              <a:pPr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6BED2A-016C-495F-86BC-6B066201384C}" type="slidenum">
              <a:rPr lang="ru-RU" altLang="ru-RU" smtClean="0"/>
              <a:pPr eaLnBrk="1" hangingPunct="1"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P.C. Chaumet, K. Belkebir, and A. Sentenac, “Three-dimensional subwavelength optical imaging using the coupled dipole method,” </a:t>
            </a:r>
            <a:r>
              <a:rPr lang="ru-RU" altLang="ru-RU" i="1"/>
              <a:t>Phys. Rev. B</a:t>
            </a:r>
            <a:r>
              <a:rPr lang="ru-RU" altLang="ru-RU"/>
              <a:t> </a:t>
            </a:r>
            <a:r>
              <a:rPr lang="ru-RU" altLang="ru-RU" b="1"/>
              <a:t>69</a:t>
            </a:r>
            <a:r>
              <a:rPr lang="ru-RU" altLang="ru-RU"/>
              <a:t>, 245405 (2004).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DA6F1F-3194-4376-BD2C-B90D51793B3F}" type="slidenum">
              <a:rPr lang="ru-RU" altLang="ru-RU" smtClean="0"/>
              <a:pPr eaLnBrk="1" hangingPunct="1">
                <a:spcBef>
                  <a:spcPct val="0"/>
                </a:spcBef>
              </a:pPr>
              <a:t>23</a:t>
            </a:fld>
            <a:endParaRPr lang="ru-RU" alt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/>
              <a:t>P.C. Chaumet </a:t>
            </a:r>
            <a:r>
              <a:rPr lang="ru-RU" altLang="ru-RU" dirty="0" err="1"/>
              <a:t>and</a:t>
            </a:r>
            <a:r>
              <a:rPr lang="ru-RU" altLang="ru-RU" dirty="0"/>
              <a:t> K. Belkebir, “</a:t>
            </a:r>
            <a:r>
              <a:rPr lang="ru-RU" altLang="ru-RU" dirty="0" err="1"/>
              <a:t>Three-dimensional</a:t>
            </a:r>
            <a:r>
              <a:rPr lang="ru-RU" altLang="ru-RU" dirty="0"/>
              <a:t> </a:t>
            </a:r>
            <a:r>
              <a:rPr lang="ru-RU" altLang="ru-RU" dirty="0" err="1"/>
              <a:t>reconstruction</a:t>
            </a:r>
            <a:r>
              <a:rPr lang="ru-RU" altLang="ru-RU" dirty="0"/>
              <a:t> </a:t>
            </a:r>
            <a:r>
              <a:rPr lang="ru-RU" altLang="ru-RU" dirty="0" err="1"/>
              <a:t>from</a:t>
            </a:r>
            <a:r>
              <a:rPr lang="ru-RU" altLang="ru-RU" dirty="0"/>
              <a:t> </a:t>
            </a:r>
            <a:r>
              <a:rPr lang="ru-RU" altLang="ru-RU" dirty="0" err="1"/>
              <a:t>real</a:t>
            </a:r>
            <a:r>
              <a:rPr lang="ru-RU" altLang="ru-RU" dirty="0"/>
              <a:t> </a:t>
            </a:r>
            <a:r>
              <a:rPr lang="ru-RU" altLang="ru-RU" dirty="0" err="1"/>
              <a:t>data</a:t>
            </a:r>
            <a:r>
              <a:rPr lang="ru-RU" altLang="ru-RU" dirty="0"/>
              <a:t> </a:t>
            </a:r>
            <a:r>
              <a:rPr lang="ru-RU" altLang="ru-RU" dirty="0" err="1"/>
              <a:t>using</a:t>
            </a:r>
            <a:r>
              <a:rPr lang="ru-RU" altLang="ru-RU" dirty="0"/>
              <a:t> a </a:t>
            </a:r>
            <a:r>
              <a:rPr lang="ru-RU" altLang="ru-RU" dirty="0" err="1"/>
              <a:t>conjugate</a:t>
            </a:r>
            <a:r>
              <a:rPr lang="ru-RU" altLang="ru-RU" dirty="0"/>
              <a:t> </a:t>
            </a:r>
            <a:r>
              <a:rPr lang="ru-RU" altLang="ru-RU" dirty="0" err="1"/>
              <a:t>gradient-coupled</a:t>
            </a:r>
            <a:r>
              <a:rPr lang="ru-RU" altLang="ru-RU" dirty="0"/>
              <a:t> </a:t>
            </a:r>
            <a:r>
              <a:rPr lang="ru-RU" altLang="ru-RU" dirty="0" err="1"/>
              <a:t>dipole</a:t>
            </a:r>
            <a:r>
              <a:rPr lang="ru-RU" altLang="ru-RU" dirty="0"/>
              <a:t> </a:t>
            </a:r>
            <a:r>
              <a:rPr lang="ru-RU" altLang="ru-RU" dirty="0" err="1"/>
              <a:t>method</a:t>
            </a:r>
            <a:r>
              <a:rPr lang="ru-RU" altLang="ru-RU" dirty="0"/>
              <a:t>,” </a:t>
            </a:r>
            <a:r>
              <a:rPr lang="ru-RU" altLang="ru-RU" i="1" dirty="0" err="1"/>
              <a:t>Inv</a:t>
            </a:r>
            <a:r>
              <a:rPr lang="ru-RU" altLang="ru-RU" i="1" dirty="0"/>
              <a:t>. </a:t>
            </a:r>
            <a:r>
              <a:rPr lang="ru-RU" altLang="ru-RU" i="1" dirty="0" err="1"/>
              <a:t>Probl</a:t>
            </a:r>
            <a:r>
              <a:rPr lang="ru-RU" altLang="ru-RU" i="1" dirty="0"/>
              <a:t>.</a:t>
            </a:r>
            <a:r>
              <a:rPr lang="ru-RU" altLang="ru-RU" dirty="0"/>
              <a:t> </a:t>
            </a:r>
            <a:r>
              <a:rPr lang="ru-RU" altLang="ru-RU" b="1" dirty="0"/>
              <a:t>25</a:t>
            </a:r>
            <a:r>
              <a:rPr lang="ru-RU" altLang="ru-RU" dirty="0"/>
              <a:t>, 024003 (2009).  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ADC0FE-9E67-4055-94B3-9FD85AD5F03F}" type="slidenum">
              <a:rPr lang="ru-RU" altLang="ru-RU" smtClean="0"/>
              <a:pPr eaLnBrk="1" hangingPunct="1"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P.C. Chaumet and K. Belkebir, “Three-dimensional reconstruction from real data using a conjugate gradient-coupled dipole method,” </a:t>
            </a:r>
            <a:r>
              <a:rPr lang="ru-RU" altLang="ru-RU" i="1"/>
              <a:t>Inv. Probl.</a:t>
            </a:r>
            <a:r>
              <a:rPr lang="ru-RU" altLang="ru-RU"/>
              <a:t> </a:t>
            </a:r>
            <a:r>
              <a:rPr lang="ru-RU" altLang="ru-RU" b="1"/>
              <a:t>25</a:t>
            </a:r>
            <a:r>
              <a:rPr lang="ru-RU" altLang="ru-RU"/>
              <a:t>, 024003 (2009).  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C02891-4855-4F58-890B-C68C447B551D}" type="slidenum">
              <a:rPr lang="ru-RU" altLang="ru-RU" smtClean="0"/>
              <a:pPr eaLnBrk="1" hangingPunct="1">
                <a:spcBef>
                  <a:spcPct val="0"/>
                </a:spcBef>
              </a:pPr>
              <a:t>25</a:t>
            </a:fld>
            <a:endParaRPr lang="ru-RU" alt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P.C. Chaumet and K. Belkebir, “Three-dimensional reconstruction from real data using a conjugate gradient-coupled dipole method,” </a:t>
            </a:r>
            <a:r>
              <a:rPr lang="ru-RU" altLang="ru-RU" i="1"/>
              <a:t>Inv. Probl.</a:t>
            </a:r>
            <a:r>
              <a:rPr lang="ru-RU" altLang="ru-RU"/>
              <a:t> </a:t>
            </a:r>
            <a:r>
              <a:rPr lang="ru-RU" altLang="ru-RU" b="1"/>
              <a:t>25</a:t>
            </a:r>
            <a:r>
              <a:rPr lang="ru-RU" altLang="ru-RU"/>
              <a:t>, 024003 (2009).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 dirty="0"/>
              <a:t>E. Mudry, P.C. Chaumet, K. Belkebir, and A. Sentenac, “Electromagnetic wave imaging of three-dimensional targets using a hybrid iterative inversion method,” </a:t>
            </a:r>
            <a:r>
              <a:rPr lang="en-US" altLang="ru-RU" i="1" dirty="0"/>
              <a:t>Inv. </a:t>
            </a:r>
            <a:r>
              <a:rPr lang="en-US" altLang="ru-RU" i="1" dirty="0" err="1"/>
              <a:t>Probl</a:t>
            </a:r>
            <a:r>
              <a:rPr lang="en-US" altLang="ru-RU" i="1" dirty="0"/>
              <a:t>.</a:t>
            </a:r>
            <a:r>
              <a:rPr lang="en-US" altLang="ru-RU" dirty="0"/>
              <a:t> </a:t>
            </a:r>
            <a:r>
              <a:rPr lang="en-US" altLang="ru-RU" b="1" dirty="0"/>
              <a:t>28</a:t>
            </a:r>
            <a:r>
              <a:rPr lang="en-US" altLang="ru-RU" dirty="0"/>
              <a:t>, 065007 (2012).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85F96A-018F-49A9-86F8-F4F0A562247A}" type="slidenum">
              <a:rPr lang="ru-RU" altLang="ru-RU" smtClean="0"/>
              <a:pPr eaLnBrk="1" hangingPunct="1"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/>
              <a:t>E. Mudry, P.C. Chaumet, K. Belkebir, and A. Sentenac, “Electromagnetic wave imaging of three-dimensional targets using a hybrid iterative inversion method,” </a:t>
            </a:r>
            <a:r>
              <a:rPr lang="en-US" altLang="ru-RU" i="1"/>
              <a:t>Inv. Probl.</a:t>
            </a:r>
            <a:r>
              <a:rPr lang="en-US" altLang="ru-RU"/>
              <a:t> </a:t>
            </a:r>
            <a:r>
              <a:rPr lang="en-US" altLang="ru-RU" b="1"/>
              <a:t>28</a:t>
            </a:r>
            <a:r>
              <a:rPr lang="en-US" altLang="ru-RU"/>
              <a:t>, 065007 (2012). </a:t>
            </a:r>
            <a:r>
              <a:rPr lang="en-US" altLang="ru-RU" sz="800"/>
              <a:t>PCGM – Positive CGM</a:t>
            </a:r>
            <a:endParaRPr lang="en-US" alt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015279-22A1-4F7C-BEC1-ECE308FBC08A}" type="slidenum">
              <a:rPr lang="ru-RU" altLang="ru-RU" smtClean="0"/>
              <a:pPr eaLnBrk="1" hangingPunct="1">
                <a:spcBef>
                  <a:spcPct val="0"/>
                </a:spcBef>
              </a:pPr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/>
              <a:t>E. Mudry, P.C. Chaumet, K. Belkebir, and A. Sentenac, “Electromagnetic wave imaging of three-dimensional targets using a hybrid iterative inversion method,” </a:t>
            </a:r>
            <a:r>
              <a:rPr lang="en-US" altLang="ru-RU" i="1"/>
              <a:t>Inv. Probl.</a:t>
            </a:r>
            <a:r>
              <a:rPr lang="en-US" altLang="ru-RU"/>
              <a:t> </a:t>
            </a:r>
            <a:r>
              <a:rPr lang="en-US" altLang="ru-RU" b="1"/>
              <a:t>28</a:t>
            </a:r>
            <a:r>
              <a:rPr lang="en-US" altLang="ru-RU"/>
              <a:t>, 065007 (2012).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7F5098-F657-4E3D-9E47-10E110B3724F}" type="slidenum">
              <a:rPr lang="ru-RU" altLang="ru-RU" smtClean="0"/>
              <a:pPr eaLnBrk="1" hangingPunct="1">
                <a:spcBef>
                  <a:spcPct val="0"/>
                </a:spcBef>
              </a:pPr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/>
              <a:t>E. Mudry, P.C. Chaumet, K. Belkebir, and A. Sentenac, “Electromagnetic wave imaging of three-dimensional targets using a hybrid iterative inversion method,” </a:t>
            </a:r>
            <a:r>
              <a:rPr lang="en-US" altLang="ru-RU" i="1"/>
              <a:t>Inv. Probl.</a:t>
            </a:r>
            <a:r>
              <a:rPr lang="en-US" altLang="ru-RU"/>
              <a:t> </a:t>
            </a:r>
            <a:r>
              <a:rPr lang="en-US" altLang="ru-RU" b="1"/>
              <a:t>28</a:t>
            </a:r>
            <a:r>
              <a:rPr lang="en-US" altLang="ru-RU"/>
              <a:t>, 065007 (2012).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71CAA4-7B58-4DB0-84D8-042BB68E994E}" type="slidenum">
              <a:rPr lang="ru-RU" altLang="ru-RU" smtClean="0"/>
              <a:pPr eaLnBrk="1" hangingPunct="1">
                <a:spcBef>
                  <a:spcPct val="0"/>
                </a:spcBef>
              </a:pPr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/>
              <a:t>D. Colton and R. Kress, </a:t>
            </a:r>
            <a:r>
              <a:rPr lang="en-US" altLang="ru-RU" i="1"/>
              <a:t>Inverse Acoustic and Electromagnetic Scattering Theory</a:t>
            </a:r>
            <a:r>
              <a:rPr lang="en-US" altLang="ru-RU"/>
              <a:t>, 3rd ed., Springer, New York (2013).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32ABEC-EEB5-46FC-BED1-392EECB4A517}" type="slidenum">
              <a:rPr lang="ru-RU" altLang="ru-RU" smtClean="0"/>
              <a:pPr eaLnBrk="1" hangingPunct="1">
                <a:spcBef>
                  <a:spcPct val="0"/>
                </a:spcBef>
              </a:pPr>
              <a:t>30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/>
              <a:t>D. Colton and R. Kress, </a:t>
            </a:r>
            <a:r>
              <a:rPr lang="en-US" altLang="ru-RU" i="1"/>
              <a:t>Inverse Acoustic and Electromagnetic Scattering Theory</a:t>
            </a:r>
            <a:r>
              <a:rPr lang="en-US" altLang="ru-RU"/>
              <a:t>, 3rd ed., Springer, New York (2013).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CEF4E3-010B-4199-8C88-5A88354C244C}" type="slidenum">
              <a:rPr lang="ru-RU" altLang="ru-RU" smtClean="0"/>
              <a:pPr eaLnBrk="1" hangingPunct="1">
                <a:spcBef>
                  <a:spcPct val="0"/>
                </a:spcBef>
              </a:pPr>
              <a:t>31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F9D9DF-DDD3-40D6-8E6D-04A8BAA66030}" type="slidenum">
              <a:rPr lang="ru-RU" altLang="ru-RU" smtClean="0"/>
              <a:pPr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/>
              <a:t>Figure based on Stanford lectures of A.J. Devaney</a:t>
            </a:r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FAFBBC-810D-4512-917E-FBD9D762BDD2}" type="slidenum">
              <a:rPr lang="ru-RU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/>
              <a:t>Based on Stanford lectures of A.J. Devaney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E72318-115E-4185-B577-B45D28333A1C}" type="slidenum">
              <a:rPr lang="ru-RU" altLang="ru-RU" smtClean="0"/>
              <a:pPr eaLnBrk="1" hangingPunct="1"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/>
              <a:t>Based on Devaney A.J. “Inversion formula for inverse scattering within the Born approximation”, </a:t>
            </a:r>
            <a:r>
              <a:rPr lang="en-US" altLang="ru-RU" i="1"/>
              <a:t>Opt. Lett.</a:t>
            </a:r>
            <a:r>
              <a:rPr lang="en-US" altLang="ru-RU"/>
              <a:t> </a:t>
            </a:r>
            <a:r>
              <a:rPr lang="en-US" altLang="ru-RU" b="1"/>
              <a:t>7</a:t>
            </a:r>
            <a:r>
              <a:rPr lang="en-US" altLang="ru-RU"/>
              <a:t>:111-112 (1982).</a:t>
            </a: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041FD8-2813-4177-9D56-C12A2FB791D5}" type="slidenum">
              <a:rPr lang="ru-RU" altLang="ru-RU" smtClean="0"/>
              <a:pPr eaLnBrk="1" hangingPunct="1"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/>
              <a:t>Based on Devaney A.J. “Inversion formula for inverse scattering within the Born approximation”, </a:t>
            </a:r>
            <a:r>
              <a:rPr lang="en-US" altLang="ru-RU" i="1"/>
              <a:t>Opt. Lett.</a:t>
            </a:r>
            <a:r>
              <a:rPr lang="en-US" altLang="ru-RU"/>
              <a:t> </a:t>
            </a:r>
            <a:r>
              <a:rPr lang="en-US" altLang="ru-RU" b="1"/>
              <a:t>7</a:t>
            </a:r>
            <a:r>
              <a:rPr lang="en-US" altLang="ru-RU"/>
              <a:t>:111-112 (1982).</a:t>
            </a: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https://en.wikipedia.org/wiki/Phase_retrieval</a:t>
            </a:r>
            <a:endParaRPr lang="ru-RU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J.R. </a:t>
            </a:r>
            <a:r>
              <a:rPr lang="en-US" dirty="0" err="1">
                <a:effectLst/>
              </a:rPr>
              <a:t>Fienup</a:t>
            </a:r>
            <a:r>
              <a:rPr lang="en-US" dirty="0">
                <a:effectLst/>
              </a:rPr>
              <a:t>, “Phase retrieval algorithms: a comparison,” </a:t>
            </a:r>
            <a:r>
              <a:rPr lang="en-US" i="1" dirty="0">
                <a:effectLst/>
              </a:rPr>
              <a:t>Appl. Opt.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21</a:t>
            </a:r>
            <a:r>
              <a:rPr lang="en-US" dirty="0">
                <a:effectLst/>
              </a:rPr>
              <a:t>, 2758–2769 (1982).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626FFF-835D-4311-B2A3-83D29980538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84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effectLst/>
              </a:rPr>
              <a:t>M. A. Yurkin, V. P. Maltsev, A. G. Hoekstra, “Convergence of the discrete dipole approximation. II. An extrapolation technique to increase the accuracy”, </a:t>
            </a:r>
            <a:r>
              <a:rPr lang="en-US" i="1" dirty="0">
                <a:effectLst/>
              </a:rPr>
              <a:t>J. Opt. Soc. Am. A</a:t>
            </a:r>
            <a:r>
              <a:rPr lang="en-US" dirty="0">
                <a:effectLst/>
              </a:rPr>
              <a:t> </a:t>
            </a:r>
            <a:r>
              <a:rPr lang="en-US" b="1" dirty="0"/>
              <a:t>23</a:t>
            </a:r>
            <a:r>
              <a:rPr lang="en-US" dirty="0"/>
              <a:t>, 2592-2601 (2006).</a:t>
            </a:r>
            <a:endParaRPr lang="en-US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26FFF-835D-4311-B2A3-83D29980538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8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единицах СГС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26FFF-835D-4311-B2A3-83D29980538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91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B98A9B-D099-4094-A647-1557095A06E8}" type="slidenum">
              <a:rPr lang="ru-RU" altLang="ru-RU" smtClean="0"/>
              <a:pPr eaLnBrk="1" hangingPunct="1"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/>
              <a:t>P.C. Chaumet, K. Belkebir, </a:t>
            </a:r>
            <a:r>
              <a:rPr lang="ru-RU" altLang="ru-RU" dirty="0" err="1"/>
              <a:t>and</a:t>
            </a:r>
            <a:r>
              <a:rPr lang="ru-RU" altLang="ru-RU" dirty="0"/>
              <a:t> A. Sentenac, “</a:t>
            </a:r>
            <a:r>
              <a:rPr lang="ru-RU" altLang="ru-RU" dirty="0" err="1"/>
              <a:t>Three-dimensional</a:t>
            </a:r>
            <a:r>
              <a:rPr lang="ru-RU" altLang="ru-RU" dirty="0"/>
              <a:t> subwavelength </a:t>
            </a:r>
            <a:r>
              <a:rPr lang="ru-RU" altLang="ru-RU" dirty="0" err="1"/>
              <a:t>optical</a:t>
            </a:r>
            <a:r>
              <a:rPr lang="ru-RU" altLang="ru-RU" dirty="0"/>
              <a:t> </a:t>
            </a:r>
            <a:r>
              <a:rPr lang="ru-RU" altLang="ru-RU" dirty="0" err="1"/>
              <a:t>imaging</a:t>
            </a:r>
            <a:r>
              <a:rPr lang="ru-RU" altLang="ru-RU" dirty="0"/>
              <a:t> </a:t>
            </a:r>
            <a:r>
              <a:rPr lang="ru-RU" altLang="ru-RU" dirty="0" err="1"/>
              <a:t>using</a:t>
            </a:r>
            <a:r>
              <a:rPr lang="ru-RU" altLang="ru-RU" dirty="0"/>
              <a:t> </a:t>
            </a:r>
            <a:r>
              <a:rPr lang="ru-RU" altLang="ru-RU" dirty="0" err="1"/>
              <a:t>the</a:t>
            </a:r>
            <a:r>
              <a:rPr lang="ru-RU" altLang="ru-RU" dirty="0"/>
              <a:t> </a:t>
            </a:r>
            <a:r>
              <a:rPr lang="ru-RU" altLang="ru-RU" dirty="0" err="1"/>
              <a:t>coupled</a:t>
            </a:r>
            <a:r>
              <a:rPr lang="ru-RU" altLang="ru-RU" dirty="0"/>
              <a:t> </a:t>
            </a:r>
            <a:r>
              <a:rPr lang="ru-RU" altLang="ru-RU" dirty="0" err="1"/>
              <a:t>dipole</a:t>
            </a:r>
            <a:r>
              <a:rPr lang="ru-RU" altLang="ru-RU" dirty="0"/>
              <a:t> </a:t>
            </a:r>
            <a:r>
              <a:rPr lang="ru-RU" altLang="ru-RU" dirty="0" err="1"/>
              <a:t>method</a:t>
            </a:r>
            <a:r>
              <a:rPr lang="ru-RU" altLang="ru-RU" dirty="0"/>
              <a:t>,” </a:t>
            </a:r>
            <a:r>
              <a:rPr lang="ru-RU" altLang="ru-RU" i="1" dirty="0" err="1"/>
              <a:t>Phys</a:t>
            </a:r>
            <a:r>
              <a:rPr lang="ru-RU" altLang="ru-RU" i="1" dirty="0"/>
              <a:t>. </a:t>
            </a:r>
            <a:r>
              <a:rPr lang="ru-RU" altLang="ru-RU" i="1" dirty="0" err="1"/>
              <a:t>Rev</a:t>
            </a:r>
            <a:r>
              <a:rPr lang="ru-RU" altLang="ru-RU" i="1" dirty="0"/>
              <a:t>. B</a:t>
            </a:r>
            <a:r>
              <a:rPr lang="ru-RU" altLang="ru-RU" dirty="0"/>
              <a:t> </a:t>
            </a:r>
            <a:r>
              <a:rPr lang="ru-RU" altLang="ru-RU" b="1" dirty="0"/>
              <a:t>69</a:t>
            </a:r>
            <a:r>
              <a:rPr lang="ru-RU" altLang="ru-RU" dirty="0"/>
              <a:t>, 245405 (2004).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Click to edit Master title style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0096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14.04.2011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8525" y="6237288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09F5010-21C1-487C-8865-9DF4FD6B3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9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14.04.2011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8EBEA-D98B-49BC-B7CB-DCA94E4A9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2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0213" y="0"/>
            <a:ext cx="2200275" cy="645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8425" cy="645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14.04.2011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A40B-A59E-42FF-AB4C-4474CC714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2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14.04.2011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F523C-2022-4608-9487-DB2509EE7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8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14.04.2011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E2620-5FF2-40E5-BF6F-9F9D7B286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8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14.04.2011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85A05-94E0-42EA-BD81-5F6A5B676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5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14.04.2011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756EB-EBC5-4378-AC57-54B3969EC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9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14.04.2011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5EBF-FACB-4E95-B8AB-EACD76C20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4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14.04.2011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4BFA-97E6-4BC6-A610-0769EB10D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8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14.04.2011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79AC-662D-4BE2-B77B-736F927A8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1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14.04.2011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755B-DE74-4C3C-886B-D1E0342B2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0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95288" y="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27088" y="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53975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5397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0" y="431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5565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68313" y="765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588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14.04.2011</a:t>
            </a:r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0DF78F3-5B0D-4F42-8A95-8E2B3D1C1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3742" name="Rectangle 14"/>
          <p:cNvSpPr>
            <a:spLocks noChangeArrowheads="1"/>
          </p:cNvSpPr>
          <p:nvPr userDrawn="1"/>
        </p:nvSpPr>
        <p:spPr bwMode="gray">
          <a:xfrm>
            <a:off x="0" y="6565900"/>
            <a:ext cx="9140825" cy="25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3176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6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altLang="ru-RU"/>
              <a:t>Обратные задачи: теория и практика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060575"/>
            <a:ext cx="7777162" cy="1152525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Тема 1</a:t>
            </a:r>
            <a:r>
              <a:rPr lang="en-US" altLang="ru-RU" sz="3600" dirty="0"/>
              <a:t>1</a:t>
            </a:r>
            <a:r>
              <a:rPr lang="ru-RU" altLang="ru-RU" sz="3600" dirty="0"/>
              <a:t>: </a:t>
            </a:r>
            <a:br>
              <a:rPr lang="ru-RU" altLang="ru-RU" sz="3600" dirty="0"/>
            </a:br>
            <a:r>
              <a:rPr lang="ru-RU" altLang="ru-RU" sz="3600" dirty="0"/>
              <a:t> Обратная задача рассеяния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07950" y="4365625"/>
            <a:ext cx="6870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itchFamily="34" charset="0"/>
              </a:rPr>
              <a:t>Новосибирский Государственный Университет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itchFamily="34" charset="0"/>
              </a:rPr>
              <a:t>Физический факультет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itchFamily="34" charset="0"/>
              </a:rPr>
              <a:t>Кафедра биомедицинской физики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itchFamily="34" charset="0"/>
              </a:rPr>
              <a:t>к.ф.-м.н. Юркин М.А.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23850" y="6518275"/>
            <a:ext cx="878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2"/>
                </a:solidFill>
                <a:latin typeface="Tahoma" pitchFamily="34" charset="0"/>
              </a:rPr>
              <a:t>This work is licensed under the Creative Commons Attribution 3.0 Unported License.</a:t>
            </a:r>
            <a:endParaRPr lang="ru-RU" altLang="ru-RU" sz="18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949950"/>
            <a:ext cx="1689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9B84B-2BCB-4A83-99A4-2DBFE96C6F69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Обратное преобразование Фурье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𝑋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𝐊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nary>
                        <m:naryPr>
                          <m:limLoc m:val="subSup"/>
                          <m:supHide m:val="on"/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400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0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400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400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𝐊</m:t>
                                  </m:r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𝐾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≤2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𝑘</m:t>
                      </m:r>
                    </m:oMath>
                  </m:oMathPara>
                </a14:m>
                <a:endParaRPr lang="ru-RU" altLang="ru-RU" sz="2800" dirty="0"/>
              </a:p>
              <a:p>
                <a:pPr eaLnBrk="1" hangingPunct="1"/>
                <a:r>
                  <a:rPr lang="ru-RU" altLang="ru-RU" sz="2800" dirty="0"/>
                  <a:t>Можно восстановить фильтрованную </a:t>
                </a:r>
                <a14:m>
                  <m:oMath xmlns:m="http://schemas.openxmlformats.org/officeDocument/2006/math">
                    <m:r>
                      <a:rPr lang="ru-RU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𝜒</m:t>
                    </m:r>
                    <m:d>
                      <m:dPr>
                        <m:ctrlPr>
                          <a:rPr lang="ru-RU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sz="28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𝐫</m:t>
                        </m:r>
                      </m:e>
                    </m:d>
                  </m:oMath>
                </a14:m>
                <a:endParaRPr lang="en-US" altLang="ru-RU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)≈</m:t>
                      </m:r>
                      <m:sSub>
                        <m:sSubPr>
                          <m:ctrlPr>
                            <a:rPr lang="en-US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LP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𝐫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)≝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(2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supHide m:val="on"/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≤2</m:t>
                          </m:r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400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400" b="1" i="0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  <m:func>
                            <m:func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400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𝐊</m:t>
                                  </m:r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</m:d>
                            </m:e>
                          </m:func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ru-RU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spcAft>
                    <a:spcPts val="1200"/>
                  </a:spcAft>
                </a:pPr>
                <a:r>
                  <a:rPr lang="ru-RU" altLang="ru-RU" sz="2800" dirty="0">
                    <a:solidFill>
                      <a:srgbClr val="000000"/>
                    </a:solidFill>
                  </a:rPr>
                  <a:t>Так как объект ограничен (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𝜒</m:t>
                    </m:r>
                    <m:d>
                      <m:dPr>
                        <m:ctrlPr>
                          <a:rPr lang="en-US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sz="28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𝐫</m:t>
                        </m:r>
                      </m:e>
                    </m:d>
                    <m:r>
                      <a:rPr lang="en-US" altLang="ru-RU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=0, </m:t>
                    </m:r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altLang="ru-RU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altLang="ru-RU" sz="2800" dirty="0">
                    <a:solidFill>
                      <a:srgbClr val="000000"/>
                    </a:solidFill>
                  </a:rPr>
                  <a:t>),</a:t>
                </a:r>
                <a:r>
                  <a:rPr lang="ru-RU" altLang="ru-RU" sz="28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ru-RU" altLang="ru-RU" sz="2800" dirty="0">
                    <a:solidFill>
                      <a:srgbClr val="000000"/>
                    </a:solidFill>
                  </a:rPr>
                  <a:t>достаточно ряда Фурье </a:t>
                </a:r>
                <a:r>
                  <a:rPr lang="ru-RU" altLang="ru-RU" sz="2800" dirty="0">
                    <a:solidFill>
                      <a:schemeClr val="folHlink"/>
                    </a:solidFill>
                  </a:rPr>
                  <a:t>(кристаллография)</a:t>
                </a:r>
                <a:endParaRPr lang="en-US" altLang="ru-RU" sz="2800" dirty="0">
                  <a:solidFill>
                    <a:schemeClr val="folHlink"/>
                  </a:solidFill>
                </a:endParaRPr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𝐊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𝑙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𝑚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{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𝑙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𝑚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𝑛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}, 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𝑝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𝜋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LP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𝐫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(2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eqArrPr>
                            <m:e>
                              <m: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&amp;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𝑚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e>
                            <m:e>
                              <m: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&amp;</m:t>
                              </m:r>
                              <m:phant>
                                <m:phantPr>
                                  <m:zeroWid m:val="on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kumimoji="0" lang="ru-RU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≤</m:t>
                                  </m:r>
                                  <m:sSup>
                                    <m:s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</m:e>
                          </m:eqArr>
                        </m:sub>
                        <m:sup/>
                        <m:e>
                          <m:func>
                            <m:func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sSub>
                                    <m:sSub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𝐊</m:t>
                                      </m:r>
                                    </m:e>
                                    <m:sub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</m:d>
                            </m:e>
                          </m:func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𝑋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𝐊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𝑙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,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𝑚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,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≤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𝑅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altLang="ru-RU" sz="2800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122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AEFA8-68AD-4951-A660-738A0BD1832F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Альтернативное выражение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Объект 1"/>
              <p:cNvSpPr txBox="1"/>
              <p:nvPr/>
            </p:nvSpPr>
            <p:spPr bwMode="auto">
              <a:xfrm>
                <a:off x="160338" y="1001713"/>
                <a:ext cx="10485483" cy="54077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20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LP</m:t>
                          </m:r>
                        </m:sub>
                      </m:sSub>
                      <m:d>
                        <m:dPr>
                          <m:ctrlPr>
                            <a:rPr lang="ru-RU" sz="2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b="1" i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</m:e>
                      </m:d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2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𝐊</m:t>
                          </m:r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 </m:t>
                          </m:r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𝐊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𝐊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𝐊</m:t>
                              </m:r>
                            </m:e>
                          </m:d>
                          <m:func>
                            <m:func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  <m:r>
                                    <a:rPr lang="ru-RU" sz="2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𝐊</m:t>
                                  </m:r>
                                  <m:r>
                                    <a:rPr lang="en-US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⋅</m:t>
                                  </m:r>
                                  <m:r>
                                    <a:rPr lang="ru-RU" sz="2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20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ru-RU" sz="2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200" b="1" i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sz="2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ru-RU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2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sty m:val="p"/>
                            </m:rPr>
                            <a:rPr lang="ru-RU" sz="220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ru-RU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  <m:r>
                                <a:rPr lang="en-US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𝐊</m:t>
                          </m:r>
                        </m:e>
                      </m:d>
                      <m:r>
                        <a:rPr lang="ru-RU" sz="2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≝</m:t>
                      </m:r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acc>
                        <m:accPr>
                          <m:chr m:val="̃"/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𝐊</m:t>
                          </m:r>
                        </m:e>
                      </m:d>
                      <m:r>
                        <a:rPr lang="ru-RU" sz="2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, </m:t>
                              </m:r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≤2</m:t>
                              </m:r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&amp;0,     </m:t>
                              </m:r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&gt;2</m:t>
                              </m:r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2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ru-RU" sz="2200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d>
                        <m:dPr>
                          <m:ctrlPr>
                            <a:rPr lang="ru-RU" sz="2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b="1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𝐑</m:t>
                          </m:r>
                        </m:e>
                      </m:d>
                      <m:r>
                        <a:rPr lang="ru-RU" sz="2200" b="1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≝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ru-RU" sz="2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200" b="1" i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sz="2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ru-RU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  <m:r>
                                <a:rPr lang="en-US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2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ru-RU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2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</m:e>
                      </m:d>
                      <m:r>
                        <m:rPr>
                          <m:aln/>
                        </m:rP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2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𝐊</m:t>
                          </m:r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 </m:t>
                          </m:r>
                          <m:acc>
                            <m:accPr>
                              <m:chr m:val="̃"/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𝐊</m:t>
                              </m:r>
                            </m:e>
                          </m:d>
                          <m:func>
                            <m:func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  <m:r>
                                    <a:rPr lang="ru-RU" sz="2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𝐊</m:t>
                                  </m:r>
                                  <m:r>
                                    <a:rPr lang="en-US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⋅</m:t>
                                  </m:r>
                                  <m:r>
                                    <a:rPr lang="ru-RU" sz="2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  <m:limLow>
                            <m:limLow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groupChrPr>
                                <m:e>
                                  <m:nary>
                                    <m:naryPr>
                                      <m:subHide m:val="on"/>
                                      <m:supHide m:val="on"/>
                                      <m:ctrlP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ru-RU" sz="2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a:rPr lang="en-US" sz="22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sz="2200" b="1" i="0" smtClean="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𝐊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ru-RU" sz="2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exp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ru-RU" sz="2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i</m:t>
                                              </m:r>
                                              <m:r>
                                                <a:rPr lang="ru-RU" sz="2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𝐊</m:t>
                                              </m:r>
                                              <m:r>
                                                <a:rPr lang="en-US" sz="22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⋅</m:t>
                                              </m:r>
                                              <m:r>
                                                <a:rPr lang="ru-RU" sz="22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𝐫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nary>
                                </m:e>
                              </m:groupChr>
                            </m:e>
                            <m:lim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func>
                                <m:func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nc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𝐾𝑟</m:t>
                                      </m:r>
                                    </m:e>
                                  </m:d>
                                </m:e>
                              </m:func>
                            </m:lim>
                          </m:limLow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 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sinc</m:t>
                              </m:r>
                            </m:e>
                            <m:sup>
                              <m: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𝑘𝑟</m:t>
                              </m:r>
                            </m:e>
                          </m:d>
                        </m:e>
                      </m:func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sca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2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inc</m:t>
                              </m:r>
                            </m:sub>
                          </m:sSub>
                          <m:func>
                            <m:func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limLow>
                                <m:limLow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groupChr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ru-RU" sz="2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i</m:t>
                                          </m:r>
                                          <m:r>
                                            <a:rPr lang="en-US" sz="2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2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2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b="1" i="0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200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sca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sz="2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2200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b="1" i="0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200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inc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22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⋅</m:t>
                                          </m:r>
                                          <m:r>
                                            <a:rPr lang="ru-RU" sz="2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  <m:r>
                                    <a:rPr lang="ru-RU" sz="2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𝐊</m:t>
                                  </m:r>
                                  <m:r>
                                    <a:rPr lang="en-US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⋅</m:t>
                                  </m:r>
                                  <m:r>
                                    <a:rPr lang="en-US" sz="2200" b="1" i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lim>
                              </m:limLow>
                            </m:e>
                          </m:func>
                        </m:e>
                      </m:nary>
                    </m:oMath>
                  </m:oMathPara>
                </a14:m>
                <a:endPara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200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d>
                        <m:dPr>
                          <m:ctrlPr>
                            <a:rPr lang="ru-RU" sz="2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b="1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𝐑</m:t>
                          </m:r>
                        </m:e>
                      </m:d>
                      <m:r>
                        <m:rPr>
                          <m:aln/>
                        </m:rP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sca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inc</m:t>
                              </m:r>
                            </m:sub>
                          </m:sSub>
                          <m:nary>
                            <m:naryPr>
                              <m:subHide m:val="on"/>
                              <m:supHide m:val="on"/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b="1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𝐑</m:t>
                                  </m:r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groupChr>
                            <m:groupChrPr>
                              <m:chr m:val="⏟"/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func>
                                <m:func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i</m:t>
                                      </m:r>
                                      <m:r>
                                        <a:rPr lang="ru-RU" sz="22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𝐊</m:t>
                                      </m:r>
                                      <m:r>
                                        <a:rPr lang="en-US" sz="22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⋅</m:t>
                                      </m:r>
                                      <m:sSup>
                                        <m:sSupPr>
                                          <m:ctrlPr>
                                            <a:rPr lang="ru-RU" sz="2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2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groupCh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22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2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sca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20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inc</m:t>
                              </m:r>
                            </m:sub>
                          </m:sSub>
                          <m:r>
                            <a:rPr lang="ru-RU" sz="2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  <m:func>
                            <m:funcPr>
                              <m:ctrlPr>
                                <a:rPr lang="ru-RU" sz="2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2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  <m:r>
                                    <a:rPr lang="ru-RU" sz="22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𝐊</m:t>
                                  </m:r>
                                  <m:r>
                                    <a:rPr lang="en-US" sz="220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⋅</m:t>
                                  </m:r>
                                  <m:r>
                                    <a:rPr lang="ru-RU" sz="22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𝐑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17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338" y="1001713"/>
                <a:ext cx="10485483" cy="5407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" name="Объект 3"/>
              <p:cNvSpPr txBox="1"/>
              <p:nvPr/>
            </p:nvSpPr>
            <p:spPr bwMode="auto">
              <a:xfrm>
                <a:off x="5156200" y="5278579"/>
                <a:ext cx="4506278" cy="7344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⋅(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319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6200" y="5278579"/>
                <a:ext cx="4506278" cy="734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EDFA7-B193-473D-830E-75870F9CB393}" type="slidenum">
              <a:rPr lang="ru-RU"/>
              <a:pPr>
                <a:defRPr/>
              </a:pPr>
              <a:t>12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6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120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kern="120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kern="120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LP</m:t>
                          </m:r>
                        </m:sub>
                      </m:sSub>
                      <m:r>
                        <a:rPr lang="ru-RU" sz="2400" i="1" kern="120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 kern="120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ru-RU" sz="2400" i="1" kern="120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sca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inc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0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400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400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𝐊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⋅(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  <m:sup>
                                          <m: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sca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inc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  <m:r>
                            <a:rPr lang="ru-RU" sz="2400" i="1" kern="120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ru-RU" sz="2400" i="1" kern="120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400" i="1" kern="120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  <m:r>
                            <a:rPr lang="ru-RU" sz="2400" i="1" kern="120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ru-RU" sz="2400" i="1" kern="1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400" kern="1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𝐊</m:t>
                                  </m:r>
                                  <m: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𝐊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𝑘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ru-RU" sz="2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400" b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ru-RU" sz="24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sca</m:t>
                              </m:r>
                            </m:sub>
                          </m:sSub>
                          <m:r>
                            <a:rPr lang="en-US" altLang="ru-RU" sz="2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ru-RU" sz="2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400" b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ru-RU" sz="24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inc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Можно получить из геометрических соображений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supHide m:val="on"/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≤2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4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𝐊</m:t>
                          </m:r>
                        </m:e>
                      </m:nary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sca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inc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nary>
                    </m:oMath>
                  </m:oMathPara>
                </a14:m>
                <a:endParaRPr lang="en-US" altLang="ru-RU" sz="2400" dirty="0"/>
              </a:p>
              <a:p>
                <a:pPr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Нет ограничений на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1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sca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1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inc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</a:rPr>
                  <a:t>. Подойдет любая полная сетка</a:t>
                </a:r>
                <a:r>
                  <a:rPr lang="en-US" altLang="ru-RU" sz="2400" dirty="0">
                    <a:solidFill>
                      <a:srgbClr val="3333CC"/>
                    </a:solidFill>
                  </a:rPr>
                  <a:t>.</a:t>
                </a:r>
                <a:endParaRPr lang="ru-RU" altLang="ru-RU" sz="24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14340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Альтернативное выражение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F6703-D94F-4D02-9A6E-DF6CA70F6E01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Аналогия с томографией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>
                    <a:solidFill>
                      <a:schemeClr val="folHlink"/>
                    </a:solidFill>
                  </a:rPr>
                  <a:t>Линейная</a:t>
                </a:r>
                <a:r>
                  <a:rPr lang="ru-RU" altLang="ru-RU" sz="2800" dirty="0"/>
                  <a:t> зависимость от объекта </a:t>
                </a:r>
                <a14:m>
                  <m:oMath xmlns:m="http://schemas.openxmlformats.org/officeDocument/2006/math">
                    <m:r>
                      <a:rPr lang="pl-PL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𝐷</m:t>
                    </m:r>
                    <m:r>
                      <a:rPr lang="pl-PL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pl-PL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𝐺</m:t>
                    </m:r>
                    <m:d>
                      <m:dPr>
                        <m:ctrlPr>
                          <a:rPr lang="pl-PL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pl-PL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altLang="ru-RU" sz="2800" dirty="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2800" dirty="0">
                    <a:solidFill>
                      <a:srgbClr val="000000"/>
                    </a:solidFill>
                  </a:rPr>
                  <a:t>томография, но с другим ядром.</a:t>
                </a:r>
                <a:endParaRPr lang="ru-RU" altLang="ru-RU" sz="2800" dirty="0"/>
              </a:p>
              <a:p>
                <a:pPr eaLnBrk="1" hangingPunct="1"/>
                <a:r>
                  <a:rPr lang="ru-RU" altLang="ru-RU" sz="2800" dirty="0"/>
                  <a:t>По сути – дифракционная томография.</a:t>
                </a:r>
              </a:p>
              <a:p>
                <a:pPr eaLnBrk="1" hangingPunct="1"/>
                <a:r>
                  <a:rPr lang="ru-RU" altLang="ru-RU" sz="2800" dirty="0"/>
                  <a:t>Альтернативный алгоритм аналогичен фильтрации с обратной проекцией.</a:t>
                </a:r>
              </a:p>
              <a:p>
                <a:pPr eaLnBrk="1" hangingPunct="1"/>
                <a:r>
                  <a:rPr lang="ru-RU" altLang="ru-RU" sz="2800" dirty="0"/>
                  <a:t>Дискретизация объекта </a:t>
                </a:r>
                <a14:m>
                  <m:oMath xmlns:m="http://schemas.openxmlformats.org/officeDocument/2006/math"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ru-RU" altLang="ru-RU" sz="2800" dirty="0">
                    <a:sym typeface="Symbol" pitchFamily="18" charset="2"/>
                  </a:rPr>
                  <a:t> линейная система</a:t>
                </a:r>
                <a:r>
                  <a:rPr lang="en-US" altLang="ru-RU" sz="2800" dirty="0">
                    <a:sym typeface="Symbol" pitchFamily="18" charset="2"/>
                  </a:rPr>
                  <a:t> </a:t>
                </a:r>
                <a:r>
                  <a:rPr lang="ru-RU" altLang="ru-RU" sz="28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pl-PL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𝐷</m:t>
                    </m:r>
                    <m:r>
                      <a:rPr lang="pl-PL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pl-PL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𝐺𝑋</m:t>
                    </m:r>
                  </m:oMath>
                </a14:m>
                <a:endParaRPr lang="ru-RU" altLang="ru-RU" sz="2800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eaLnBrk="1" hangingPunct="1"/>
                <a:r>
                  <a:rPr lang="ru-RU" altLang="ru-RU" sz="2800" dirty="0">
                    <a:solidFill>
                      <a:srgbClr val="000000"/>
                    </a:solidFill>
                  </a:rPr>
                  <a:t>Для неполных данных можно использовать алгоритмы </a:t>
                </a:r>
                <a:r>
                  <a:rPr lang="en-US" altLang="ru-RU" sz="2800" dirty="0">
                    <a:solidFill>
                      <a:srgbClr val="000000"/>
                    </a:solidFill>
                  </a:rPr>
                  <a:t>ART</a:t>
                </a:r>
                <a:r>
                  <a:rPr lang="ru-RU" altLang="ru-RU" sz="2800" dirty="0">
                    <a:solidFill>
                      <a:srgbClr val="000000"/>
                    </a:solidFill>
                  </a:rPr>
                  <a:t> и т.п. (но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ru-RU" altLang="ru-RU" sz="28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ru-RU" altLang="ru-RU" sz="2800" dirty="0">
                    <a:solidFill>
                      <a:srgbClr val="000000"/>
                    </a:solidFill>
                  </a:rPr>
                  <a:t>– плотная матрица)</a:t>
                </a:r>
              </a:p>
            </p:txBody>
          </p:sp>
        </mc:Choice>
        <mc:Fallback xmlns="">
          <p:sp>
            <p:nvSpPr>
              <p:cNvPr id="1536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Восстановление фазы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2020887"/>
          </a:xfrm>
        </p:spPr>
        <p:txBody>
          <a:bodyPr/>
          <a:lstStyle/>
          <a:p>
            <a:r>
              <a:rPr lang="ru-RU" sz="2800" dirty="0"/>
              <a:t>В большинстве экспериментов фаза рассеянного поля неизвестна (только амплитуда)</a:t>
            </a:r>
          </a:p>
          <a:p>
            <a:r>
              <a:rPr lang="ru-RU" sz="2800" dirty="0"/>
              <a:t>Это не проблема, если есть дополнительное ограничение на восстанавливаемую функцию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F523C-2022-4608-9487-DB2509EE769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055" y="3241963"/>
            <a:ext cx="2909454" cy="2909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09309" y="3241963"/>
            <a:ext cx="2909454" cy="2909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709497" y="4180609"/>
            <a:ext cx="1094509" cy="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681557" y="4684394"/>
            <a:ext cx="1094509" cy="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00359" y="3647132"/>
                <a:ext cx="507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ℱ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359" y="3647132"/>
                <a:ext cx="507703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13999" y="4840932"/>
                <a:ext cx="822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ℱ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999" y="4840932"/>
                <a:ext cx="82285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4134" y="3359724"/>
                <a:ext cx="841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</m:e>
                      </m:d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34" y="3359724"/>
                <a:ext cx="841897" cy="461665"/>
              </a:xfrm>
              <a:prstGeom prst="rect">
                <a:avLst/>
              </a:prstGeom>
              <a:blipFill>
                <a:blip r:embed="rId4"/>
                <a:stretch>
                  <a:fillRect l="-1449"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11297" y="3381662"/>
                <a:ext cx="905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𝐤</m:t>
                          </m:r>
                        </m:e>
                      </m:d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97" y="3381662"/>
                <a:ext cx="90524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1122218" y="3893126"/>
            <a:ext cx="1607127" cy="1607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06409" y="4898654"/>
                <a:ext cx="483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09" y="4898654"/>
                <a:ext cx="48385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15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1052513"/>
                <a:ext cx="8785225" cy="1233487"/>
              </a:xfrm>
            </p:spPr>
            <p:txBody>
              <a:bodyPr/>
              <a:lstStyle/>
              <a:p>
                <a:r>
                  <a:rPr lang="ru-RU" sz="2800" dirty="0"/>
                  <a:t>Ограничения: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supp</m:t>
                        </m:r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func>
                    <m:r>
                      <a:rPr lang="en-US" sz="2800" i="1" dirty="0" smtClean="0">
                        <a:latin typeface="Cambria Math"/>
                      </a:rPr>
                      <m:t>⊂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ℱ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ru-RU" sz="2800" dirty="0"/>
                  <a:t>Тогда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052513"/>
                <a:ext cx="8785225" cy="1233487"/>
              </a:xfrm>
              <a:blipFill>
                <a:blip r:embed="rId3"/>
                <a:stretch>
                  <a:fillRect l="-277" t="-5446" b="-4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Итерационный процесс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11: Обратная задача светорассеяния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F523C-2022-4608-9487-DB2509EE769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631312" y="2402532"/>
            <a:ext cx="7699888" cy="3408679"/>
            <a:chOff x="631312" y="2402532"/>
            <a:chExt cx="7699888" cy="3408679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3577414" y="2936009"/>
              <a:ext cx="1094509" cy="0"/>
            </a:xfrm>
            <a:prstGeom prst="straightConnector1">
              <a:avLst/>
            </a:prstGeom>
            <a:ln w="3810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H="1">
              <a:off x="3579513" y="5131453"/>
              <a:ext cx="1094509" cy="0"/>
            </a:xfrm>
            <a:prstGeom prst="straightConnector1">
              <a:avLst/>
            </a:prstGeom>
            <a:ln w="3810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868276" y="2402532"/>
                  <a:ext cx="56098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i="1" smtClean="0">
                            <a:latin typeface="Cambria Math"/>
                            <a:ea typeface="Cambria Math"/>
                          </a:rPr>
                          <m:t>ℱ</m:t>
                        </m:r>
                      </m:oMath>
                    </m:oMathPara>
                  </a14:m>
                  <a:endParaRPr lang="ru-RU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276" y="2402532"/>
                  <a:ext cx="56098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811955" y="5287991"/>
                  <a:ext cx="9294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2800" i="1" smtClean="0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e>
                          <m:sup>
                            <m:r>
                              <a:rPr lang="ru-RU" sz="28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ru-RU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1955" y="5287991"/>
                  <a:ext cx="929421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Прямая со стрелкой 9"/>
            <p:cNvCxnSpPr/>
            <p:nvPr/>
          </p:nvCxnSpPr>
          <p:spPr>
            <a:xfrm>
              <a:off x="5736414" y="3456709"/>
              <a:ext cx="0" cy="1268344"/>
            </a:xfrm>
            <a:prstGeom prst="straightConnector1">
              <a:avLst/>
            </a:prstGeom>
            <a:ln w="3810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025511" y="2654376"/>
                  <a:ext cx="1978042" cy="5398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</m:d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</a:rPr>
                              <m:t>i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sup>
                        </m:sSup>
                      </m:oMath>
                    </m:oMathPara>
                  </a14:m>
                  <a:endParaRPr lang="ru-RU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5511" y="2654376"/>
                  <a:ext cx="1978042" cy="53982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038211" y="4830003"/>
                  <a:ext cx="2047099" cy="5398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′=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</m:d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</a:rPr>
                              <m:t>i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sup>
                        </m:sSup>
                      </m:oMath>
                    </m:oMathPara>
                  </a14:m>
                  <a:endParaRPr lang="ru-RU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211" y="4830003"/>
                  <a:ext cx="2047099" cy="53982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5939912" y="3548382"/>
              <a:ext cx="2391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Ограничение на Фурье-образ 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V="1">
              <a:off x="2955114" y="3365500"/>
              <a:ext cx="0" cy="1238764"/>
            </a:xfrm>
            <a:prstGeom prst="straightConnector1">
              <a:avLst/>
            </a:prstGeom>
            <a:ln w="3810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31312" y="3569383"/>
              <a:ext cx="2061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Ограничение на функцию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680840" y="4938626"/>
                  <a:ext cx="6094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oMath>
                    </m:oMathPara>
                  </a14:m>
                  <a:endParaRPr lang="ru-RU" sz="2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0840" y="4938626"/>
                  <a:ext cx="609461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707310" y="2684337"/>
                  <a:ext cx="5226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oMath>
                    </m:oMathPara>
                  </a14:m>
                  <a:endParaRPr lang="ru-RU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7310" y="2684337"/>
                  <a:ext cx="522643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525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312F3-C84F-4582-8353-971A050DDB6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16388" name="Picture 2" descr="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9638"/>
            <a:ext cx="38608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950" y="1052513"/>
                <a:ext cx="5472113" cy="5545137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2800" dirty="0"/>
                  <a:t>Объект делится на маленькие диполи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2800" dirty="0"/>
                  <a:t>Диполи взаимодействуют между собой и с падающим излучением </a:t>
                </a:r>
                <a14:m>
                  <m:oMath xmlns:m="http://schemas.openxmlformats.org/officeDocument/2006/math"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ru-RU" altLang="ru-RU" sz="2800" dirty="0"/>
                  <a:t> система линейных уравнений </a:t>
                </a:r>
                <a14:m>
                  <m:oMath xmlns:m="http://schemas.openxmlformats.org/officeDocument/2006/math">
                    <m:r>
                      <a:rPr lang="en-US" altLang="ru-RU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ru-RU" altLang="ru-RU" sz="2800" dirty="0">
                    <a:sym typeface="Symbol" pitchFamily="18" charset="2"/>
                  </a:rPr>
                  <a:t> </a:t>
                </a:r>
                <a:r>
                  <a:rPr lang="ru-RU" altLang="ru-RU" sz="2800" dirty="0"/>
                  <a:t> определяется поляризация диполей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2800" dirty="0"/>
                  <a:t>Далее – любые измеряемые характеристики светорассеяния 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ru-RU" altLang="ru-RU" sz="2800" dirty="0"/>
              </a:p>
            </p:txBody>
          </p:sp>
        </mc:Choice>
        <mc:Fallback xmlns="">
          <p:sp>
            <p:nvSpPr>
              <p:cNvPr id="163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950" y="1052513"/>
                <a:ext cx="5472113" cy="5545137"/>
              </a:xfrm>
              <a:blipFill>
                <a:blip r:embed="rId4"/>
                <a:stretch>
                  <a:fillRect l="-557" t="-1980" r="-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Метод дискретных диполей (</a:t>
            </a:r>
            <a:r>
              <a:rPr lang="en-US" altLang="ru-RU"/>
              <a:t>DDA</a:t>
            </a:r>
            <a:r>
              <a:rPr lang="ru-RU" altLang="ru-RU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A34BC-9545-43E0-9377-0DE841CE8A93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7812087" cy="739775"/>
          </a:xfrm>
          <a:noFill/>
        </p:spPr>
        <p:txBody>
          <a:bodyPr/>
          <a:lstStyle/>
          <a:p>
            <a:pPr eaLnBrk="1" hangingPunct="1"/>
            <a:r>
              <a:rPr lang="ru-RU" altLang="ru-RU"/>
              <a:t>Метод дискретных</a:t>
            </a:r>
            <a:r>
              <a:rPr lang="en-US" altLang="ru-RU"/>
              <a:t> </a:t>
            </a:r>
            <a:r>
              <a:rPr lang="ru-RU" altLang="ru-RU"/>
              <a:t>диполей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Object 5"/>
              <p:cNvSpPr txBox="1"/>
              <p:nvPr/>
            </p:nvSpPr>
            <p:spPr bwMode="auto">
              <a:xfrm>
                <a:off x="141926" y="892175"/>
                <a:ext cx="6338207" cy="1103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𝐄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/>
                            </a:rPr>
                            <m:t>𝐫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/>
                            </a:rPr>
                            <m:t>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inc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/>
                            </a:rPr>
                            <m:t>𝐫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+</m:t>
                      </m:r>
                      <m:nary>
                        <m:naryPr>
                          <m:limLoc m:val="subSup"/>
                          <m:supHide m:val="on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>
                                  <a:latin typeface="Cambria Math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ru-RU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𝐆</m:t>
                              </m:r>
                            </m:e>
                          </m:acc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𝐫</m:t>
                              </m:r>
                              <m:r>
                                <a:rPr lang="ru-RU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>
                                      <a:latin typeface="Cambria Math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ru-RU" b="1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ru-RU" b="1">
                              <a:latin typeface="Cambria Math"/>
                            </a:rPr>
                            <m:t>⋅</m:t>
                          </m:r>
                          <m:r>
                            <a:rPr lang="en-US" i="1">
                              <a:latin typeface="Cambria Math"/>
                            </a:rPr>
                            <m:t>𝜒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>
                                      <a:latin typeface="Cambria Math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ru-RU" b="1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ru-RU" b="1" i="1">
                              <a:latin typeface="Cambria Math"/>
                            </a:rPr>
                            <m:t>𝐄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>
                                      <a:latin typeface="Cambria Math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ru-RU" b="1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741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926" y="892175"/>
                <a:ext cx="6338207" cy="1103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1733550" y="1594711"/>
            <a:ext cx="9525" cy="1241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1920875" y="1808074"/>
            <a:ext cx="22891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itchFamily="34" charset="0"/>
              </a:rPr>
              <a:t>Объемная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itchFamily="34" charset="0"/>
              </a:rPr>
              <a:t>дискретизация</a:t>
            </a:r>
          </a:p>
        </p:txBody>
      </p:sp>
      <p:pic>
        <p:nvPicPr>
          <p:cNvPr id="17416" name="Picture 11" descr="grf4"/>
          <p:cNvPicPr>
            <a:picLocks noChangeAspect="1" noChangeArrowheads="1"/>
          </p:cNvPicPr>
          <p:nvPr/>
        </p:nvPicPr>
        <p:blipFill>
          <a:blip r:embed="rId4">
            <a:lum bright="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035050"/>
            <a:ext cx="37052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Line 13"/>
          <p:cNvSpPr>
            <a:spLocks noChangeShapeType="1"/>
          </p:cNvSpPr>
          <p:nvPr/>
        </p:nvSpPr>
        <p:spPr bwMode="auto">
          <a:xfrm>
            <a:off x="1720850" y="4433710"/>
            <a:ext cx="9525" cy="1241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8" name="Text Box 14"/>
              <p:cNvSpPr txBox="1">
                <a:spLocks noChangeArrowheads="1"/>
              </p:cNvSpPr>
              <p:nvPr/>
            </p:nvSpPr>
            <p:spPr bwMode="auto">
              <a:xfrm>
                <a:off x="1920875" y="4641405"/>
                <a:ext cx="295414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400" dirty="0">
                    <a:latin typeface="Tahoma" pitchFamily="34" charset="0"/>
                  </a:rPr>
                  <a:t>Находим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𝐏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/>
                  <a:t>,</a:t>
                </a:r>
                <a:r>
                  <a:rPr lang="ru-RU" altLang="ru-RU" sz="2400" dirty="0">
                    <a:latin typeface="Tahoma" pitchFamily="34" charset="0"/>
                  </a:rPr>
                  <a:t> решая </a:t>
                </a:r>
                <a:br>
                  <a:rPr lang="ru-RU" altLang="ru-RU" sz="2400" dirty="0">
                    <a:latin typeface="Tahoma" pitchFamily="34" charset="0"/>
                  </a:rPr>
                </a:br>
                <a:r>
                  <a:rPr lang="ru-RU" altLang="ru-RU" sz="2400" dirty="0">
                    <a:latin typeface="Tahoma" pitchFamily="34" charset="0"/>
                  </a:rPr>
                  <a:t>линейную систему</a:t>
                </a:r>
              </a:p>
            </p:txBody>
          </p:sp>
        </mc:Choice>
        <mc:Fallback xmlns="">
          <p:sp>
            <p:nvSpPr>
              <p:cNvPr id="1741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0875" y="4641405"/>
                <a:ext cx="2954142" cy="830997"/>
              </a:xfrm>
              <a:prstGeom prst="rect">
                <a:avLst/>
              </a:prstGeom>
              <a:blipFill>
                <a:blip r:embed="rId5"/>
                <a:stretch>
                  <a:fillRect l="-3093" t="-6569" r="-2268" b="-15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20" name="Объект 2"/>
              <p:cNvSpPr txBox="1"/>
              <p:nvPr/>
            </p:nvSpPr>
            <p:spPr bwMode="auto">
              <a:xfrm>
                <a:off x="141926" y="2900800"/>
                <a:ext cx="5131933" cy="19097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b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3333CC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b="1" i="1">
                                      <a:solidFill>
                                        <a:srgbClr val="3333CC"/>
                                      </a:solidFill>
                                      <a:latin typeface="Cambria Math"/>
                                    </a:rPr>
                                    <m:t>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ru-RU" b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3333CC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inc</m:t>
                          </m:r>
                        </m:sup>
                      </m:sSubSup>
                    </m:oMath>
                  </m:oMathPara>
                </a14:m>
                <a:endParaRPr lang="ru-RU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420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926" y="2900800"/>
                <a:ext cx="5131933" cy="19097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A29A0-C244-40F6-A8EE-96BA337CA2E7}"/>
                  </a:ext>
                </a:extLst>
              </p:cNvPr>
              <p:cNvSpPr txBox="1"/>
              <p:nvPr/>
            </p:nvSpPr>
            <p:spPr>
              <a:xfrm>
                <a:off x="141926" y="5637094"/>
                <a:ext cx="6406923" cy="774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/>
                        </a:rPr>
                        <m:t>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/>
                            </a:rPr>
                            <m:t>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i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𝐈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𝐧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⊗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A29A0-C244-40F6-A8EE-96BA337CA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6" y="5637094"/>
                <a:ext cx="6406923" cy="7748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AF56-FD97-4F11-A61B-496D638142D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Прямое обращение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6688" y="2440781"/>
                <a:ext cx="8896630" cy="4041299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≝</m:t>
                      </m:r>
                      <m:sSubSup>
                        <m:sSubSupPr>
                          <m:ctrlPr>
                            <a:rPr kumimoji="0" lang="en-US" altLang="ru-RU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ru-RU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kumimoji="0" lang="en-US" altLang="ru-RU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0" lang="en-US" altLang="ru-RU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inc</m:t>
                          </m:r>
                        </m:sup>
                      </m:sSub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0" lang="ru-RU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𝐆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minarg</m:t>
                          </m:r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ru-RU" sz="2400" dirty="0"/>
              </a:p>
              <a:p>
                <a:pPr eaLnBrk="1" hangingPunct="1"/>
                <a:r>
                  <a:rPr lang="ru-RU" altLang="ru-RU" sz="2400" dirty="0"/>
                  <a:t>Для любого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</a:rPr>
                          <m:t>inc</m:t>
                        </m:r>
                      </m:sup>
                    </m:sSup>
                  </m:oMath>
                </a14:m>
                <a:r>
                  <a:rPr lang="en-US" altLang="ru-RU" sz="2400" baseline="-25000" dirty="0"/>
                  <a:t> </a:t>
                </a:r>
                <a:r>
                  <a:rPr lang="ru-RU" altLang="ru-RU" sz="2400" dirty="0"/>
                  <a:t>преобразование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𝐅</m:t>
                    </m:r>
                    <m:d>
                      <m:dPr>
                        <m:ctrlPr>
                          <a:rPr lang="en-US" altLang="ru-RU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𝐧</m:t>
                        </m:r>
                      </m:e>
                    </m:d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altLang="ru-RU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𝐁𝐏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) обращается алгоритмом типа </a:t>
                </a:r>
                <a:r>
                  <a:rPr lang="en-US" altLang="ru-RU" sz="2400" dirty="0">
                    <a:solidFill>
                      <a:srgbClr val="000000"/>
                    </a:solidFill>
                  </a:rPr>
                  <a:t>ART</a:t>
                </a:r>
                <a:endParaRPr lang="ru-RU" altLang="ru-RU" sz="24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Разные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1" dirty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ru-RU" sz="2400" dirty="0">
                            <a:latin typeface="Cambria Math" panose="02040503050406030204" pitchFamily="18" charset="0"/>
                          </a:rPr>
                          <m:t>inc</m:t>
                        </m:r>
                      </m:sup>
                    </m:sSup>
                  </m:oMath>
                </a14:m>
                <a:r>
                  <a:rPr lang="ru-RU" altLang="ru-RU" sz="2400" dirty="0">
                    <a:latin typeface="Times New Roman" pitchFamily="18" charset="0"/>
                  </a:rPr>
                  <a:t> </a:t>
                </a:r>
                <a:r>
                  <a:rPr lang="ru-RU" altLang="ru-RU" sz="2400" dirty="0"/>
                  <a:t>объединяются при вычислении</a:t>
                </a:r>
                <a:r>
                  <a:rPr lang="ru-RU" altLang="ru-RU" sz="2400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𝛼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unc>
                        <m:func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minarg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𝐏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𝑙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,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𝐮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𝑙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,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𝑙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,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𝑙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,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𝐮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𝑙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,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ru-RU" altLang="ru-RU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84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6688" y="2440781"/>
                <a:ext cx="8896630" cy="4041299"/>
              </a:xfrm>
              <a:blipFill>
                <a:blip r:embed="rId2"/>
                <a:stretch>
                  <a:fillRect l="-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8" name="Line 4"/>
          <p:cNvSpPr>
            <a:spLocks noChangeShapeType="1"/>
          </p:cNvSpPr>
          <p:nvPr/>
        </p:nvSpPr>
        <p:spPr bwMode="auto">
          <a:xfrm flipV="1">
            <a:off x="1639888" y="1874838"/>
            <a:ext cx="121602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616075" y="922338"/>
            <a:ext cx="1182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itchFamily="34" charset="0"/>
              </a:rPr>
              <a:t>Нелин.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folHlink"/>
                </a:solidFill>
                <a:latin typeface="Tahoma" pitchFamily="34" charset="0"/>
              </a:rPr>
              <a:t>Обрат.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3429000" y="1851025"/>
            <a:ext cx="121602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3421063" y="922338"/>
            <a:ext cx="11826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itchFamily="34" charset="0"/>
              </a:rPr>
              <a:t>Нелин.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folHlink"/>
                </a:solidFill>
                <a:latin typeface="Tahoma" pitchFamily="34" charset="0"/>
              </a:rPr>
              <a:t>Обрат.</a:t>
            </a:r>
          </a:p>
        </p:txBody>
      </p:sp>
      <p:sp>
        <p:nvSpPr>
          <p:cNvPr id="18442" name="Line 14"/>
          <p:cNvSpPr>
            <a:spLocks noChangeShapeType="1"/>
          </p:cNvSpPr>
          <p:nvPr/>
        </p:nvSpPr>
        <p:spPr bwMode="auto">
          <a:xfrm flipV="1">
            <a:off x="5218113" y="1835150"/>
            <a:ext cx="121602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5102225" y="1203325"/>
            <a:ext cx="140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folHlink"/>
                </a:solidFill>
                <a:latin typeface="Tahoma" pitchFamily="34" charset="0"/>
              </a:rPr>
              <a:t>Линейно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4" name="Объект 1"/>
              <p:cNvSpPr txBox="1"/>
              <p:nvPr/>
            </p:nvSpPr>
            <p:spPr bwMode="auto">
              <a:xfrm>
                <a:off x="771525" y="1597025"/>
                <a:ext cx="7350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444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525" y="1597025"/>
                <a:ext cx="735013" cy="479425"/>
              </a:xfrm>
              <a:prstGeom prst="rect">
                <a:avLst/>
              </a:prstGeom>
              <a:blipFill>
                <a:blip r:embed="rId3"/>
                <a:stretch>
                  <a:fillRect r="-4167" b="-6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45" name="Объект 2"/>
              <p:cNvSpPr txBox="1"/>
              <p:nvPr/>
            </p:nvSpPr>
            <p:spPr bwMode="auto">
              <a:xfrm>
                <a:off x="2957513" y="1614488"/>
                <a:ext cx="376237" cy="476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44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7513" y="1614488"/>
                <a:ext cx="376237" cy="476250"/>
              </a:xfrm>
              <a:prstGeom prst="rect">
                <a:avLst/>
              </a:prstGeom>
              <a:blipFill>
                <a:blip r:embed="rId4"/>
                <a:stretch>
                  <a:fillRect r="-14516" b="-12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Объект 5"/>
              <p:cNvSpPr txBox="1"/>
              <p:nvPr/>
            </p:nvSpPr>
            <p:spPr bwMode="auto">
              <a:xfrm>
                <a:off x="6461127" y="1584643"/>
                <a:ext cx="847726" cy="487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446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1127" y="1584643"/>
                <a:ext cx="847726" cy="487362"/>
              </a:xfrm>
              <a:prstGeom prst="rect">
                <a:avLst/>
              </a:prstGeom>
              <a:blipFill>
                <a:blip r:embed="rId5"/>
                <a:stretch>
                  <a:fillRect l="-2158" b="-13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7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itchFamily="34" charset="0"/>
            </a:endParaRPr>
          </a:p>
        </p:txBody>
      </p:sp>
      <p:sp>
        <p:nvSpPr>
          <p:cNvPr id="18448" name="Rectangle 3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51" name="Объект 12"/>
              <p:cNvSpPr txBox="1"/>
              <p:nvPr/>
            </p:nvSpPr>
            <p:spPr bwMode="auto">
              <a:xfrm>
                <a:off x="3662365" y="1864519"/>
                <a:ext cx="742948" cy="576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ru-RU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ru-RU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altLang="ru-RU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ru-RU" dirty="0">
                              <a:latin typeface="Cambria Math" panose="02040503050406030204" pitchFamily="18" charset="0"/>
                            </a:rPr>
                            <m:t>inc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451" name="Объект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2365" y="1864519"/>
                <a:ext cx="742948" cy="5762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52" name="Объект 13"/>
              <p:cNvSpPr txBox="1"/>
              <p:nvPr/>
            </p:nvSpPr>
            <p:spPr bwMode="auto">
              <a:xfrm>
                <a:off x="4713290" y="1608138"/>
                <a:ext cx="396875" cy="506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452" name="Объект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3290" y="1608138"/>
                <a:ext cx="396875" cy="506412"/>
              </a:xfrm>
              <a:prstGeom prst="rect">
                <a:avLst/>
              </a:prstGeom>
              <a:blipFill>
                <a:blip r:embed="rId7"/>
                <a:stretch>
                  <a:fillRect l="-3077" r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B95E3-6D53-4256-8880-665BCA20C7C6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Проверка на синтетич. данных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052513"/>
                <a:ext cx="4797425" cy="739775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800" dirty="0"/>
                  <a:t>Куб с </a:t>
                </a:r>
                <a14:m>
                  <m:oMath xmlns:m="http://schemas.openxmlformats.org/officeDocument/2006/math">
                    <m:r>
                      <a:rPr lang="el-GR" altLang="ru-RU" sz="2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𝜀</m:t>
                    </m:r>
                    <m:r>
                      <a:rPr lang="en-US" altLang="ru-RU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ru-RU" sz="2800" dirty="0">
                    <a:latin typeface="Times New Roman" pitchFamily="18" charset="0"/>
                  </a:rPr>
                  <a:t>2.25</a:t>
                </a:r>
                <a:endParaRPr lang="ru-RU" altLang="ru-RU" sz="2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94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052513"/>
                <a:ext cx="4797425" cy="739775"/>
              </a:xfrm>
              <a:blipFill>
                <a:blip r:embed="rId3"/>
                <a:stretch>
                  <a:fillRect l="-508" t="-9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635125"/>
            <a:ext cx="434022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641600"/>
            <a:ext cx="3703638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644525" y="2903538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folHlink"/>
                </a:solidFill>
                <a:latin typeface="Tahoma" pitchFamily="34" charset="0"/>
              </a:rPr>
              <a:t>65</a:t>
            </a:r>
          </a:p>
        </p:txBody>
      </p:sp>
      <p:sp>
        <p:nvSpPr>
          <p:cNvPr id="19465" name="Text Box 7"/>
          <p:cNvSpPr txBox="1">
            <a:spLocks noChangeArrowheads="1"/>
          </p:cNvSpPr>
          <p:nvPr/>
        </p:nvSpPr>
        <p:spPr bwMode="auto">
          <a:xfrm>
            <a:off x="3590925" y="6015038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folHlink"/>
                </a:solidFill>
                <a:latin typeface="Tahoma" pitchFamily="34" charset="0"/>
              </a:rPr>
              <a:t>31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B084D-5028-4B9B-8BF7-D04D4380A4A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План темы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/>
          <a:p>
            <a:pPr marL="358775" indent="-358775" eaLnBrk="1" hangingPunct="1"/>
            <a:r>
              <a:rPr lang="ru-RU" altLang="ru-RU" sz="3600" dirty="0"/>
              <a:t>Типы рассеяния</a:t>
            </a:r>
          </a:p>
          <a:p>
            <a:pPr marL="358775" indent="-358775" eaLnBrk="1" hangingPunct="1"/>
            <a:r>
              <a:rPr lang="ru-RU" altLang="ru-RU" sz="3600" dirty="0"/>
              <a:t>Обратная задача (</a:t>
            </a:r>
            <a:r>
              <a:rPr lang="ru-RU" altLang="ru-RU" sz="3600" dirty="0" err="1"/>
              <a:t>свето</a:t>
            </a:r>
            <a:r>
              <a:rPr lang="ru-RU" altLang="ru-RU" sz="3600" dirty="0"/>
              <a:t>)рассеяния</a:t>
            </a:r>
          </a:p>
          <a:p>
            <a:pPr marL="358775" indent="-358775" eaLnBrk="1" hangingPunct="1"/>
            <a:r>
              <a:rPr lang="ru-RU" altLang="ru-RU" sz="3600" dirty="0"/>
              <a:t>Линеаризация оператора (приближение Борна)</a:t>
            </a:r>
          </a:p>
          <a:p>
            <a:pPr marL="358775" indent="-358775" eaLnBrk="1" hangingPunct="1"/>
            <a:r>
              <a:rPr lang="ru-RU" altLang="ru-RU" sz="3600" dirty="0"/>
              <a:t>Решение нелинейной задачи </a:t>
            </a:r>
            <a:br>
              <a:rPr lang="en-US" altLang="ru-RU" sz="3600" dirty="0"/>
            </a:br>
            <a:r>
              <a:rPr lang="ru-RU" altLang="ru-RU" sz="3600" dirty="0"/>
              <a:t>(через вектор поляризации)</a:t>
            </a:r>
          </a:p>
          <a:p>
            <a:pPr marL="358775" indent="-358775" eaLnBrk="1" hangingPunct="1"/>
            <a:r>
              <a:rPr lang="ru-RU" altLang="ru-RU" sz="3600" dirty="0"/>
              <a:t>Восстановление формы объекта (метод линейных проб</a:t>
            </a:r>
            <a:r>
              <a:rPr lang="en-US" altLang="ru-RU" sz="3600" dirty="0"/>
              <a:t>)</a:t>
            </a:r>
            <a:endParaRPr lang="ru-RU" altLang="ru-RU" sz="3600" dirty="0"/>
          </a:p>
          <a:p>
            <a:pPr marL="609600" indent="-609600" eaLnBrk="1" hangingPunct="1"/>
            <a:endParaRPr lang="ru-RU" alt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120DA-A44A-42D5-9E67-4364378DFEA4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Проверка на синтетич. данных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052513"/>
                <a:ext cx="2320925" cy="5400675"/>
              </a:xfrm>
            </p:spPr>
            <p:txBody>
              <a:bodyPr/>
              <a:lstStyle/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ru-RU" dirty="0"/>
                  <a:t>2 </a:t>
                </a:r>
                <a:r>
                  <a:rPr lang="ru-RU" altLang="ru-RU" dirty="0"/>
                  <a:t>куба с</a:t>
                </a:r>
                <a:br>
                  <a:rPr lang="ru-RU" altLang="ru-RU" dirty="0"/>
                </a:br>
                <a14:m>
                  <m:oMath xmlns:m="http://schemas.openxmlformats.org/officeDocument/2006/math">
                    <m:r>
                      <a:rPr lang="el-GR" altLang="ru-RU" sz="3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𝜀</m:t>
                    </m:r>
                    <m:r>
                      <a:rPr lang="en-US" altLang="ru-RU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ru-RU" dirty="0">
                    <a:latin typeface="Times New Roman" pitchFamily="18" charset="0"/>
                  </a:rPr>
                  <a:t> 2.25</a:t>
                </a:r>
                <a:endParaRPr lang="ru-RU" altLang="ru-RU" dirty="0">
                  <a:latin typeface="Times New Roman" pitchFamily="18" charset="0"/>
                </a:endParaRPr>
              </a:p>
              <a:p>
                <a:pPr marL="0" indent="0" eaLnBrk="1" hangingPunct="1"/>
                <a:endParaRPr lang="ru-RU" altLang="ru-RU" sz="24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ru-RU" altLang="ru-RU" sz="2400" dirty="0"/>
                  <a:t>Изображение сильно размыто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ru-RU" altLang="ru-RU" sz="24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ru-RU" altLang="ru-RU" sz="2400" dirty="0"/>
                  <a:t>Можно улучшить эмпирической процедурой</a:t>
                </a:r>
              </a:p>
            </p:txBody>
          </p:sp>
        </mc:Choice>
        <mc:Fallback xmlns="">
          <p:sp>
            <p:nvSpPr>
              <p:cNvPr id="2048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052513"/>
                <a:ext cx="2320925" cy="5400675"/>
              </a:xfrm>
              <a:blipFill>
                <a:blip r:embed="rId3"/>
                <a:stretch>
                  <a:fillRect l="-6562" t="-1467" r="-15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579563"/>
            <a:ext cx="6608762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1F06C-EDF1-4215-9F21-31837BEDBD9B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Проблемы и улучшение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Данные для разных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800" b="1" dirty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ru-RU" sz="2800" dirty="0">
                            <a:latin typeface="Cambria Math" panose="02040503050406030204" pitchFamily="18" charset="0"/>
                          </a:rPr>
                          <m:t>inc</m:t>
                        </m:r>
                      </m:sup>
                    </m:sSup>
                  </m:oMath>
                </a14:m>
                <a:r>
                  <a:rPr lang="ru-RU" altLang="ru-RU" sz="2800" dirty="0">
                    <a:latin typeface="Times New Roman" pitchFamily="18" charset="0"/>
                  </a:rPr>
                  <a:t> </a:t>
                </a:r>
                <a:r>
                  <a:rPr lang="ru-RU" altLang="ru-RU" sz="2800" dirty="0"/>
                  <a:t>используются независимо (объединяются только для минимизации в пространстве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8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800" dirty="0"/>
                  <a:t>)</a:t>
                </a:r>
              </a:p>
              <a:p>
                <a:pPr eaLnBrk="1" hangingPunct="1"/>
                <a:r>
                  <a:rPr lang="ru-RU" altLang="ru-RU" sz="2800" dirty="0"/>
                  <a:t>Надо минимизировать полную невязку измерений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ru-RU" sz="2800" b="0" i="0" dirty="0">
                    <a:latin typeface="+mj-lt"/>
                  </a:rPr>
                  <a:t>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𝛂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)≝</m:t>
                      </m:r>
                      <m:nary>
                        <m:naryPr>
                          <m:chr m:val="∑"/>
                          <m:ctrlPr>
                            <a:rPr kumimoji="0" lang="ru-RU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ru-RU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0" lang="ru-RU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ru-RU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kumimoji="0" lang="ru-RU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ru-RU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e>
                                    <m:sub>
                                      <m:r>
                                        <a:rPr kumimoji="0" lang="ru-RU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kumimoji="0" lang="ru-RU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ru-RU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  <m:r>
                                    <a:rPr kumimoji="0" lang="ru-RU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sSub>
                                    <m:sSubPr>
                                      <m:ctrlPr>
                                        <a:rPr kumimoji="0" lang="ru-RU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kumimoji="0" lang="ru-RU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ru-RU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ru-RU" altLang="ru-RU" sz="2800" i="1" baseline="-25000" dirty="0">
                    <a:latin typeface="Times New Roman" pitchFamily="18" charset="0"/>
                  </a:rPr>
                </a:br>
                <a:endParaRPr lang="ru-RU" altLang="ru-RU" sz="2800" dirty="0">
                  <a:latin typeface="Times New Roman" pitchFamily="18" charset="0"/>
                </a:endParaRPr>
              </a:p>
              <a:p>
                <a:pPr eaLnBrk="1" hangingPunct="1"/>
                <a:r>
                  <a:rPr lang="ru-RU" altLang="ru-RU" sz="2800" dirty="0"/>
                  <a:t>Итерационный, полулинейный метод</a:t>
                </a:r>
              </a:p>
            </p:txBody>
          </p:sp>
        </mc:Choice>
        <mc:Fallback xmlns="">
          <p:sp>
            <p:nvSpPr>
              <p:cNvPr id="2150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0" name="Объект 7"/>
          <p:cNvSpPr txBox="1"/>
          <p:nvPr/>
        </p:nvSpPr>
        <p:spPr bwMode="auto">
          <a:xfrm>
            <a:off x="6596716" y="3752850"/>
            <a:ext cx="4250578" cy="165959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7F2FC-B665-45DB-951B-14BCCC808010}" type="slidenum">
              <a:rPr lang="ru-RU"/>
              <a:pPr>
                <a:defRPr/>
              </a:pPr>
              <a:t>22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976313"/>
                <a:ext cx="8785225" cy="5400675"/>
              </a:xfrm>
              <a:noFill/>
            </p:spPr>
            <p:txBody>
              <a:bodyPr/>
              <a:lstStyle/>
              <a:p>
                <a:pPr eaLnBrk="1" hangingPunct="1"/>
                <a:r>
                  <a:rPr lang="ru-RU" altLang="ru-RU" sz="2400" dirty="0"/>
                  <a:t>Фиксируем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𝐮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𝑙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altLang="ru-RU" sz="2400" dirty="0"/>
                  <a:t> 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ru-RU" altLang="ru-RU" sz="2400" dirty="0">
                    <a:solidFill>
                      <a:srgbClr val="3333CC"/>
                    </a:solidFill>
                  </a:rPr>
                  <a:t>Обновляем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𝛂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</a:rPr>
                  <a:t> методом сопряженных градиентов</a:t>
                </a:r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𝛂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𝛂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𝐝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𝐝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𝐠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𝛾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𝐝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𝛾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𝐠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𝐠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𝐠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𝐠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𝑛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𝐠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𝜕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𝜕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𝛂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𝐮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const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𝑙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=1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𝐿</m:t>
                          </m:r>
                        </m:sup>
                        <m:e>
                          <m:sSubSup>
                            <m:sSub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𝐮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𝐁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𝐻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𝐁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𝛂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𝑙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,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unc>
                        <m:func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argmin</m:t>
                          </m:r>
                        </m:fName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  <m:sub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𝐿</m:t>
                              </m:r>
                            </m:sup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𝐁</m:t>
                                  </m:r>
                                  <m:sSub>
                                    <m:sSub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𝐝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𝑙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,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𝐅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−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𝐁</m:t>
                                  </m:r>
                                  <m:sSub>
                                    <m:sSub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𝛂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𝑛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𝑙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,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𝐁</m:t>
                                      </m:r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𝐝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𝐮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𝑙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,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Вычисляем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𝐮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𝑙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</a:rPr>
                  <a:t> , решая систему</a:t>
                </a:r>
                <a:r>
                  <a:rPr lang="en-US" altLang="ru-RU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ru-RU" sz="2400" b="1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ru-RU" sz="2400" b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ru-RU" sz="240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inc</m:t>
                        </m:r>
                      </m:sup>
                    </m:sSubSup>
                  </m:oMath>
                </a14:m>
                <a:endParaRPr lang="en-US" altLang="ru-RU" sz="2400" dirty="0"/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𝐮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altLang="ru-RU" sz="2400" i="1" baseline="-30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2400" dirty="0"/>
                  <a:t>является внутренней (скрытой) переменной</a:t>
                </a:r>
              </a:p>
            </p:txBody>
          </p:sp>
        </mc:Choice>
        <mc:Fallback xmlns="">
          <p:sp>
            <p:nvSpPr>
              <p:cNvPr id="22532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976313"/>
                <a:ext cx="8785225" cy="5400675"/>
              </a:xfrm>
              <a:blipFill>
                <a:blip r:embed="rId2"/>
                <a:stretch>
                  <a:fillRect l="-139" t="-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Итерационный метод</a:t>
            </a:r>
            <a:r>
              <a:rPr lang="en-US" altLang="ru-RU"/>
              <a:t> (CGM)</a:t>
            </a:r>
            <a:endParaRPr lang="ru-RU" alt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D67F8-00B5-43E2-B5C7-BA069CB8D86F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Проверка на экспер. данных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895350"/>
            <a:ext cx="6738937" cy="566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Line 5"/>
          <p:cNvSpPr>
            <a:spLocks noChangeShapeType="1"/>
          </p:cNvSpPr>
          <p:nvPr/>
        </p:nvSpPr>
        <p:spPr bwMode="auto">
          <a:xfrm flipH="1">
            <a:off x="457200" y="4660900"/>
            <a:ext cx="93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1403350" y="4652963"/>
            <a:ext cx="6350" cy="822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1444625" y="5083175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i="1">
                <a:latin typeface="Times New Roman" pitchFamily="18" charset="0"/>
              </a:rPr>
              <a:t>z</a:t>
            </a:r>
            <a:endParaRPr lang="ru-RU" altLang="ru-RU" sz="2400" i="1">
              <a:latin typeface="Times New Roman" pitchFamily="18" charset="0"/>
            </a:endParaRP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466725" y="4168775"/>
            <a:ext cx="31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2400" i="1">
                <a:latin typeface="Times New Roman" pitchFamily="18" charset="0"/>
                <a:cs typeface="Times New Roman" pitchFamily="18" charset="0"/>
              </a:rPr>
              <a:t>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DE4CF-59DE-440F-A70A-3CFA251FC302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Проверка на экспер. данных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920750"/>
            <a:ext cx="6707188" cy="5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Line 4"/>
          <p:cNvSpPr>
            <a:spLocks noChangeShapeType="1"/>
          </p:cNvSpPr>
          <p:nvPr/>
        </p:nvSpPr>
        <p:spPr bwMode="auto">
          <a:xfrm flipH="1">
            <a:off x="457200" y="4660900"/>
            <a:ext cx="93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 flipV="1">
            <a:off x="1403350" y="3852863"/>
            <a:ext cx="6350" cy="822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1444625" y="3698875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i="1">
                <a:latin typeface="Times New Roman" pitchFamily="18" charset="0"/>
              </a:rPr>
              <a:t>z</a:t>
            </a:r>
            <a:endParaRPr lang="ru-RU" altLang="ru-RU" sz="2400" i="1">
              <a:latin typeface="Times New Roman" pitchFamily="18" charset="0"/>
            </a:endParaRP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466725" y="4168775"/>
            <a:ext cx="31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2400" i="1">
                <a:latin typeface="Times New Roman" pitchFamily="18" charset="0"/>
                <a:cs typeface="Times New Roman" pitchFamily="18" charset="0"/>
              </a:rPr>
              <a:t>λ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4A1A-E66D-4BB1-88CB-978C22DC71AF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Проверка на экспер. данных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895350"/>
            <a:ext cx="673417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Line 8"/>
          <p:cNvSpPr>
            <a:spLocks noChangeShapeType="1"/>
          </p:cNvSpPr>
          <p:nvPr/>
        </p:nvSpPr>
        <p:spPr bwMode="auto">
          <a:xfrm flipH="1">
            <a:off x="457200" y="4660900"/>
            <a:ext cx="93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1273175" y="3451225"/>
            <a:ext cx="93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i="1">
                <a:latin typeface="Times New Roman" pitchFamily="18" charset="0"/>
              </a:rPr>
              <a:t>z </a:t>
            </a:r>
            <a:r>
              <a:rPr lang="en-US" altLang="ru-RU" sz="2400">
                <a:latin typeface="Times New Roman" pitchFamily="18" charset="0"/>
              </a:rPr>
              <a:t>= 2</a:t>
            </a:r>
            <a:r>
              <a:rPr lang="en-US" altLang="ru-RU" sz="2400" i="1">
                <a:latin typeface="Times New Roman" pitchFamily="18" charset="0"/>
              </a:rPr>
              <a:t>a</a:t>
            </a:r>
            <a:endParaRPr lang="ru-RU" altLang="ru-RU" sz="2400" i="1">
              <a:latin typeface="Times New Roman" pitchFamily="18" charset="0"/>
            </a:endParaRP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466725" y="4168775"/>
            <a:ext cx="31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2400" i="1">
                <a:latin typeface="Times New Roman" pitchFamily="18" charset="0"/>
                <a:cs typeface="Times New Roman" pitchFamily="18" charset="0"/>
              </a:rPr>
              <a:t>λ</a:t>
            </a: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1317625" y="532447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i="1">
                <a:latin typeface="Times New Roman" pitchFamily="18" charset="0"/>
              </a:rPr>
              <a:t>y </a:t>
            </a:r>
            <a:r>
              <a:rPr lang="en-US" altLang="ru-RU" sz="2400">
                <a:latin typeface="Times New Roman" pitchFamily="18" charset="0"/>
              </a:rPr>
              <a:t>= 0</a:t>
            </a:r>
            <a:endParaRPr lang="ru-RU" altLang="ru-RU" sz="2400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Contrast Source Inversion (CSI)</a:t>
            </a:r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spcAft>
                    <a:spcPts val="1200"/>
                  </a:spcAft>
                </a:pPr>
                <a:r>
                  <a:rPr lang="ru-RU" altLang="ru-RU" sz="2400" dirty="0"/>
                  <a:t>Итерационный метод (сопряженных градиентов) для нахождения одновременно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altLang="ru-RU" sz="2400" dirty="0"/>
                  <a:t>, минимизируя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𝑓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𝜒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𝐏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𝐅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−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𝐁</m:t>
                                      </m:r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𝐏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𝑙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,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𝐅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𝜒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altLang="ru-RU" sz="24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ru-RU" sz="2400" b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𝐄</m:t>
                                          </m:r>
                                        </m:e>
                                        <m:sub>
                                          <m:r>
                                            <a:rPr lang="en-US" altLang="ru-RU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ru-RU" sz="24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inc</m:t>
                                          </m:r>
                                        </m:sup>
                                      </m:sSub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𝐏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𝑙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,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𝜒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𝐆</m:t>
                                      </m:r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𝐏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𝑙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,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𝜒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𝑛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altLang="ru-RU" sz="24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ru-RU" sz="2400" b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𝐄</m:t>
                                          </m:r>
                                        </m:e>
                                        <m:sub>
                                          <m:r>
                                            <a:rPr lang="en-US" altLang="ru-RU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ru-RU" sz="24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inc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ru-RU" altLang="ru-RU" sz="24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Также был предложен гибридный алгоритм</a:t>
                </a:r>
                <a:r>
                  <a:rPr lang="en-US" altLang="ru-RU" sz="2400" dirty="0"/>
                  <a:t> (HM)</a:t>
                </a:r>
                <a:r>
                  <a:rPr lang="ru-RU" altLang="ru-RU" sz="2400" dirty="0"/>
                  <a:t>, где направление изменения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altLang="ru-RU" sz="2400" dirty="0"/>
                  <a:t> является комбинацией двух (от </a:t>
                </a:r>
                <a:r>
                  <a:rPr lang="en-US" altLang="ru-RU" sz="2400" dirty="0"/>
                  <a:t>CSI </a:t>
                </a:r>
                <a:r>
                  <a:rPr lang="ru-RU" altLang="ru-RU" sz="2400" dirty="0"/>
                  <a:t>и от прямого </a:t>
                </a:r>
                <a:r>
                  <a:rPr lang="en-US" altLang="ru-RU" sz="2400" dirty="0"/>
                  <a:t>CGM)</a:t>
                </a:r>
                <a:endParaRPr lang="ru-RU" altLang="ru-RU" sz="2400" dirty="0"/>
              </a:p>
            </p:txBody>
          </p:sp>
        </mc:Choice>
        <mc:Fallback xmlns="">
          <p:sp>
            <p:nvSpPr>
              <p:cNvPr id="2662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1AAF8-7230-456F-AD6B-0BF564AEA04C}" type="slidenum">
              <a:rPr lang="ru-RU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altLang="ru-RU" sz="3200" dirty="0"/>
                  <a:t>Два куба, </a:t>
                </a:r>
                <a14:m>
                  <m:oMath xmlns:m="http://schemas.openxmlformats.org/officeDocument/2006/math">
                    <m:r>
                      <a:rPr lang="en-US" altLang="ru-RU" sz="3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ru-RU" altLang="ru-RU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altLang="ru-RU" sz="3200" dirty="0"/>
                  <a:t> 3.7 см</a:t>
                </a:r>
              </a:p>
            </p:txBody>
          </p:sp>
        </mc:Choice>
        <mc:Fallback xmlns="">
          <p:sp>
            <p:nvSpPr>
              <p:cNvPr id="27650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92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DFAFA-10EC-48C8-B8DE-4B06ECF36D6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823913"/>
            <a:ext cx="8270875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1238" y="6148388"/>
            <a:ext cx="7575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CGM      </a:t>
            </a:r>
            <a:r>
              <a:rPr lang="ru-RU" dirty="0">
                <a:latin typeface="+mn-lt"/>
              </a:rPr>
              <a:t>          </a:t>
            </a:r>
            <a:r>
              <a:rPr lang="en-US" dirty="0">
                <a:latin typeface="+mn-lt"/>
              </a:rPr>
              <a:t>PCGM        </a:t>
            </a:r>
            <a:r>
              <a:rPr lang="ru-RU" dirty="0">
                <a:latin typeface="+mn-lt"/>
              </a:rPr>
              <a:t>   </a:t>
            </a:r>
            <a:r>
              <a:rPr lang="en-US" dirty="0">
                <a:latin typeface="+mn-lt"/>
              </a:rPr>
              <a:t>      CSI       </a:t>
            </a:r>
            <a:r>
              <a:rPr lang="ru-RU" dirty="0">
                <a:latin typeface="+mn-lt"/>
              </a:rPr>
              <a:t> </a:t>
            </a:r>
            <a:r>
              <a:rPr lang="en-US" dirty="0">
                <a:latin typeface="+mn-lt"/>
              </a:rPr>
              <a:t>            HM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altLang="ru-RU" dirty="0"/>
                  <a:t>Два шара,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ru-RU" altLang="ru-RU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altLang="ru-RU" dirty="0"/>
                  <a:t> 6 см</a:t>
                </a:r>
              </a:p>
            </p:txBody>
          </p:sp>
        </mc:Choice>
        <mc:Fallback xmlns="">
          <p:sp>
            <p:nvSpPr>
              <p:cNvPr id="28674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90" b="-31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C918C-AC73-4905-B72B-792E9959D1A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91275" y="1117600"/>
            <a:ext cx="1108075" cy="4894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CGM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PCGM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CSI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HM</a:t>
            </a:r>
            <a:endParaRPr lang="ru-RU" dirty="0">
              <a:latin typeface="+mn-lt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42963"/>
            <a:ext cx="610235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altLang="ru-RU" dirty="0"/>
                  <a:t>Два шара, </a:t>
                </a:r>
                <a:r>
                  <a:rPr lang="en-US" altLang="ru-RU" dirty="0"/>
                  <a:t>HM,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ru-RU" altLang="ru-RU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altLang="ru-RU" dirty="0"/>
                  <a:t> 3.7–7.5 см</a:t>
                </a:r>
              </a:p>
            </p:txBody>
          </p:sp>
        </mc:Choice>
        <mc:Fallback xmlns="">
          <p:sp>
            <p:nvSpPr>
              <p:cNvPr id="29698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90" b="-31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EEA50-BEFB-4900-8B80-BDD6B395993F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473200"/>
            <a:ext cx="9172576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9E78A-3F34-426B-A287-5F1D1C9B9C58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Рассеяние</a:t>
            </a:r>
          </a:p>
        </p:txBody>
      </p:sp>
      <p:grpSp>
        <p:nvGrpSpPr>
          <p:cNvPr id="5125" name="Group 35"/>
          <p:cNvGrpSpPr>
            <a:grpSpLocks/>
          </p:cNvGrpSpPr>
          <p:nvPr/>
        </p:nvGrpSpPr>
        <p:grpSpPr bwMode="auto">
          <a:xfrm>
            <a:off x="611188" y="2951163"/>
            <a:ext cx="1884362" cy="1027112"/>
            <a:chOff x="385" y="1937"/>
            <a:chExt cx="1187" cy="647"/>
          </a:xfrm>
        </p:grpSpPr>
        <p:sp>
          <p:nvSpPr>
            <p:cNvPr id="5145" name="Line 10"/>
            <p:cNvSpPr>
              <a:spLocks noChangeAspect="1" noChangeShapeType="1"/>
            </p:cNvSpPr>
            <p:nvPr/>
          </p:nvSpPr>
          <p:spPr bwMode="auto">
            <a:xfrm>
              <a:off x="385" y="2260"/>
              <a:ext cx="118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1"/>
            <p:cNvSpPr>
              <a:spLocks noChangeAspect="1"/>
            </p:cNvSpPr>
            <p:nvPr/>
          </p:nvSpPr>
          <p:spPr bwMode="auto">
            <a:xfrm>
              <a:off x="492" y="1937"/>
              <a:ext cx="864" cy="647"/>
            </a:xfrm>
            <a:custGeom>
              <a:avLst/>
              <a:gdLst>
                <a:gd name="T0" fmla="*/ 0 w 1440"/>
                <a:gd name="T1" fmla="*/ 0 h 2040"/>
                <a:gd name="T2" fmla="*/ 3 w 1440"/>
                <a:gd name="T3" fmla="*/ 0 h 2040"/>
                <a:gd name="T4" fmla="*/ 6 w 1440"/>
                <a:gd name="T5" fmla="*/ 0 h 2040"/>
                <a:gd name="T6" fmla="*/ 9 w 1440"/>
                <a:gd name="T7" fmla="*/ 0 h 2040"/>
                <a:gd name="T8" fmla="*/ 12 w 1440"/>
                <a:gd name="T9" fmla="*/ 0 h 2040"/>
                <a:gd name="T10" fmla="*/ 15 w 1440"/>
                <a:gd name="T11" fmla="*/ 0 h 2040"/>
                <a:gd name="T12" fmla="*/ 18 w 1440"/>
                <a:gd name="T13" fmla="*/ 0 h 2040"/>
                <a:gd name="T14" fmla="*/ 21 w 1440"/>
                <a:gd name="T15" fmla="*/ 0 h 2040"/>
                <a:gd name="T16" fmla="*/ 24 w 1440"/>
                <a:gd name="T17" fmla="*/ 0 h 20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0" h="2040">
                  <a:moveTo>
                    <a:pt x="0" y="1110"/>
                  </a:moveTo>
                  <a:cubicBezTo>
                    <a:pt x="60" y="570"/>
                    <a:pt x="120" y="30"/>
                    <a:pt x="180" y="30"/>
                  </a:cubicBezTo>
                  <a:cubicBezTo>
                    <a:pt x="240" y="30"/>
                    <a:pt x="300" y="780"/>
                    <a:pt x="360" y="1110"/>
                  </a:cubicBezTo>
                  <a:cubicBezTo>
                    <a:pt x="420" y="1440"/>
                    <a:pt x="480" y="2040"/>
                    <a:pt x="540" y="2010"/>
                  </a:cubicBezTo>
                  <a:cubicBezTo>
                    <a:pt x="600" y="1980"/>
                    <a:pt x="660" y="1260"/>
                    <a:pt x="720" y="930"/>
                  </a:cubicBezTo>
                  <a:cubicBezTo>
                    <a:pt x="780" y="600"/>
                    <a:pt x="840" y="0"/>
                    <a:pt x="900" y="30"/>
                  </a:cubicBezTo>
                  <a:cubicBezTo>
                    <a:pt x="960" y="60"/>
                    <a:pt x="1020" y="780"/>
                    <a:pt x="1080" y="1110"/>
                  </a:cubicBezTo>
                  <a:cubicBezTo>
                    <a:pt x="1140" y="1440"/>
                    <a:pt x="1200" y="2040"/>
                    <a:pt x="1260" y="2010"/>
                  </a:cubicBezTo>
                  <a:cubicBezTo>
                    <a:pt x="1320" y="1980"/>
                    <a:pt x="1410" y="1110"/>
                    <a:pt x="1440" y="9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711200" y="3927475"/>
                <a:ext cx="1916113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000" dirty="0"/>
                  <a:t>падающее поле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0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2000" b="0" i="0" dirty="0" smtClean="0">
                            <a:latin typeface="Cambria Math" panose="02040503050406030204" pitchFamily="18" charset="0"/>
                          </a:rPr>
                          <m:t>inc</m:t>
                        </m:r>
                      </m:sub>
                    </m:sSub>
                    <m:d>
                      <m:dPr>
                        <m:ctrlPr>
                          <a:rPr lang="en-US" altLang="ru-RU" sz="20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000" b="1" i="0" dirty="0" err="1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altLang="ru-RU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ru-RU" sz="20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ru-RU" altLang="ru-RU" sz="2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126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200" y="3927475"/>
                <a:ext cx="1916113" cy="707886"/>
              </a:xfrm>
              <a:prstGeom prst="rect">
                <a:avLst/>
              </a:prstGeom>
              <a:blipFill>
                <a:blip r:embed="rId2"/>
                <a:stretch>
                  <a:fillRect l="-3503" t="-3448" b="-146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3205" name="Group 37"/>
          <p:cNvGrpSpPr>
            <a:grpSpLocks/>
          </p:cNvGrpSpPr>
          <p:nvPr/>
        </p:nvGrpSpPr>
        <p:grpSpPr bwMode="auto">
          <a:xfrm>
            <a:off x="6156326" y="3001963"/>
            <a:ext cx="2500313" cy="1587500"/>
            <a:chOff x="3878" y="1969"/>
            <a:chExt cx="1575" cy="1000"/>
          </a:xfrm>
        </p:grpSpPr>
        <p:grpSp>
          <p:nvGrpSpPr>
            <p:cNvPr id="5141" name="Group 36"/>
            <p:cNvGrpSpPr>
              <a:grpSpLocks/>
            </p:cNvGrpSpPr>
            <p:nvPr/>
          </p:nvGrpSpPr>
          <p:grpSpPr bwMode="auto">
            <a:xfrm>
              <a:off x="3878" y="1969"/>
              <a:ext cx="1187" cy="540"/>
              <a:chOff x="3878" y="1969"/>
              <a:chExt cx="1187" cy="540"/>
            </a:xfrm>
          </p:grpSpPr>
          <p:sp>
            <p:nvSpPr>
              <p:cNvPr id="5143" name="Line 17"/>
              <p:cNvSpPr>
                <a:spLocks noChangeAspect="1" noChangeShapeType="1"/>
              </p:cNvSpPr>
              <p:nvPr/>
            </p:nvSpPr>
            <p:spPr bwMode="auto">
              <a:xfrm>
                <a:off x="3878" y="2239"/>
                <a:ext cx="11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18"/>
              <p:cNvSpPr>
                <a:spLocks noChangeAspect="1"/>
              </p:cNvSpPr>
              <p:nvPr/>
            </p:nvSpPr>
            <p:spPr bwMode="auto">
              <a:xfrm>
                <a:off x="3985" y="1969"/>
                <a:ext cx="864" cy="540"/>
              </a:xfrm>
              <a:custGeom>
                <a:avLst/>
                <a:gdLst>
                  <a:gd name="T0" fmla="*/ 0 w 1440"/>
                  <a:gd name="T1" fmla="*/ 0 h 2040"/>
                  <a:gd name="T2" fmla="*/ 3 w 1440"/>
                  <a:gd name="T3" fmla="*/ 0 h 2040"/>
                  <a:gd name="T4" fmla="*/ 6 w 1440"/>
                  <a:gd name="T5" fmla="*/ 0 h 2040"/>
                  <a:gd name="T6" fmla="*/ 9 w 1440"/>
                  <a:gd name="T7" fmla="*/ 0 h 2040"/>
                  <a:gd name="T8" fmla="*/ 12 w 1440"/>
                  <a:gd name="T9" fmla="*/ 0 h 2040"/>
                  <a:gd name="T10" fmla="*/ 15 w 1440"/>
                  <a:gd name="T11" fmla="*/ 0 h 2040"/>
                  <a:gd name="T12" fmla="*/ 18 w 1440"/>
                  <a:gd name="T13" fmla="*/ 0 h 2040"/>
                  <a:gd name="T14" fmla="*/ 21 w 1440"/>
                  <a:gd name="T15" fmla="*/ 0 h 2040"/>
                  <a:gd name="T16" fmla="*/ 24 w 1440"/>
                  <a:gd name="T17" fmla="*/ 0 h 20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0" h="2040">
                    <a:moveTo>
                      <a:pt x="0" y="1110"/>
                    </a:moveTo>
                    <a:cubicBezTo>
                      <a:pt x="60" y="570"/>
                      <a:pt x="120" y="30"/>
                      <a:pt x="180" y="30"/>
                    </a:cubicBezTo>
                    <a:cubicBezTo>
                      <a:pt x="240" y="30"/>
                      <a:pt x="300" y="780"/>
                      <a:pt x="360" y="1110"/>
                    </a:cubicBezTo>
                    <a:cubicBezTo>
                      <a:pt x="420" y="1440"/>
                      <a:pt x="480" y="2040"/>
                      <a:pt x="540" y="2010"/>
                    </a:cubicBezTo>
                    <a:cubicBezTo>
                      <a:pt x="600" y="1980"/>
                      <a:pt x="660" y="1260"/>
                      <a:pt x="720" y="930"/>
                    </a:cubicBezTo>
                    <a:cubicBezTo>
                      <a:pt x="780" y="600"/>
                      <a:pt x="840" y="0"/>
                      <a:pt x="900" y="30"/>
                    </a:cubicBezTo>
                    <a:cubicBezTo>
                      <a:pt x="960" y="60"/>
                      <a:pt x="1020" y="780"/>
                      <a:pt x="1080" y="1110"/>
                    </a:cubicBezTo>
                    <a:cubicBezTo>
                      <a:pt x="1140" y="1440"/>
                      <a:pt x="1200" y="2040"/>
                      <a:pt x="1260" y="2010"/>
                    </a:cubicBezTo>
                    <a:cubicBezTo>
                      <a:pt x="1320" y="1980"/>
                      <a:pt x="1410" y="1110"/>
                      <a:pt x="1440" y="93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42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24" y="2523"/>
                  <a:ext cx="152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ru-RU" altLang="ru-RU" sz="2000" dirty="0"/>
                    <a:t>ослабление</a:t>
                  </a:r>
                  <a:endParaRPr lang="en-US" altLang="ru-RU" sz="2000" dirty="0"/>
                </a:p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ru-RU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ru-RU" sz="2000" b="0" i="0" dirty="0" smtClean="0">
                                <a:latin typeface="Cambria Math" panose="02040503050406030204" pitchFamily="18" charset="0"/>
                              </a:rPr>
                              <m:t>inc</m:t>
                            </m:r>
                          </m:sub>
                        </m:sSub>
                        <m:d>
                          <m:dPr>
                            <m:ctrlPr>
                              <a:rPr lang="en-US" altLang="ru-RU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000" b="1" dirty="0" err="1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en-US" altLang="ru-RU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ru-RU" sz="2000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ru-RU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ru-RU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ru-RU" sz="2000" b="0" i="0" dirty="0" smtClean="0">
                                <a:latin typeface="Cambria Math" panose="02040503050406030204" pitchFamily="18" charset="0"/>
                              </a:rPr>
                              <m:t>sca</m:t>
                            </m:r>
                          </m:sub>
                        </m:sSub>
                        <m:d>
                          <m:dPr>
                            <m:ctrlPr>
                              <a:rPr lang="en-US" altLang="ru-RU" sz="2000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000" b="1" i="0" dirty="0" err="1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en-US" altLang="ru-RU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ru-RU" sz="2000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ru-RU" altLang="ru-RU" sz="2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42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24" y="2523"/>
                  <a:ext cx="1529" cy="446"/>
                </a:xfrm>
                <a:prstGeom prst="rect">
                  <a:avLst/>
                </a:prstGeom>
                <a:blipFill>
                  <a:blip r:embed="rId3"/>
                  <a:stretch>
                    <a:fillRect l="-2764" t="-4310" b="-86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3211" name="Group 43"/>
          <p:cNvGrpSpPr>
            <a:grpSpLocks/>
          </p:cNvGrpSpPr>
          <p:nvPr/>
        </p:nvGrpSpPr>
        <p:grpSpPr bwMode="auto">
          <a:xfrm>
            <a:off x="5219702" y="908050"/>
            <a:ext cx="3436939" cy="1114425"/>
            <a:chOff x="3288" y="572"/>
            <a:chExt cx="2165" cy="702"/>
          </a:xfrm>
        </p:grpSpPr>
        <p:grpSp>
          <p:nvGrpSpPr>
            <p:cNvPr id="5136" name="Group 22"/>
            <p:cNvGrpSpPr>
              <a:grpSpLocks noChangeAspect="1"/>
            </p:cNvGrpSpPr>
            <p:nvPr/>
          </p:nvGrpSpPr>
          <p:grpSpPr bwMode="auto">
            <a:xfrm rot="-2612934">
              <a:off x="3288" y="572"/>
              <a:ext cx="1187" cy="702"/>
              <a:chOff x="6747" y="5226"/>
              <a:chExt cx="1978" cy="1171"/>
            </a:xfrm>
          </p:grpSpPr>
          <p:sp>
            <p:nvSpPr>
              <p:cNvPr id="5138" name="Line 23"/>
              <p:cNvSpPr>
                <a:spLocks noChangeAspect="1" noChangeShapeType="1"/>
              </p:cNvSpPr>
              <p:nvPr/>
            </p:nvSpPr>
            <p:spPr bwMode="auto">
              <a:xfrm>
                <a:off x="6747" y="5858"/>
                <a:ext cx="1978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Freeform 24"/>
              <p:cNvSpPr>
                <a:spLocks noChangeAspect="1"/>
              </p:cNvSpPr>
              <p:nvPr/>
            </p:nvSpPr>
            <p:spPr bwMode="auto">
              <a:xfrm>
                <a:off x="6926" y="5320"/>
                <a:ext cx="1439" cy="1077"/>
              </a:xfrm>
              <a:custGeom>
                <a:avLst/>
                <a:gdLst>
                  <a:gd name="T0" fmla="*/ 0 w 1440"/>
                  <a:gd name="T1" fmla="*/ 7 h 2040"/>
                  <a:gd name="T2" fmla="*/ 180 w 1440"/>
                  <a:gd name="T3" fmla="*/ 1 h 2040"/>
                  <a:gd name="T4" fmla="*/ 360 w 1440"/>
                  <a:gd name="T5" fmla="*/ 7 h 2040"/>
                  <a:gd name="T6" fmla="*/ 540 w 1440"/>
                  <a:gd name="T7" fmla="*/ 12 h 2040"/>
                  <a:gd name="T8" fmla="*/ 720 w 1440"/>
                  <a:gd name="T9" fmla="*/ 6 h 2040"/>
                  <a:gd name="T10" fmla="*/ 892 w 1440"/>
                  <a:gd name="T11" fmla="*/ 1 h 2040"/>
                  <a:gd name="T12" fmla="*/ 1072 w 1440"/>
                  <a:gd name="T13" fmla="*/ 7 h 2040"/>
                  <a:gd name="T14" fmla="*/ 1252 w 1440"/>
                  <a:gd name="T15" fmla="*/ 12 h 2040"/>
                  <a:gd name="T16" fmla="*/ 1432 w 1440"/>
                  <a:gd name="T17" fmla="*/ 6 h 20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0" h="2040">
                    <a:moveTo>
                      <a:pt x="0" y="1110"/>
                    </a:moveTo>
                    <a:cubicBezTo>
                      <a:pt x="60" y="570"/>
                      <a:pt x="120" y="30"/>
                      <a:pt x="180" y="30"/>
                    </a:cubicBezTo>
                    <a:cubicBezTo>
                      <a:pt x="240" y="30"/>
                      <a:pt x="300" y="780"/>
                      <a:pt x="360" y="1110"/>
                    </a:cubicBezTo>
                    <a:cubicBezTo>
                      <a:pt x="420" y="1440"/>
                      <a:pt x="480" y="2040"/>
                      <a:pt x="540" y="2010"/>
                    </a:cubicBezTo>
                    <a:cubicBezTo>
                      <a:pt x="600" y="1980"/>
                      <a:pt x="660" y="1260"/>
                      <a:pt x="720" y="930"/>
                    </a:cubicBezTo>
                    <a:cubicBezTo>
                      <a:pt x="780" y="600"/>
                      <a:pt x="840" y="0"/>
                      <a:pt x="900" y="30"/>
                    </a:cubicBezTo>
                    <a:cubicBezTo>
                      <a:pt x="960" y="60"/>
                      <a:pt x="1020" y="780"/>
                      <a:pt x="1080" y="1110"/>
                    </a:cubicBezTo>
                    <a:cubicBezTo>
                      <a:pt x="1140" y="1440"/>
                      <a:pt x="1200" y="2040"/>
                      <a:pt x="1260" y="2010"/>
                    </a:cubicBezTo>
                    <a:cubicBezTo>
                      <a:pt x="1320" y="1980"/>
                      <a:pt x="1410" y="1110"/>
                      <a:pt x="1440" y="93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0" name="Line 25"/>
              <p:cNvSpPr>
                <a:spLocks noChangeAspect="1" noChangeShapeType="1"/>
              </p:cNvSpPr>
              <p:nvPr/>
            </p:nvSpPr>
            <p:spPr bwMode="auto">
              <a:xfrm>
                <a:off x="7105" y="5226"/>
                <a:ext cx="721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7" name="Text Box 2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05" y="572"/>
                  <a:ext cx="1148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ru-RU" altLang="ru-RU" sz="2000" dirty="0"/>
                    <a:t>рассеянное</a:t>
                  </a:r>
                </a:p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ru-RU" altLang="ru-RU" sz="2000" dirty="0"/>
                    <a:t>поле</a:t>
                  </a:r>
                  <a:r>
                    <a:rPr lang="en-US" altLang="ru-RU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sz="20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ru-RU" sz="2000" b="0" i="0" dirty="0" smtClean="0">
                              <a:latin typeface="Cambria Math" panose="02040503050406030204" pitchFamily="18" charset="0"/>
                            </a:rPr>
                            <m:t>sca</m:t>
                          </m:r>
                        </m:sub>
                      </m:sSub>
                      <m:d>
                        <m:dPr>
                          <m:ctrlPr>
                            <a:rPr lang="en-US" altLang="ru-RU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000" b="1" i="0" dirty="0" err="1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altLang="ru-RU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ru-RU" sz="2000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lang="ru-RU" altLang="ru-RU" sz="2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37" name="Text 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5" y="572"/>
                  <a:ext cx="1148" cy="446"/>
                </a:xfrm>
                <a:prstGeom prst="rect">
                  <a:avLst/>
                </a:prstGeom>
                <a:blipFill>
                  <a:blip r:embed="rId4"/>
                  <a:stretch>
                    <a:fillRect l="-3344" t="-4310" b="-1465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3202" name="Text Box 34"/>
          <p:cNvSpPr txBox="1">
            <a:spLocks noChangeAspect="1" noChangeArrowheads="1"/>
          </p:cNvSpPr>
          <p:nvPr/>
        </p:nvSpPr>
        <p:spPr bwMode="auto">
          <a:xfrm>
            <a:off x="3419475" y="4384675"/>
            <a:ext cx="16557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поглощение</a:t>
            </a:r>
          </a:p>
        </p:txBody>
      </p:sp>
      <p:grpSp>
        <p:nvGrpSpPr>
          <p:cNvPr id="263210" name="Group 42"/>
          <p:cNvGrpSpPr>
            <a:grpSpLocks/>
          </p:cNvGrpSpPr>
          <p:nvPr/>
        </p:nvGrpSpPr>
        <p:grpSpPr bwMode="auto">
          <a:xfrm>
            <a:off x="2627313" y="2060575"/>
            <a:ext cx="2736850" cy="2309813"/>
            <a:chOff x="1655" y="1298"/>
            <a:chExt cx="1724" cy="1455"/>
          </a:xfrm>
        </p:grpSpPr>
        <p:grpSp>
          <p:nvGrpSpPr>
            <p:cNvPr id="5131" name="Group 4"/>
            <p:cNvGrpSpPr>
              <a:grpSpLocks noChangeAspect="1"/>
            </p:cNvGrpSpPr>
            <p:nvPr/>
          </p:nvGrpSpPr>
          <p:grpSpPr bwMode="auto">
            <a:xfrm>
              <a:off x="1655" y="1583"/>
              <a:ext cx="1724" cy="1170"/>
              <a:chOff x="3831" y="2908"/>
              <a:chExt cx="2252" cy="1510"/>
            </a:xfrm>
          </p:grpSpPr>
          <p:sp>
            <p:nvSpPr>
              <p:cNvPr id="5133" name="Freeform 5"/>
              <p:cNvSpPr>
                <a:spLocks noChangeAspect="1"/>
              </p:cNvSpPr>
              <p:nvPr/>
            </p:nvSpPr>
            <p:spPr bwMode="auto">
              <a:xfrm>
                <a:off x="3831" y="2908"/>
                <a:ext cx="2252" cy="1510"/>
              </a:xfrm>
              <a:custGeom>
                <a:avLst/>
                <a:gdLst>
                  <a:gd name="T0" fmla="*/ 103 w 2871"/>
                  <a:gd name="T1" fmla="*/ 132 h 1950"/>
                  <a:gd name="T2" fmla="*/ 87 w 2871"/>
                  <a:gd name="T3" fmla="*/ 166 h 1950"/>
                  <a:gd name="T4" fmla="*/ 100 w 2871"/>
                  <a:gd name="T5" fmla="*/ 209 h 1950"/>
                  <a:gd name="T6" fmla="*/ 116 w 2871"/>
                  <a:gd name="T7" fmla="*/ 232 h 1950"/>
                  <a:gd name="T8" fmla="*/ 167 w 2871"/>
                  <a:gd name="T9" fmla="*/ 252 h 1950"/>
                  <a:gd name="T10" fmla="*/ 236 w 2871"/>
                  <a:gd name="T11" fmla="*/ 201 h 1950"/>
                  <a:gd name="T12" fmla="*/ 354 w 2871"/>
                  <a:gd name="T13" fmla="*/ 178 h 1950"/>
                  <a:gd name="T14" fmla="*/ 389 w 2871"/>
                  <a:gd name="T15" fmla="*/ 163 h 1950"/>
                  <a:gd name="T16" fmla="*/ 344 w 2871"/>
                  <a:gd name="T17" fmla="*/ 143 h 1950"/>
                  <a:gd name="T18" fmla="*/ 364 w 2871"/>
                  <a:gd name="T19" fmla="*/ 135 h 1950"/>
                  <a:gd name="T20" fmla="*/ 387 w 2871"/>
                  <a:gd name="T21" fmla="*/ 115 h 1950"/>
                  <a:gd name="T22" fmla="*/ 398 w 2871"/>
                  <a:gd name="T23" fmla="*/ 94 h 1950"/>
                  <a:gd name="T24" fmla="*/ 389 w 2871"/>
                  <a:gd name="T25" fmla="*/ 29 h 1950"/>
                  <a:gd name="T26" fmla="*/ 373 w 2871"/>
                  <a:gd name="T27" fmla="*/ 57 h 1950"/>
                  <a:gd name="T28" fmla="*/ 354 w 2871"/>
                  <a:gd name="T29" fmla="*/ 20 h 1950"/>
                  <a:gd name="T30" fmla="*/ 344 w 2871"/>
                  <a:gd name="T31" fmla="*/ 9 h 1950"/>
                  <a:gd name="T32" fmla="*/ 322 w 2871"/>
                  <a:gd name="T33" fmla="*/ 17 h 1950"/>
                  <a:gd name="T34" fmla="*/ 318 w 2871"/>
                  <a:gd name="T35" fmla="*/ 23 h 1950"/>
                  <a:gd name="T36" fmla="*/ 262 w 2871"/>
                  <a:gd name="T37" fmla="*/ 23 h 1950"/>
                  <a:gd name="T38" fmla="*/ 267 w 2871"/>
                  <a:gd name="T39" fmla="*/ 49 h 1950"/>
                  <a:gd name="T40" fmla="*/ 221 w 2871"/>
                  <a:gd name="T41" fmla="*/ 40 h 1950"/>
                  <a:gd name="T42" fmla="*/ 192 w 2871"/>
                  <a:gd name="T43" fmla="*/ 32 h 1950"/>
                  <a:gd name="T44" fmla="*/ 176 w 2871"/>
                  <a:gd name="T45" fmla="*/ 63 h 1950"/>
                  <a:gd name="T46" fmla="*/ 151 w 2871"/>
                  <a:gd name="T47" fmla="*/ 71 h 1950"/>
                  <a:gd name="T48" fmla="*/ 136 w 2871"/>
                  <a:gd name="T49" fmla="*/ 63 h 1950"/>
                  <a:gd name="T50" fmla="*/ 75 w 2871"/>
                  <a:gd name="T51" fmla="*/ 38 h 1950"/>
                  <a:gd name="T52" fmla="*/ 21 w 2871"/>
                  <a:gd name="T53" fmla="*/ 46 h 1950"/>
                  <a:gd name="T54" fmla="*/ 12 w 2871"/>
                  <a:gd name="T55" fmla="*/ 54 h 1950"/>
                  <a:gd name="T56" fmla="*/ 65 w 2871"/>
                  <a:gd name="T57" fmla="*/ 91 h 1950"/>
                  <a:gd name="T58" fmla="*/ 100 w 2871"/>
                  <a:gd name="T59" fmla="*/ 106 h 1950"/>
                  <a:gd name="T60" fmla="*/ 113 w 2871"/>
                  <a:gd name="T61" fmla="*/ 115 h 1950"/>
                  <a:gd name="T62" fmla="*/ 103 w 2871"/>
                  <a:gd name="T63" fmla="*/ 129 h 19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871" h="1950">
                    <a:moveTo>
                      <a:pt x="765" y="931"/>
                    </a:moveTo>
                    <a:cubicBezTo>
                      <a:pt x="750" y="960"/>
                      <a:pt x="730" y="988"/>
                      <a:pt x="720" y="1019"/>
                    </a:cubicBezTo>
                    <a:cubicBezTo>
                      <a:pt x="713" y="1041"/>
                      <a:pt x="707" y="1064"/>
                      <a:pt x="698" y="1086"/>
                    </a:cubicBezTo>
                    <a:cubicBezTo>
                      <a:pt x="668" y="1157"/>
                      <a:pt x="634" y="1213"/>
                      <a:pt x="610" y="1285"/>
                    </a:cubicBezTo>
                    <a:cubicBezTo>
                      <a:pt x="617" y="1352"/>
                      <a:pt x="617" y="1420"/>
                      <a:pt x="632" y="1485"/>
                    </a:cubicBezTo>
                    <a:cubicBezTo>
                      <a:pt x="644" y="1539"/>
                      <a:pt x="682" y="1569"/>
                      <a:pt x="698" y="1618"/>
                    </a:cubicBezTo>
                    <a:cubicBezTo>
                      <a:pt x="706" y="1641"/>
                      <a:pt x="724" y="1705"/>
                      <a:pt x="742" y="1728"/>
                    </a:cubicBezTo>
                    <a:cubicBezTo>
                      <a:pt x="762" y="1753"/>
                      <a:pt x="795" y="1767"/>
                      <a:pt x="809" y="1795"/>
                    </a:cubicBezTo>
                    <a:cubicBezTo>
                      <a:pt x="816" y="1810"/>
                      <a:pt x="818" y="1829"/>
                      <a:pt x="831" y="1839"/>
                    </a:cubicBezTo>
                    <a:cubicBezTo>
                      <a:pt x="922" y="1911"/>
                      <a:pt x="1055" y="1928"/>
                      <a:pt x="1163" y="1950"/>
                    </a:cubicBezTo>
                    <a:cubicBezTo>
                      <a:pt x="1319" y="1935"/>
                      <a:pt x="1510" y="1934"/>
                      <a:pt x="1629" y="1817"/>
                    </a:cubicBezTo>
                    <a:cubicBezTo>
                      <a:pt x="1683" y="1710"/>
                      <a:pt x="1670" y="1685"/>
                      <a:pt x="1651" y="1551"/>
                    </a:cubicBezTo>
                    <a:cubicBezTo>
                      <a:pt x="1700" y="1452"/>
                      <a:pt x="1657" y="1512"/>
                      <a:pt x="1850" y="1463"/>
                    </a:cubicBezTo>
                    <a:cubicBezTo>
                      <a:pt x="2052" y="1412"/>
                      <a:pt x="2263" y="1395"/>
                      <a:pt x="2470" y="1374"/>
                    </a:cubicBezTo>
                    <a:cubicBezTo>
                      <a:pt x="2532" y="1359"/>
                      <a:pt x="2616" y="1348"/>
                      <a:pt x="2670" y="1307"/>
                    </a:cubicBezTo>
                    <a:cubicBezTo>
                      <a:pt x="2687" y="1294"/>
                      <a:pt x="2702" y="1280"/>
                      <a:pt x="2714" y="1263"/>
                    </a:cubicBezTo>
                    <a:cubicBezTo>
                      <a:pt x="2732" y="1236"/>
                      <a:pt x="2758" y="1175"/>
                      <a:pt x="2758" y="1175"/>
                    </a:cubicBezTo>
                    <a:cubicBezTo>
                      <a:pt x="2668" y="1081"/>
                      <a:pt x="2529" y="1118"/>
                      <a:pt x="2404" y="1108"/>
                    </a:cubicBezTo>
                    <a:cubicBezTo>
                      <a:pt x="2434" y="1093"/>
                      <a:pt x="2463" y="1079"/>
                      <a:pt x="2493" y="1064"/>
                    </a:cubicBezTo>
                    <a:cubicBezTo>
                      <a:pt x="2508" y="1057"/>
                      <a:pt x="2537" y="1042"/>
                      <a:pt x="2537" y="1042"/>
                    </a:cubicBezTo>
                    <a:cubicBezTo>
                      <a:pt x="2610" y="965"/>
                      <a:pt x="2488" y="1089"/>
                      <a:pt x="2603" y="997"/>
                    </a:cubicBezTo>
                    <a:cubicBezTo>
                      <a:pt x="2706" y="915"/>
                      <a:pt x="2643" y="961"/>
                      <a:pt x="2692" y="887"/>
                    </a:cubicBezTo>
                    <a:cubicBezTo>
                      <a:pt x="2698" y="878"/>
                      <a:pt x="2709" y="873"/>
                      <a:pt x="2714" y="864"/>
                    </a:cubicBezTo>
                    <a:cubicBezTo>
                      <a:pt x="2739" y="821"/>
                      <a:pt x="2759" y="775"/>
                      <a:pt x="2781" y="731"/>
                    </a:cubicBezTo>
                    <a:cubicBezTo>
                      <a:pt x="2788" y="716"/>
                      <a:pt x="2803" y="687"/>
                      <a:pt x="2803" y="687"/>
                    </a:cubicBezTo>
                    <a:cubicBezTo>
                      <a:pt x="2795" y="546"/>
                      <a:pt x="2871" y="301"/>
                      <a:pt x="2714" y="222"/>
                    </a:cubicBezTo>
                    <a:cubicBezTo>
                      <a:pt x="2692" y="229"/>
                      <a:pt x="2664" y="228"/>
                      <a:pt x="2648" y="244"/>
                    </a:cubicBezTo>
                    <a:cubicBezTo>
                      <a:pt x="2628" y="264"/>
                      <a:pt x="2605" y="433"/>
                      <a:pt x="2603" y="443"/>
                    </a:cubicBezTo>
                    <a:cubicBezTo>
                      <a:pt x="2570" y="378"/>
                      <a:pt x="2548" y="310"/>
                      <a:pt x="2515" y="244"/>
                    </a:cubicBezTo>
                    <a:cubicBezTo>
                      <a:pt x="2514" y="242"/>
                      <a:pt x="2471" y="156"/>
                      <a:pt x="2470" y="155"/>
                    </a:cubicBezTo>
                    <a:cubicBezTo>
                      <a:pt x="2455" y="140"/>
                      <a:pt x="2438" y="128"/>
                      <a:pt x="2426" y="111"/>
                    </a:cubicBezTo>
                    <a:cubicBezTo>
                      <a:pt x="2416" y="98"/>
                      <a:pt x="2414" y="80"/>
                      <a:pt x="2404" y="67"/>
                    </a:cubicBezTo>
                    <a:cubicBezTo>
                      <a:pt x="2385" y="42"/>
                      <a:pt x="2338" y="0"/>
                      <a:pt x="2338" y="0"/>
                    </a:cubicBezTo>
                    <a:cubicBezTo>
                      <a:pt x="2268" y="36"/>
                      <a:pt x="2274" y="58"/>
                      <a:pt x="2249" y="133"/>
                    </a:cubicBezTo>
                    <a:cubicBezTo>
                      <a:pt x="2256" y="177"/>
                      <a:pt x="2291" y="226"/>
                      <a:pt x="2271" y="266"/>
                    </a:cubicBezTo>
                    <a:cubicBezTo>
                      <a:pt x="2257" y="295"/>
                      <a:pt x="2242" y="207"/>
                      <a:pt x="2227" y="178"/>
                    </a:cubicBezTo>
                    <a:cubicBezTo>
                      <a:pt x="2208" y="140"/>
                      <a:pt x="2172" y="128"/>
                      <a:pt x="2138" y="111"/>
                    </a:cubicBezTo>
                    <a:cubicBezTo>
                      <a:pt x="2019" y="122"/>
                      <a:pt x="1909" y="93"/>
                      <a:pt x="1828" y="178"/>
                    </a:cubicBezTo>
                    <a:cubicBezTo>
                      <a:pt x="1835" y="230"/>
                      <a:pt x="1839" y="282"/>
                      <a:pt x="1850" y="333"/>
                    </a:cubicBezTo>
                    <a:cubicBezTo>
                      <a:pt x="1854" y="349"/>
                      <a:pt x="1877" y="361"/>
                      <a:pt x="1872" y="377"/>
                    </a:cubicBezTo>
                    <a:cubicBezTo>
                      <a:pt x="1867" y="393"/>
                      <a:pt x="1843" y="392"/>
                      <a:pt x="1828" y="399"/>
                    </a:cubicBezTo>
                    <a:cubicBezTo>
                      <a:pt x="1713" y="370"/>
                      <a:pt x="1643" y="350"/>
                      <a:pt x="1540" y="311"/>
                    </a:cubicBezTo>
                    <a:cubicBezTo>
                      <a:pt x="1496" y="294"/>
                      <a:pt x="1451" y="281"/>
                      <a:pt x="1407" y="266"/>
                    </a:cubicBezTo>
                    <a:cubicBezTo>
                      <a:pt x="1385" y="259"/>
                      <a:pt x="1341" y="244"/>
                      <a:pt x="1341" y="244"/>
                    </a:cubicBezTo>
                    <a:cubicBezTo>
                      <a:pt x="1315" y="219"/>
                      <a:pt x="1243" y="138"/>
                      <a:pt x="1208" y="244"/>
                    </a:cubicBezTo>
                    <a:cubicBezTo>
                      <a:pt x="1182" y="322"/>
                      <a:pt x="1223" y="407"/>
                      <a:pt x="1230" y="488"/>
                    </a:cubicBezTo>
                    <a:cubicBezTo>
                      <a:pt x="1198" y="775"/>
                      <a:pt x="1257" y="690"/>
                      <a:pt x="1119" y="621"/>
                    </a:cubicBezTo>
                    <a:cubicBezTo>
                      <a:pt x="1083" y="547"/>
                      <a:pt x="1119" y="597"/>
                      <a:pt x="1053" y="554"/>
                    </a:cubicBezTo>
                    <a:cubicBezTo>
                      <a:pt x="1044" y="548"/>
                      <a:pt x="1039" y="537"/>
                      <a:pt x="1030" y="532"/>
                    </a:cubicBezTo>
                    <a:cubicBezTo>
                      <a:pt x="1002" y="515"/>
                      <a:pt x="942" y="488"/>
                      <a:pt x="942" y="488"/>
                    </a:cubicBezTo>
                    <a:cubicBezTo>
                      <a:pt x="920" y="466"/>
                      <a:pt x="905" y="431"/>
                      <a:pt x="875" y="421"/>
                    </a:cubicBezTo>
                    <a:cubicBezTo>
                      <a:pt x="754" y="381"/>
                      <a:pt x="641" y="330"/>
                      <a:pt x="521" y="288"/>
                    </a:cubicBezTo>
                    <a:cubicBezTo>
                      <a:pt x="425" y="296"/>
                      <a:pt x="328" y="294"/>
                      <a:pt x="233" y="311"/>
                    </a:cubicBezTo>
                    <a:cubicBezTo>
                      <a:pt x="200" y="317"/>
                      <a:pt x="174" y="340"/>
                      <a:pt x="144" y="355"/>
                    </a:cubicBezTo>
                    <a:cubicBezTo>
                      <a:pt x="129" y="362"/>
                      <a:pt x="100" y="377"/>
                      <a:pt x="100" y="377"/>
                    </a:cubicBezTo>
                    <a:cubicBezTo>
                      <a:pt x="93" y="392"/>
                      <a:pt x="90" y="409"/>
                      <a:pt x="78" y="421"/>
                    </a:cubicBezTo>
                    <a:cubicBezTo>
                      <a:pt x="66" y="433"/>
                      <a:pt x="36" y="427"/>
                      <a:pt x="34" y="443"/>
                    </a:cubicBezTo>
                    <a:cubicBezTo>
                      <a:pt x="0" y="686"/>
                      <a:pt x="303" y="659"/>
                      <a:pt x="454" y="709"/>
                    </a:cubicBezTo>
                    <a:cubicBezTo>
                      <a:pt x="522" y="774"/>
                      <a:pt x="416" y="679"/>
                      <a:pt x="610" y="776"/>
                    </a:cubicBezTo>
                    <a:cubicBezTo>
                      <a:pt x="639" y="791"/>
                      <a:pt x="669" y="805"/>
                      <a:pt x="698" y="820"/>
                    </a:cubicBezTo>
                    <a:cubicBezTo>
                      <a:pt x="713" y="827"/>
                      <a:pt x="730" y="830"/>
                      <a:pt x="742" y="842"/>
                    </a:cubicBezTo>
                    <a:cubicBezTo>
                      <a:pt x="757" y="857"/>
                      <a:pt x="787" y="887"/>
                      <a:pt x="787" y="887"/>
                    </a:cubicBezTo>
                    <a:cubicBezTo>
                      <a:pt x="794" y="909"/>
                      <a:pt x="821" y="933"/>
                      <a:pt x="809" y="953"/>
                    </a:cubicBezTo>
                    <a:cubicBezTo>
                      <a:pt x="792" y="981"/>
                      <a:pt x="720" y="997"/>
                      <a:pt x="720" y="997"/>
                    </a:cubicBezTo>
                    <a:lnTo>
                      <a:pt x="765" y="93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6"/>
              <p:cNvSpPr>
                <a:spLocks noChangeAspect="1"/>
              </p:cNvSpPr>
              <p:nvPr/>
            </p:nvSpPr>
            <p:spPr bwMode="auto">
              <a:xfrm>
                <a:off x="4705" y="3528"/>
                <a:ext cx="435" cy="361"/>
              </a:xfrm>
              <a:custGeom>
                <a:avLst/>
                <a:gdLst>
                  <a:gd name="T0" fmla="*/ 13 w 554"/>
                  <a:gd name="T1" fmla="*/ 20 h 466"/>
                  <a:gd name="T2" fmla="*/ 6 w 554"/>
                  <a:gd name="T3" fmla="*/ 32 h 466"/>
                  <a:gd name="T4" fmla="*/ 3 w 554"/>
                  <a:gd name="T5" fmla="*/ 38 h 466"/>
                  <a:gd name="T6" fmla="*/ 0 w 554"/>
                  <a:gd name="T7" fmla="*/ 43 h 466"/>
                  <a:gd name="T8" fmla="*/ 13 w 554"/>
                  <a:gd name="T9" fmla="*/ 49 h 466"/>
                  <a:gd name="T10" fmla="*/ 19 w 554"/>
                  <a:gd name="T11" fmla="*/ 54 h 466"/>
                  <a:gd name="T12" fmla="*/ 33 w 554"/>
                  <a:gd name="T13" fmla="*/ 60 h 466"/>
                  <a:gd name="T14" fmla="*/ 45 w 554"/>
                  <a:gd name="T15" fmla="*/ 32 h 466"/>
                  <a:gd name="T16" fmla="*/ 77 w 554"/>
                  <a:gd name="T17" fmla="*/ 29 h 466"/>
                  <a:gd name="T18" fmla="*/ 80 w 554"/>
                  <a:gd name="T19" fmla="*/ 23 h 466"/>
                  <a:gd name="T20" fmla="*/ 57 w 554"/>
                  <a:gd name="T21" fmla="*/ 1 h 466"/>
                  <a:gd name="T22" fmla="*/ 35 w 554"/>
                  <a:gd name="T23" fmla="*/ 3 h 466"/>
                  <a:gd name="T24" fmla="*/ 33 w 554"/>
                  <a:gd name="T25" fmla="*/ 12 h 466"/>
                  <a:gd name="T26" fmla="*/ 26 w 554"/>
                  <a:gd name="T27" fmla="*/ 15 h 466"/>
                  <a:gd name="T28" fmla="*/ 16 w 554"/>
                  <a:gd name="T29" fmla="*/ 9 h 466"/>
                  <a:gd name="T30" fmla="*/ 13 w 554"/>
                  <a:gd name="T31" fmla="*/ 15 h 466"/>
                  <a:gd name="T32" fmla="*/ 6 w 554"/>
                  <a:gd name="T33" fmla="*/ 23 h 466"/>
                  <a:gd name="T34" fmla="*/ 13 w 554"/>
                  <a:gd name="T35" fmla="*/ 20 h 4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54" h="466">
                    <a:moveTo>
                      <a:pt x="89" y="156"/>
                    </a:moveTo>
                    <a:cubicBezTo>
                      <a:pt x="74" y="185"/>
                      <a:pt x="60" y="215"/>
                      <a:pt x="45" y="244"/>
                    </a:cubicBezTo>
                    <a:cubicBezTo>
                      <a:pt x="37" y="259"/>
                      <a:pt x="30" y="274"/>
                      <a:pt x="22" y="289"/>
                    </a:cubicBezTo>
                    <a:cubicBezTo>
                      <a:pt x="15" y="304"/>
                      <a:pt x="0" y="333"/>
                      <a:pt x="0" y="333"/>
                    </a:cubicBezTo>
                    <a:cubicBezTo>
                      <a:pt x="30" y="348"/>
                      <a:pt x="66" y="353"/>
                      <a:pt x="89" y="377"/>
                    </a:cubicBezTo>
                    <a:cubicBezTo>
                      <a:pt x="104" y="392"/>
                      <a:pt x="116" y="410"/>
                      <a:pt x="133" y="422"/>
                    </a:cubicBezTo>
                    <a:cubicBezTo>
                      <a:pt x="161" y="440"/>
                      <a:pt x="222" y="466"/>
                      <a:pt x="222" y="466"/>
                    </a:cubicBezTo>
                    <a:cubicBezTo>
                      <a:pt x="253" y="404"/>
                      <a:pt x="228" y="265"/>
                      <a:pt x="310" y="244"/>
                    </a:cubicBezTo>
                    <a:cubicBezTo>
                      <a:pt x="382" y="226"/>
                      <a:pt x="458" y="229"/>
                      <a:pt x="532" y="222"/>
                    </a:cubicBezTo>
                    <a:cubicBezTo>
                      <a:pt x="539" y="207"/>
                      <a:pt x="554" y="194"/>
                      <a:pt x="554" y="178"/>
                    </a:cubicBezTo>
                    <a:cubicBezTo>
                      <a:pt x="554" y="85"/>
                      <a:pt x="470" y="36"/>
                      <a:pt x="399" y="1"/>
                    </a:cubicBezTo>
                    <a:cubicBezTo>
                      <a:pt x="347" y="8"/>
                      <a:pt x="291" y="0"/>
                      <a:pt x="244" y="23"/>
                    </a:cubicBezTo>
                    <a:cubicBezTo>
                      <a:pt x="223" y="33"/>
                      <a:pt x="236" y="70"/>
                      <a:pt x="222" y="89"/>
                    </a:cubicBezTo>
                    <a:cubicBezTo>
                      <a:pt x="212" y="102"/>
                      <a:pt x="193" y="104"/>
                      <a:pt x="178" y="111"/>
                    </a:cubicBezTo>
                    <a:cubicBezTo>
                      <a:pt x="166" y="99"/>
                      <a:pt x="130" y="61"/>
                      <a:pt x="111" y="67"/>
                    </a:cubicBezTo>
                    <a:cubicBezTo>
                      <a:pt x="95" y="72"/>
                      <a:pt x="98" y="97"/>
                      <a:pt x="89" y="111"/>
                    </a:cubicBezTo>
                    <a:cubicBezTo>
                      <a:pt x="83" y="121"/>
                      <a:pt x="30" y="163"/>
                      <a:pt x="45" y="178"/>
                    </a:cubicBezTo>
                    <a:cubicBezTo>
                      <a:pt x="57" y="190"/>
                      <a:pt x="74" y="163"/>
                      <a:pt x="89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7"/>
              <p:cNvSpPr>
                <a:spLocks noChangeAspect="1"/>
              </p:cNvSpPr>
              <p:nvPr/>
            </p:nvSpPr>
            <p:spPr bwMode="auto">
              <a:xfrm>
                <a:off x="5366" y="3391"/>
                <a:ext cx="365" cy="395"/>
              </a:xfrm>
              <a:custGeom>
                <a:avLst/>
                <a:gdLst>
                  <a:gd name="T0" fmla="*/ 19 w 465"/>
                  <a:gd name="T1" fmla="*/ 3 h 510"/>
                  <a:gd name="T2" fmla="*/ 16 w 465"/>
                  <a:gd name="T3" fmla="*/ 20 h 510"/>
                  <a:gd name="T4" fmla="*/ 10 w 465"/>
                  <a:gd name="T5" fmla="*/ 32 h 510"/>
                  <a:gd name="T6" fmla="*/ 6 w 465"/>
                  <a:gd name="T7" fmla="*/ 38 h 510"/>
                  <a:gd name="T8" fmla="*/ 0 w 465"/>
                  <a:gd name="T9" fmla="*/ 63 h 510"/>
                  <a:gd name="T10" fmla="*/ 6 w 465"/>
                  <a:gd name="T11" fmla="*/ 67 h 510"/>
                  <a:gd name="T12" fmla="*/ 10 w 465"/>
                  <a:gd name="T13" fmla="*/ 63 h 510"/>
                  <a:gd name="T14" fmla="*/ 26 w 465"/>
                  <a:gd name="T15" fmla="*/ 43 h 510"/>
                  <a:gd name="T16" fmla="*/ 35 w 465"/>
                  <a:gd name="T17" fmla="*/ 34 h 510"/>
                  <a:gd name="T18" fmla="*/ 42 w 465"/>
                  <a:gd name="T19" fmla="*/ 29 h 510"/>
                  <a:gd name="T20" fmla="*/ 57 w 465"/>
                  <a:gd name="T21" fmla="*/ 20 h 510"/>
                  <a:gd name="T22" fmla="*/ 68 w 465"/>
                  <a:gd name="T23" fmla="*/ 5 h 510"/>
                  <a:gd name="T24" fmla="*/ 51 w 465"/>
                  <a:gd name="T25" fmla="*/ 3 h 510"/>
                  <a:gd name="T26" fmla="*/ 42 w 465"/>
                  <a:gd name="T27" fmla="*/ 0 h 510"/>
                  <a:gd name="T28" fmla="*/ 19 w 465"/>
                  <a:gd name="T29" fmla="*/ 3 h 5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5" h="510">
                    <a:moveTo>
                      <a:pt x="133" y="23"/>
                    </a:moveTo>
                    <a:cubicBezTo>
                      <a:pt x="126" y="67"/>
                      <a:pt x="124" y="113"/>
                      <a:pt x="111" y="156"/>
                    </a:cubicBezTo>
                    <a:cubicBezTo>
                      <a:pt x="102" y="187"/>
                      <a:pt x="82" y="215"/>
                      <a:pt x="67" y="244"/>
                    </a:cubicBezTo>
                    <a:cubicBezTo>
                      <a:pt x="60" y="259"/>
                      <a:pt x="49" y="272"/>
                      <a:pt x="44" y="288"/>
                    </a:cubicBezTo>
                    <a:cubicBezTo>
                      <a:pt x="8" y="398"/>
                      <a:pt x="26" y="332"/>
                      <a:pt x="0" y="488"/>
                    </a:cubicBezTo>
                    <a:cubicBezTo>
                      <a:pt x="15" y="495"/>
                      <a:pt x="28" y="510"/>
                      <a:pt x="44" y="510"/>
                    </a:cubicBezTo>
                    <a:cubicBezTo>
                      <a:pt x="55" y="510"/>
                      <a:pt x="62" y="497"/>
                      <a:pt x="67" y="488"/>
                    </a:cubicBezTo>
                    <a:cubicBezTo>
                      <a:pt x="119" y="402"/>
                      <a:pt x="96" y="374"/>
                      <a:pt x="177" y="333"/>
                    </a:cubicBezTo>
                    <a:cubicBezTo>
                      <a:pt x="220" y="249"/>
                      <a:pt x="173" y="319"/>
                      <a:pt x="244" y="266"/>
                    </a:cubicBezTo>
                    <a:cubicBezTo>
                      <a:pt x="261" y="254"/>
                      <a:pt x="271" y="234"/>
                      <a:pt x="288" y="222"/>
                    </a:cubicBezTo>
                    <a:cubicBezTo>
                      <a:pt x="319" y="199"/>
                      <a:pt x="364" y="174"/>
                      <a:pt x="399" y="156"/>
                    </a:cubicBezTo>
                    <a:cubicBezTo>
                      <a:pt x="429" y="125"/>
                      <a:pt x="465" y="45"/>
                      <a:pt x="465" y="45"/>
                    </a:cubicBezTo>
                    <a:cubicBezTo>
                      <a:pt x="428" y="38"/>
                      <a:pt x="391" y="32"/>
                      <a:pt x="355" y="23"/>
                    </a:cubicBezTo>
                    <a:cubicBezTo>
                      <a:pt x="332" y="17"/>
                      <a:pt x="312" y="0"/>
                      <a:pt x="288" y="0"/>
                    </a:cubicBezTo>
                    <a:cubicBezTo>
                      <a:pt x="236" y="0"/>
                      <a:pt x="133" y="23"/>
                      <a:pt x="133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426" y="1298"/>
                  <a:ext cx="29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ru-RU" altLang="ru-RU" sz="2400" i="1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32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6" y="1298"/>
                  <a:ext cx="295" cy="2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994B6-984D-47C8-8208-EEB91BAC10F6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Метод линейных проб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Задано рассеянное поле (в дальней зоне)</a:t>
                </a:r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𝐸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∞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</m:acc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𝑑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),  </m:t>
                      </m:r>
                      <m:acc>
                        <m:accPr>
                          <m:chr m:val="̂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</m:acc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𝑑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∈</m:t>
                      </m:r>
                      <m:r>
                        <m:rPr>
                          <m:sty m:val="p"/>
                        </m:rP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Ω</m:t>
                      </m:r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Линейный оператор дальнего поля</a:t>
                </a:r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𝐹𝑔</m:t>
                          </m:r>
                        </m:e>
                      </m:d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nary>
                        <m:naryPr>
                          <m:supHide m:val="o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∞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𝑑</m:t>
                              </m:r>
                            </m:e>
                          </m:d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𝑔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𝑑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𝑑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altLang="ru-RU" sz="2400" dirty="0"/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Обратная задача для поля точечного источника в точке </a:t>
                </a:r>
                <a:r>
                  <a:rPr lang="en-US" altLang="ru-RU" sz="2400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</a:p>
              <a:p>
                <a:pPr marL="357188" lvl="0" indent="-357188" eaLnBrk="1" hangingPunct="1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𝐹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𝑔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𝑧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bSup>
                        <m:sSubSupPr>
                          <m:ctrlPr>
                            <a:rPr lang="en-US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true</m:t>
                          </m:r>
                        </m:sup>
                      </m:sSubSup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⋅,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Решаем с помощью регуляризации Тихонова и принципа невязки Морозова (переменный параметр регуляризации)</a:t>
                </a: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𝑧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∉</m:t>
                    </m:r>
                    <m:func>
                      <m:func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supp</m:t>
                        </m:r>
                      </m:fName>
                      <m:e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func>
                    <m:r>
                      <a:rPr lang="en-US" sz="2400" i="1" kern="120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⇔</m:t>
                    </m:r>
                    <m:d>
                      <m:dPr>
                        <m:begChr m:val="‖"/>
                        <m:endChr m:val="‖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→∞</m:t>
                    </m:r>
                  </m:oMath>
                </a14:m>
                <a:endParaRPr lang="ru-RU" altLang="ru-RU" sz="2400" dirty="0">
                  <a:solidFill>
                    <a:srgbClr val="3333CC"/>
                  </a:solidFill>
                </a:endParaRPr>
              </a:p>
              <a:p>
                <a:pPr eaLnBrk="1" hangingPunct="1"/>
                <a:r>
                  <a:rPr lang="ru-RU" altLang="ru-RU" sz="2400" dirty="0"/>
                  <a:t>Строгая теория развита не для всех случаев</a:t>
                </a:r>
              </a:p>
            </p:txBody>
          </p:sp>
        </mc:Choice>
        <mc:Fallback xmlns="">
          <p:sp>
            <p:nvSpPr>
              <p:cNvPr id="307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9" t="-790" r="-832" b="-22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Метод факторизации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ru-RU" altLang="ru-RU" sz="2400" dirty="0"/>
                  <a:t>Вместо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𝐹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𝑔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𝑧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Sup>
                      <m:sSubSupPr>
                        <m:ctrlPr>
                          <a:rPr lang="en-US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</m:sup>
                    </m:sSubSup>
                    <m:d>
                      <m:d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d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⋅,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𝑧</m:t>
                        </m:r>
                      </m:e>
                    </m:d>
                  </m:oMath>
                </a14:m>
                <a:br>
                  <a:rPr lang="ru-RU" altLang="ru-RU" sz="2400" dirty="0"/>
                </a:br>
                <a:r>
                  <a:rPr lang="ru-RU" altLang="ru-RU" sz="2400" dirty="0">
                    <a:solidFill>
                      <a:srgbClr val="3333CC"/>
                    </a:solidFill>
                  </a:rPr>
                  <a:t>решаем</a:t>
                </a:r>
                <a:r>
                  <a:rPr lang="en-US" altLang="ru-RU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kern="120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kern="120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kern="120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kern="120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sz="2400" b="0" i="0" kern="120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2400" b="0" i="1" kern="120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kern="120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kern="120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ru-RU" sz="2400" i="1" kern="12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</m:sup>
                    </m:sSubSup>
                    <m:d>
                      <m:dPr>
                        <m:ctrlP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⋅,</m:t>
                        </m:r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ru-RU" altLang="ru-RU" sz="2400" dirty="0"/>
              </a:p>
              <a:p>
                <a:pPr>
                  <a:lnSpc>
                    <a:spcPct val="110000"/>
                  </a:lnSpc>
                </a:pPr>
                <a:r>
                  <a:rPr lang="ru-RU" altLang="ru-RU" sz="2400" dirty="0"/>
                  <a:t>Новый оператор строится через спектральное разложение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𝐹</m:t>
                    </m:r>
                  </m:oMath>
                </a14:m>
                <a:endParaRPr lang="ru-RU" altLang="ru-RU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ru-RU" altLang="ru-RU" sz="2400" dirty="0"/>
                  <a:t>Для некоторых случаев, развита строгая теория</a:t>
                </a:r>
                <a:br>
                  <a:rPr lang="ru-RU" altLang="ru-RU" sz="2400" dirty="0"/>
                </a:br>
                <a:r>
                  <a:rPr lang="ru-RU" altLang="ru-RU" sz="2400" dirty="0"/>
                  <a:t>(с учетом регуляризованного решения)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altLang="ru-RU" sz="2400" dirty="0"/>
                  <a:t>Для остальных – строгости еще меньше, чем с обычным методом линейных проб</a:t>
                </a:r>
              </a:p>
            </p:txBody>
          </p:sp>
        </mc:Choice>
        <mc:Fallback xmlns="">
          <p:sp>
            <p:nvSpPr>
              <p:cNvPr id="3174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" t="-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AB611-AC63-423E-9394-8C69F65F506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1B22D-1BC4-4AE5-9EF6-994E979060FA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Измеряемые данные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>
                    <a:solidFill>
                      <a:schemeClr val="folHlink"/>
                    </a:solidFill>
                  </a:rPr>
                  <a:t>Линейность</a:t>
                </a:r>
                <a:r>
                  <a:rPr lang="ru-RU" altLang="ru-RU" sz="2800" dirty="0"/>
                  <a:t> по падающему полю</a:t>
                </a:r>
                <a:r>
                  <a:rPr lang="en-US" altLang="ru-RU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8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28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sca</m:t>
                        </m:r>
                      </m:sub>
                    </m:sSub>
                    <m:r>
                      <a:rPr lang="en-US" altLang="ru-RU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ℒ</m:t>
                    </m:r>
                    <m:d>
                      <m:dPr>
                        <m:ctrlPr>
                          <a:rPr lang="en-US" altLang="ru-RU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sSub>
                      <m:sSubPr>
                        <m:ctrlP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8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28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inc</m:t>
                        </m:r>
                      </m:sub>
                    </m:sSub>
                  </m:oMath>
                </a14:m>
                <a:r>
                  <a:rPr lang="ru-RU" altLang="ru-RU" sz="2800" dirty="0"/>
                  <a:t> </a:t>
                </a:r>
              </a:p>
              <a:p>
                <a:pPr eaLnBrk="1" hangingPunct="1"/>
                <a:r>
                  <a:rPr lang="ru-RU" altLang="ru-RU" sz="2800" dirty="0"/>
                  <a:t>Все измерения на бесконечности</a:t>
                </a:r>
              </a:p>
              <a:p>
                <a:pPr lvl="1" eaLnBrk="1" hangingPunct="1"/>
                <a:r>
                  <a:rPr lang="ru-RU" altLang="ru-RU" sz="2400" dirty="0"/>
                  <a:t>Падающее поле – плоская волна или гауссов пучок </a:t>
                </a:r>
                <a:r>
                  <a:rPr lang="en-US" altLang="ru-RU" sz="2400" dirty="0"/>
                  <a:t>   </a:t>
                </a:r>
                <a:r>
                  <a:rPr lang="ru-RU" altLang="ru-RU" sz="2400" dirty="0"/>
                  <a:t>(с фиксированным направлением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inc</m:t>
                        </m:r>
                      </m:sub>
                    </m:sSub>
                  </m:oMath>
                </a14:m>
                <a:r>
                  <a:rPr lang="ru-RU" altLang="ru-RU" sz="2400" dirty="0"/>
                  <a:t>)</a:t>
                </a:r>
              </a:p>
              <a:p>
                <a:pPr lvl="1" eaLnBrk="1" hangingPunct="1"/>
                <a:r>
                  <a:rPr lang="ru-RU" altLang="ru-RU" sz="2400" dirty="0"/>
                  <a:t>Рассеянное поле – сферическая волна с амплитудой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E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ru-RU" sz="24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sca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altLang="ru-RU" sz="2400" dirty="0"/>
                  <a:t> </a:t>
                </a:r>
              </a:p>
              <a:p>
                <a:pPr eaLnBrk="1" hangingPunct="1"/>
                <a:r>
                  <a:rPr lang="ru-RU" altLang="ru-RU" sz="2800" dirty="0"/>
                  <a:t>Экспериментальные данные </a:t>
                </a:r>
                <a14:m>
                  <m:oMath xmlns:m="http://schemas.openxmlformats.org/officeDocument/2006/math">
                    <m:r>
                      <a:rPr lang="pl-PL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𝐷</m:t>
                    </m:r>
                    <m:r>
                      <a:rPr lang="pl-PL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l-PL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s-ES" altLang="ru-RU" sz="2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ru-RU" sz="28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sz="2800" b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ru-RU" sz="28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sca</m:t>
                                </m:r>
                                <m:r>
                                  <a:rPr lang="en-US" altLang="ru-RU" sz="28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altLang="ru-RU" sz="28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ru-RU" sz="2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ru-RU" sz="28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sz="2800" b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ru-RU" sz="2800" b="0" i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inc</m:t>
                                </m:r>
                                <m:r>
                                  <a:rPr lang="en-US" altLang="ru-RU" sz="28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altLang="ru-RU" sz="28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ru-RU" sz="2800" dirty="0"/>
              </a:p>
              <a:p>
                <a:pPr eaLnBrk="1" hangingPunct="1"/>
                <a:r>
                  <a:rPr lang="ru-RU" altLang="ru-RU" sz="2800" dirty="0">
                    <a:solidFill>
                      <a:schemeClr val="folHlink"/>
                    </a:solidFill>
                  </a:rPr>
                  <a:t>Нелинейная</a:t>
                </a:r>
                <a:r>
                  <a:rPr lang="ru-RU" altLang="ru-RU" sz="2800" dirty="0"/>
                  <a:t> зависимость от объекта </a:t>
                </a:r>
                <a14:m>
                  <m:oMath xmlns:m="http://schemas.openxmlformats.org/officeDocument/2006/math">
                    <m:r>
                      <a:rPr lang="pl-PL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𝐷</m:t>
                    </m:r>
                    <m:r>
                      <a:rPr lang="pl-PL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𝒢</m:t>
                    </m:r>
                    <m:d>
                      <m:dPr>
                        <m:ctrlPr>
                          <a:rPr lang="pl-PL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pl-PL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ru-RU" altLang="ru-RU" sz="2800" dirty="0"/>
                  <a:t> </a:t>
                </a:r>
              </a:p>
            </p:txBody>
          </p:sp>
        </mc:Choice>
        <mc:Fallback xmlns="">
          <p:sp>
            <p:nvSpPr>
              <p:cNvPr id="61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89383-2FEF-40D4-BDC7-51DB38BFC7FC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Типы рассеяния волн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Упругое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lang="ru-RU" altLang="ru-RU" dirty="0"/>
                  <a:t>Скалярное или векторное волновое уравнение</a:t>
                </a:r>
              </a:p>
              <a:p>
                <a:pPr marL="714375" lvl="1" indent="-257175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𝑢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𝐫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−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𝑐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𝐫</m:t>
                          </m:r>
                        </m:e>
                      </m:d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∇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𝑢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𝐫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𝑡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=0⇔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∇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𝐫</m:t>
                              </m:r>
                            </m:e>
                          </m:d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𝑢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𝐫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𝜔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=0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𝐄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𝐫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−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𝑐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𝐫</m:t>
                          </m:r>
                        </m:e>
                      </m:d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∇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𝐄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𝐫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𝑡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=0⇔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∇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𝐫</m:t>
                              </m:r>
                            </m:e>
                          </m:d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𝐄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𝐫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𝜔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=0</m:t>
                      </m:r>
                    </m:oMath>
                  </m:oMathPara>
                </a14:m>
                <a:endParaRPr lang="ru-RU" altLang="ru-RU" sz="2400" dirty="0">
                  <a:solidFill>
                    <a:srgbClr val="3333CC"/>
                  </a:solidFill>
                </a:endParaRPr>
              </a:p>
              <a:p>
                <a:pPr marL="457200" lvl="1" indent="0" eaLnBrk="1" hangingPunct="1">
                  <a:buNone/>
                </a:pPr>
                <a:endParaRPr lang="ru-RU" altLang="ru-RU" dirty="0"/>
              </a:p>
              <a:p>
                <a:pPr lvl="1" eaLnBrk="1" hangingPunct="1"/>
                <a:r>
                  <a:rPr lang="ru-RU" altLang="ru-RU" dirty="0"/>
                  <a:t>Размер рассеивателя по сравнению с длиной волны</a:t>
                </a:r>
                <a:r>
                  <a:rPr lang="en-US" altLang="ru-RU" dirty="0"/>
                  <a:t> (</a:t>
                </a:r>
                <a:r>
                  <a:rPr lang="ru-RU" altLang="ru-RU" dirty="0"/>
                  <a:t>масштабная инвариантность)</a:t>
                </a:r>
              </a:p>
              <a:p>
                <a:pPr eaLnBrk="1" hangingPunct="1"/>
                <a:r>
                  <a:rPr lang="ru-RU" altLang="ru-RU" dirty="0"/>
                  <a:t>Неупругое (флуоресценция, КРС)</a:t>
                </a: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85" t="-1467" r="-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DB1ED4-74BA-443E-B26B-C572DC08103A}"/>
                  </a:ext>
                </a:extLst>
              </p:cNvPr>
              <p:cNvSpPr txBox="1"/>
              <p:nvPr/>
            </p:nvSpPr>
            <p:spPr>
              <a:xfrm>
                <a:off x="5440681" y="4015966"/>
                <a:ext cx="5029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type m:val="li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DB1ED4-74BA-443E-B26B-C572DC081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81" y="4015966"/>
                <a:ext cx="5029200" cy="461665"/>
              </a:xfrm>
              <a:prstGeom prst="rect">
                <a:avLst/>
              </a:prstGeom>
              <a:blipFill>
                <a:blip r:embed="rId3"/>
                <a:stretch>
                  <a:fillRect t="-122368" b="-193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122BC-7833-4FA7-814E-0354F04D3980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Обратная задача рассеяния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>
                    <a:solidFill>
                      <a:srgbClr val="3333CC"/>
                    </a:solidFill>
                  </a:rPr>
                  <a:t>Найти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ru-RU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ru-RU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ru-RU" b="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𝐫</m:t>
                        </m:r>
                      </m:e>
                    </m:d>
                  </m:oMath>
                </a14:m>
                <a:r>
                  <a:rPr lang="ru-RU" altLang="ru-RU" dirty="0">
                    <a:solidFill>
                      <a:srgbClr val="3333CC"/>
                    </a:solidFill>
                  </a:rPr>
                  <a:t> или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𝜀</m:t>
                    </m:r>
                    <m:d>
                      <m:dPr>
                        <m:ctrlPr>
                          <a:rPr lang="en-US" altLang="ru-RU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𝐫</m:t>
                        </m:r>
                      </m:e>
                    </m:d>
                    <m:r>
                      <a:rPr lang="en-US" altLang="ru-RU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b="1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ru-RU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ru-RU" b="1" i="1" dirty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RU" i="1" dirty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US" altLang="ru-RU" i="1" dirty="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ru-RU" b="1" i="0" dirty="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𝐫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ru-RU" i="1" dirty="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ru-RU" i="1" dirty="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ru-RU" i="1" dirty="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ru-RU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ru-RU" dirty="0">
                    <a:solidFill>
                      <a:srgbClr val="3333CC"/>
                    </a:solidFill>
                  </a:rPr>
                  <a:t> </a:t>
                </a:r>
                <a:r>
                  <a:rPr lang="ru-RU" altLang="ru-RU" dirty="0">
                    <a:solidFill>
                      <a:srgbClr val="3333CC"/>
                    </a:solidFill>
                  </a:rPr>
                  <a:t>по экспериментальным данным</a:t>
                </a:r>
              </a:p>
              <a:p>
                <a:pPr eaLnBrk="1" hangingPunct="1"/>
                <a:r>
                  <a:rPr lang="ru-RU" altLang="ru-RU" dirty="0"/>
                  <a:t>Частные случаи: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𝜀</m:t>
                    </m:r>
                    <m:d>
                      <m:dPr>
                        <m:ctrlPr>
                          <a:rPr lang="en-US" altLang="ru-R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𝐫</m:t>
                        </m:r>
                      </m:e>
                    </m:d>
                  </m:oMath>
                </a14:m>
                <a:r>
                  <a:rPr lang="ru-RU" altLang="ru-RU" dirty="0"/>
                  <a:t> непрерывна для всех </a:t>
                </a:r>
                <a14:m>
                  <m:oMath xmlns:m="http://schemas.openxmlformats.org/officeDocument/2006/math">
                    <m:r>
                      <a:rPr lang="en-US" altLang="ru-RU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ru-RU" altLang="ru-RU" dirty="0"/>
              </a:p>
              <a:p>
                <a:pPr lvl="1" eaLnBrk="1" hangingPunct="1"/>
                <a:r>
                  <a:rPr lang="ru-RU" altLang="ru-RU" dirty="0"/>
                  <a:t>найти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supp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𝜀</m:t>
                            </m:r>
                            <m:d>
                              <m:dPr>
                                <m:ctrlPr>
                                  <a:rPr lang="en-US" alt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b="1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𝐫</m:t>
                                </m:r>
                              </m:e>
                            </m:d>
                            <m:r>
                              <a:rPr lang="en-US" alt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ru-RU" altLang="ru-RU" dirty="0"/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𝜀</m:t>
                    </m:r>
                    <m:d>
                      <m:dPr>
                        <m:ctrlPr>
                          <a:rPr lang="en-US" altLang="ru-R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b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𝐫</m:t>
                        </m:r>
                      </m:e>
                    </m:d>
                    <m:r>
                      <a:rPr lang="en-US" altLang="ru-RU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ru-RU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</m:oMath>
                </a14:m>
                <a:endParaRPr lang="ru-RU" altLang="ru-RU" dirty="0"/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ru-RU" dirty="0"/>
                  <a:t> – </a:t>
                </a:r>
                <a:r>
                  <a:rPr lang="ru-RU" altLang="ru-RU" dirty="0"/>
                  <a:t>замкнутая связная область, найти </a:t>
                </a:r>
                <a:br>
                  <a:rPr lang="ru-RU" altLang="ru-RU" dirty="0"/>
                </a:br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𝜑</m:t>
                    </m:r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sSup>
                      <m:sSupPr>
                        <m:ctrlP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altLang="ru-RU" dirty="0"/>
                  <a:t>, чтобы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𝜕</m:t>
                    </m:r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𝜑</m:t>
                    </m:r>
                    <m:d>
                      <m:dPr>
                        <m:ctrlPr>
                          <a:rPr lang="en-US" altLang="ru-R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ru-RU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𝐷</m:t>
                    </m:r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ru-R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altLang="ru-RU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ru-RU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alt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…</m:t>
                    </m:r>
                  </m:oMath>
                </a14:m>
                <a:endParaRPr lang="ru-RU" altLang="ru-RU" dirty="0"/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𝜑</m:t>
                    </m:r>
                    <m:d>
                      <m:dPr>
                        <m:ctrlPr>
                          <a:rPr lang="en-US" altLang="ru-R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ru-RU" alt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𝜑</m:t>
                        </m:r>
                      </m:e>
                      <m:sub>
                        <m:r>
                          <a:rPr lang="ru-RU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ru-RU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altLang="ru-RU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ru-RU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dirty="0"/>
                  <a:t>, найти </a:t>
                </a:r>
                <a14:m>
                  <m:oMath xmlns:m="http://schemas.openxmlformats.org/officeDocument/2006/math">
                    <m:r>
                      <a:rPr lang="en-US" altLang="ru-RU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𝛃</m:t>
                    </m:r>
                  </m:oMath>
                </a14:m>
                <a:endParaRPr lang="ru-RU" alt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85" t="-1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1018D-484A-4B8D-B6DC-FC909F92504E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Линеаризация оператора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971550"/>
                <a:ext cx="8785225" cy="5553075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400" dirty="0"/>
                  <a:t>Интегральное уравнение на электрическое поле</a:t>
                </a:r>
                <a:endParaRPr lang="en-US" alt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supHide m:val="on"/>
                          <m:ctrlP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𝐆</m:t>
                              </m:r>
                            </m:e>
                          </m:acc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𝐄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sca</m:t>
                          </m:r>
                        </m:sub>
                      </m:sSub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3571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</m:acc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)≝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𝑘𝑅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̄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</m:acc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sz="2400" b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i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𝑘𝑅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̄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</m:acc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f>
                                <m:f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  <m:r>
                                    <a:rPr lang="en-US" sz="2400" b="1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sz="2400" b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type m:val="li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</m:d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br>
                  <a:rPr lang="ru-RU" altLang="ru-RU" sz="2400" dirty="0"/>
                </a:br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В операторном виде</a:t>
                </a:r>
                <a:endParaRPr lang="en-US" altLang="ru-RU" sz="2400" dirty="0"/>
              </a:p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kern="120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ru-RU" sz="2400" b="1" kern="120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inc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r>
                        <a:rPr lang="en-US" altLang="ru-RU" sz="24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ℒ</m:t>
                      </m:r>
                      <m:r>
                        <a:rPr kumimoji="0" lang="ru-RU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𝐄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⇒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𝐄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ℐ</m:t>
                              </m:r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ru-RU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ℒ</m:t>
                              </m:r>
                            </m:e>
                          </m:d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lang="en-US" sz="2400" i="1" kern="120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ℐ</m:t>
                          </m:r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+</m:t>
                          </m:r>
                          <m:r>
                            <a:rPr lang="en-US" altLang="ru-RU" sz="2400" i="1" dirty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ℒ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lang="en-US" altLang="ru-RU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+</m:t>
                          </m:r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…</m:t>
                          </m:r>
                        </m:e>
                      </m:d>
                      <m:sSub>
                        <m:sSubPr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</m:oMath>
                  </m:oMathPara>
                </a14:m>
                <a:endParaRPr lang="ru-RU" altLang="ru-RU" sz="2400" dirty="0">
                  <a:solidFill>
                    <a:schemeClr val="tx2"/>
                  </a:solidFill>
                </a:endParaRPr>
              </a:p>
              <a:p>
                <a:pPr eaLnBrk="1" hangingPunct="1"/>
                <a:r>
                  <a:rPr lang="ru-RU" altLang="ru-RU" sz="2400" dirty="0"/>
                  <a:t>Приближение Борна</a:t>
                </a:r>
                <a:endParaRPr lang="en-US" alt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𝐄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40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inc</m:t>
                          </m:r>
                        </m:sub>
                      </m:sSub>
                      <m:r>
                        <a:rPr lang="ru-RU" sz="2400" i="1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ru-RU" sz="24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ℒ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40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inc</m:t>
                          </m:r>
                        </m:sub>
                      </m:sSub>
                      <m:r>
                        <a:rPr lang="ru-RU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sca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𝐫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𝑘𝑟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𝑘𝑟</m:t>
                          </m:r>
                        </m:den>
                      </m:f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𝐅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𝐧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inc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ru-RU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inc</m:t>
                                  </m:r>
                                </m:sub>
                              </m:s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ru-RU" sz="2400" b="1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𝐅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b="1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𝐧</m:t>
                          </m:r>
                        </m:e>
                      </m:d>
                      <m:r>
                        <a:rPr lang="ru-RU" sz="2400" i="1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ru-RU" sz="240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400" b="1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𝐧</m:t>
                          </m:r>
                          <m:d>
                            <m:dPr>
                              <m:ctrlPr>
                                <a:rPr lang="ru-RU" sz="2400" b="1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1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𝐧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ru-RU" sz="240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nary>
                        <m:naryPr>
                          <m:limLoc m:val="subSup"/>
                          <m:supHide m:val="on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40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  <m:r>
                                    <a:rPr lang="ru-RU" sz="24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𝐊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b="1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𝐫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ru-RU" altLang="ru-RU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22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971550"/>
                <a:ext cx="8785225" cy="5553075"/>
              </a:xfrm>
              <a:blipFill>
                <a:blip r:embed="rId2"/>
                <a:stretch>
                  <a:fillRect l="-139" t="-7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679169-DA72-429B-BD13-F28E46F36DC3}"/>
                  </a:ext>
                </a:extLst>
              </p:cNvPr>
              <p:cNvSpPr txBox="1"/>
              <p:nvPr/>
            </p:nvSpPr>
            <p:spPr>
              <a:xfrm>
                <a:off x="5156200" y="5922041"/>
                <a:ext cx="2551612" cy="538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⏞"/>
                          <m:pos m:val="top"/>
                          <m:vertJc m:val="bot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sca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inc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ru-RU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679169-DA72-429B-BD13-F28E46F3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200" y="5922041"/>
                <a:ext cx="2551612" cy="5384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CB53C-4DBC-4C8C-8BAC-5EBBCF0139D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Сфера Эвальда</a:t>
            </a:r>
          </a:p>
        </p:txBody>
      </p:sp>
      <p:sp>
        <p:nvSpPr>
          <p:cNvPr id="10245" name="Text Box 14"/>
          <p:cNvSpPr txBox="1">
            <a:spLocks noChangeArrowheads="1"/>
          </p:cNvSpPr>
          <p:nvPr/>
        </p:nvSpPr>
        <p:spPr bwMode="auto">
          <a:xfrm>
            <a:off x="103188" y="6105525"/>
            <a:ext cx="3681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folHlink"/>
                </a:solidFill>
              </a:rPr>
              <a:t>Ограничивающая сфера</a:t>
            </a:r>
            <a:endParaRPr lang="en-US" altLang="ru-RU" sz="2400">
              <a:solidFill>
                <a:schemeClr val="folHlink"/>
              </a:solidFill>
            </a:endParaRPr>
          </a:p>
        </p:txBody>
      </p:sp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355600" y="2709863"/>
            <a:ext cx="248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folHlink"/>
                </a:solidFill>
              </a:rPr>
              <a:t>Сфера Эвальда</a:t>
            </a:r>
            <a:endParaRPr lang="en-US" altLang="ru-RU" sz="2400">
              <a:solidFill>
                <a:schemeClr val="folHlink"/>
              </a:solidFill>
            </a:endParaRPr>
          </a:p>
        </p:txBody>
      </p:sp>
      <p:sp>
        <p:nvSpPr>
          <p:cNvPr id="10247" name="Line 17"/>
          <p:cNvSpPr>
            <a:spLocks noChangeShapeType="1"/>
          </p:cNvSpPr>
          <p:nvPr/>
        </p:nvSpPr>
        <p:spPr bwMode="auto">
          <a:xfrm>
            <a:off x="2863850" y="3046413"/>
            <a:ext cx="1055688" cy="40163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6"/>
          <p:cNvSpPr>
            <a:spLocks noChangeAspect="1" noChangeArrowheads="1"/>
          </p:cNvSpPr>
          <p:nvPr/>
        </p:nvSpPr>
        <p:spPr bwMode="auto">
          <a:xfrm>
            <a:off x="4410075" y="2452688"/>
            <a:ext cx="2344738" cy="2344737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itchFamily="34" charset="0"/>
            </a:endParaRPr>
          </a:p>
        </p:txBody>
      </p:sp>
      <p:sp>
        <p:nvSpPr>
          <p:cNvPr id="10249" name="Line 8"/>
          <p:cNvSpPr>
            <a:spLocks noChangeAspect="1" noChangeShapeType="1"/>
          </p:cNvSpPr>
          <p:nvPr/>
        </p:nvSpPr>
        <p:spPr bwMode="auto">
          <a:xfrm>
            <a:off x="5605463" y="836613"/>
            <a:ext cx="3175" cy="5449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Line 9"/>
          <p:cNvSpPr>
            <a:spLocks noChangeAspect="1" noChangeShapeType="1"/>
          </p:cNvSpPr>
          <p:nvPr/>
        </p:nvSpPr>
        <p:spPr bwMode="auto">
          <a:xfrm>
            <a:off x="2652713" y="3683000"/>
            <a:ext cx="632618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Line 10"/>
          <p:cNvSpPr>
            <a:spLocks noChangeAspect="1" noChangeShapeType="1"/>
          </p:cNvSpPr>
          <p:nvPr/>
        </p:nvSpPr>
        <p:spPr bwMode="auto">
          <a:xfrm flipH="1" flipV="1">
            <a:off x="3686175" y="4092575"/>
            <a:ext cx="110490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Oval 11"/>
          <p:cNvSpPr>
            <a:spLocks noChangeAspect="1" noChangeArrowheads="1"/>
          </p:cNvSpPr>
          <p:nvPr/>
        </p:nvSpPr>
        <p:spPr bwMode="auto">
          <a:xfrm>
            <a:off x="3300413" y="1412875"/>
            <a:ext cx="4592637" cy="4592638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itchFamily="34" charset="0"/>
            </a:endParaRPr>
          </a:p>
        </p:txBody>
      </p:sp>
      <p:sp>
        <p:nvSpPr>
          <p:cNvPr id="10253" name="Line 12"/>
          <p:cNvSpPr>
            <a:spLocks noChangeAspect="1" noChangeShapeType="1"/>
          </p:cNvSpPr>
          <p:nvPr/>
        </p:nvSpPr>
        <p:spPr bwMode="auto">
          <a:xfrm flipV="1">
            <a:off x="5603875" y="2547938"/>
            <a:ext cx="1982788" cy="1144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Line 13"/>
          <p:cNvSpPr>
            <a:spLocks noChangeAspect="1" noChangeShapeType="1"/>
          </p:cNvSpPr>
          <p:nvPr/>
        </p:nvSpPr>
        <p:spPr bwMode="auto">
          <a:xfrm flipV="1">
            <a:off x="5578475" y="2630488"/>
            <a:ext cx="611188" cy="1087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5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5656777" y="2583627"/>
                <a:ext cx="4405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altLang="ru-RU" sz="24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255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6777" y="2583627"/>
                <a:ext cx="44057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6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4390957" y="3628145"/>
                <a:ext cx="1002967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−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inc</m:t>
                          </m:r>
                        </m:sub>
                      </m:sSub>
                    </m:oMath>
                  </m:oMathPara>
                </a14:m>
                <a:endParaRPr lang="en-US" altLang="ru-RU" sz="2400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25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0957" y="3628145"/>
                <a:ext cx="1002967" cy="453137"/>
              </a:xfrm>
              <a:prstGeom prst="rect">
                <a:avLst/>
              </a:prstGeom>
              <a:blipFill>
                <a:blip r:embed="rId4"/>
                <a:stretch>
                  <a:fillRect b="-5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7" name="Line 21"/>
          <p:cNvSpPr>
            <a:spLocks noChangeAspect="1" noChangeShapeType="1"/>
          </p:cNvSpPr>
          <p:nvPr/>
        </p:nvSpPr>
        <p:spPr bwMode="auto">
          <a:xfrm flipH="1">
            <a:off x="4805363" y="3709988"/>
            <a:ext cx="787400" cy="78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Oval 22"/>
          <p:cNvSpPr>
            <a:spLocks noChangeAspect="1" noChangeArrowheads="1"/>
          </p:cNvSpPr>
          <p:nvPr/>
        </p:nvSpPr>
        <p:spPr bwMode="auto">
          <a:xfrm>
            <a:off x="3590925" y="3309938"/>
            <a:ext cx="2344738" cy="23447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9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7026625" y="2747616"/>
                <a:ext cx="6104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ru-RU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altLang="ru-RU" sz="24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259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6625" y="2747616"/>
                <a:ext cx="61048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0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794506" y="4214907"/>
                <a:ext cx="794576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sca</m:t>
                          </m:r>
                        </m:sub>
                      </m:sSub>
                    </m:oMath>
                  </m:oMathPara>
                </a14:m>
                <a:endParaRPr lang="en-US" altLang="ru-RU" sz="2400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260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4506" y="4214907"/>
                <a:ext cx="794576" cy="453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1" name="Line 26"/>
          <p:cNvSpPr>
            <a:spLocks noChangeShapeType="1"/>
          </p:cNvSpPr>
          <p:nvPr/>
        </p:nvSpPr>
        <p:spPr bwMode="auto">
          <a:xfrm flipV="1">
            <a:off x="2992438" y="5956300"/>
            <a:ext cx="1628775" cy="2333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2" name="Объект 1"/>
              <p:cNvSpPr txBox="1"/>
              <p:nvPr/>
            </p:nvSpPr>
            <p:spPr bwMode="auto">
              <a:xfrm>
                <a:off x="149860" y="1026932"/>
                <a:ext cx="5128578" cy="784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sca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sca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262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860" y="1026932"/>
                <a:ext cx="5128578" cy="784225"/>
              </a:xfrm>
              <a:prstGeom prst="rect">
                <a:avLst/>
              </a:prstGeom>
              <a:blipFill>
                <a:blip r:embed="rId7"/>
                <a:stretch>
                  <a:fillRect l="-3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11: Обратная задача светорассеяния</a:t>
            </a:r>
          </a:p>
        </p:txBody>
      </p:sp>
      <p:sp>
        <p:nvSpPr>
          <p:cNvPr id="3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532CD-4D41-4CF8-B678-715F16558806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Несколько длин волн</a:t>
            </a:r>
            <a:r>
              <a:rPr lang="en-US" altLang="ru-RU"/>
              <a:t> </a:t>
            </a:r>
          </a:p>
        </p:txBody>
      </p:sp>
      <p:grpSp>
        <p:nvGrpSpPr>
          <p:cNvPr id="11269" name="Group 35"/>
          <p:cNvGrpSpPr>
            <a:grpSpLocks/>
          </p:cNvGrpSpPr>
          <p:nvPr/>
        </p:nvGrpSpPr>
        <p:grpSpPr bwMode="auto">
          <a:xfrm>
            <a:off x="203200" y="2190750"/>
            <a:ext cx="2941638" cy="3290888"/>
            <a:chOff x="0" y="1788"/>
            <a:chExt cx="1853" cy="2073"/>
          </a:xfrm>
        </p:grpSpPr>
        <p:sp>
          <p:nvSpPr>
            <p:cNvPr id="11291" name="Arc 16"/>
            <p:cNvSpPr>
              <a:spLocks noChangeAspect="1"/>
            </p:cNvSpPr>
            <p:nvPr/>
          </p:nvSpPr>
          <p:spPr bwMode="auto">
            <a:xfrm>
              <a:off x="249" y="1955"/>
              <a:ext cx="1519" cy="1569"/>
            </a:xfrm>
            <a:custGeom>
              <a:avLst/>
              <a:gdLst>
                <a:gd name="T0" fmla="*/ 0 w 36393"/>
                <a:gd name="T1" fmla="*/ 0 h 37594"/>
                <a:gd name="T2" fmla="*/ 0 w 36393"/>
                <a:gd name="T3" fmla="*/ 0 h 37594"/>
                <a:gd name="T4" fmla="*/ 0 w 36393"/>
                <a:gd name="T5" fmla="*/ 0 h 375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393" h="37594" fill="none" extrusionOk="0">
                  <a:moveTo>
                    <a:pt x="-1" y="5860"/>
                  </a:moveTo>
                  <a:cubicBezTo>
                    <a:pt x="4005" y="2095"/>
                    <a:pt x="9295" y="-1"/>
                    <a:pt x="14793" y="0"/>
                  </a:cubicBezTo>
                  <a:cubicBezTo>
                    <a:pt x="26722" y="0"/>
                    <a:pt x="36393" y="9670"/>
                    <a:pt x="36393" y="21600"/>
                  </a:cubicBezTo>
                  <a:cubicBezTo>
                    <a:pt x="36393" y="27691"/>
                    <a:pt x="33820" y="33500"/>
                    <a:pt x="29310" y="37594"/>
                  </a:cubicBezTo>
                </a:path>
                <a:path w="36393" h="37594" stroke="0" extrusionOk="0">
                  <a:moveTo>
                    <a:pt x="-1" y="5860"/>
                  </a:moveTo>
                  <a:cubicBezTo>
                    <a:pt x="4005" y="2095"/>
                    <a:pt x="9295" y="-1"/>
                    <a:pt x="14793" y="0"/>
                  </a:cubicBezTo>
                  <a:cubicBezTo>
                    <a:pt x="26722" y="0"/>
                    <a:pt x="36393" y="9670"/>
                    <a:pt x="36393" y="21600"/>
                  </a:cubicBezTo>
                  <a:cubicBezTo>
                    <a:pt x="36393" y="27691"/>
                    <a:pt x="33820" y="33500"/>
                    <a:pt x="29310" y="37594"/>
                  </a:cubicBezTo>
                  <a:lnTo>
                    <a:pt x="14793" y="21600"/>
                  </a:lnTo>
                  <a:lnTo>
                    <a:pt x="-1" y="58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2" name="Arc 17"/>
            <p:cNvSpPr>
              <a:spLocks noChangeAspect="1"/>
            </p:cNvSpPr>
            <p:nvPr/>
          </p:nvSpPr>
          <p:spPr bwMode="auto">
            <a:xfrm>
              <a:off x="613" y="2029"/>
              <a:ext cx="1100" cy="1152"/>
            </a:xfrm>
            <a:custGeom>
              <a:avLst/>
              <a:gdLst>
                <a:gd name="T0" fmla="*/ 0 w 36450"/>
                <a:gd name="T1" fmla="*/ 0 h 38040"/>
                <a:gd name="T2" fmla="*/ 0 w 36450"/>
                <a:gd name="T3" fmla="*/ 0 h 38040"/>
                <a:gd name="T4" fmla="*/ 0 w 36450"/>
                <a:gd name="T5" fmla="*/ 0 h 380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450" h="38040" fill="none" extrusionOk="0">
                  <a:moveTo>
                    <a:pt x="0" y="5914"/>
                  </a:moveTo>
                  <a:cubicBezTo>
                    <a:pt x="4011" y="2116"/>
                    <a:pt x="9325" y="-1"/>
                    <a:pt x="14850" y="0"/>
                  </a:cubicBezTo>
                  <a:cubicBezTo>
                    <a:pt x="26779" y="0"/>
                    <a:pt x="36450" y="9670"/>
                    <a:pt x="36450" y="21600"/>
                  </a:cubicBezTo>
                  <a:cubicBezTo>
                    <a:pt x="36450" y="27927"/>
                    <a:pt x="33675" y="33936"/>
                    <a:pt x="28860" y="38040"/>
                  </a:cubicBezTo>
                </a:path>
                <a:path w="36450" h="38040" stroke="0" extrusionOk="0">
                  <a:moveTo>
                    <a:pt x="0" y="5914"/>
                  </a:moveTo>
                  <a:cubicBezTo>
                    <a:pt x="4011" y="2116"/>
                    <a:pt x="9325" y="-1"/>
                    <a:pt x="14850" y="0"/>
                  </a:cubicBezTo>
                  <a:cubicBezTo>
                    <a:pt x="26779" y="0"/>
                    <a:pt x="36450" y="9670"/>
                    <a:pt x="36450" y="21600"/>
                  </a:cubicBezTo>
                  <a:cubicBezTo>
                    <a:pt x="36450" y="27927"/>
                    <a:pt x="33675" y="33936"/>
                    <a:pt x="28860" y="38040"/>
                  </a:cubicBezTo>
                  <a:lnTo>
                    <a:pt x="14850" y="21600"/>
                  </a:lnTo>
                  <a:lnTo>
                    <a:pt x="0" y="59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3" name="AutoShape 18"/>
            <p:cNvSpPr>
              <a:spLocks noChangeAspect="1" noChangeArrowheads="1"/>
            </p:cNvSpPr>
            <p:nvPr/>
          </p:nvSpPr>
          <p:spPr bwMode="auto">
            <a:xfrm rot="2845621" flipV="1">
              <a:off x="-128" y="2613"/>
              <a:ext cx="2073" cy="4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51 w 21600"/>
                <a:gd name="T13" fmla="*/ 3728 h 21600"/>
                <a:gd name="T14" fmla="*/ 17849 w 21600"/>
                <a:gd name="T15" fmla="*/ 178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06" y="21600"/>
                  </a:lnTo>
                  <a:lnTo>
                    <a:pt x="1769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4" name="Line 19"/>
            <p:cNvSpPr>
              <a:spLocks noChangeAspect="1" noChangeShapeType="1"/>
            </p:cNvSpPr>
            <p:nvPr/>
          </p:nvSpPr>
          <p:spPr bwMode="auto">
            <a:xfrm>
              <a:off x="1491" y="1828"/>
              <a:ext cx="0" cy="18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5" name="Line 20"/>
            <p:cNvSpPr>
              <a:spLocks noChangeAspect="1" noChangeShapeType="1"/>
            </p:cNvSpPr>
            <p:nvPr/>
          </p:nvSpPr>
          <p:spPr bwMode="auto">
            <a:xfrm>
              <a:off x="0" y="2205"/>
              <a:ext cx="18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6" name="Text Box 21"/>
            <p:cNvSpPr txBox="1">
              <a:spLocks noChangeAspect="1" noChangeArrowheads="1"/>
            </p:cNvSpPr>
            <p:nvPr/>
          </p:nvSpPr>
          <p:spPr bwMode="auto">
            <a:xfrm>
              <a:off x="116" y="2697"/>
              <a:ext cx="107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FF0000"/>
                  </a:solidFill>
                </a:rPr>
                <a:t>Рассеяние</a:t>
              </a:r>
              <a:br>
                <a:rPr lang="ru-RU" altLang="ru-RU" sz="2400">
                  <a:solidFill>
                    <a:srgbClr val="FF0000"/>
                  </a:solidFill>
                </a:rPr>
              </a:br>
              <a:r>
                <a:rPr lang="ru-RU" altLang="ru-RU" sz="2400">
                  <a:solidFill>
                    <a:srgbClr val="FF0000"/>
                  </a:solidFill>
                </a:rPr>
                <a:t>вперед</a:t>
              </a:r>
              <a:endParaRPr lang="en-US" altLang="ru-RU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11271" name="Группа 3"/>
          <p:cNvGrpSpPr>
            <a:grpSpLocks/>
          </p:cNvGrpSpPr>
          <p:nvPr/>
        </p:nvGrpSpPr>
        <p:grpSpPr bwMode="auto">
          <a:xfrm>
            <a:off x="6059488" y="2168525"/>
            <a:ext cx="2955925" cy="3073400"/>
            <a:chOff x="5970588" y="2155032"/>
            <a:chExt cx="2955925" cy="3074193"/>
          </a:xfrm>
        </p:grpSpPr>
        <p:sp>
          <p:nvSpPr>
            <p:cNvPr id="11285" name="Arc 24"/>
            <p:cNvSpPr>
              <a:spLocks noChangeAspect="1"/>
            </p:cNvSpPr>
            <p:nvPr/>
          </p:nvSpPr>
          <p:spPr bwMode="auto">
            <a:xfrm flipV="1">
              <a:off x="6175376" y="2800350"/>
              <a:ext cx="2406650" cy="2428875"/>
            </a:xfrm>
            <a:custGeom>
              <a:avLst/>
              <a:gdLst>
                <a:gd name="T0" fmla="*/ 2147483647 w 36864"/>
                <a:gd name="T1" fmla="*/ 2147483647 h 37272"/>
                <a:gd name="T2" fmla="*/ 2147483647 w 36864"/>
                <a:gd name="T3" fmla="*/ 2147483647 h 37272"/>
                <a:gd name="T4" fmla="*/ 2147483647 w 36864"/>
                <a:gd name="T5" fmla="*/ 2147483647 h 372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64" h="37272" fill="none" extrusionOk="0">
                  <a:moveTo>
                    <a:pt x="6735" y="37272"/>
                  </a:moveTo>
                  <a:cubicBezTo>
                    <a:pt x="2435" y="33193"/>
                    <a:pt x="0" y="275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324" y="-1"/>
                    <a:pt x="32813" y="2272"/>
                    <a:pt x="36864" y="6316"/>
                  </a:cubicBezTo>
                </a:path>
                <a:path w="36864" h="37272" stroke="0" extrusionOk="0">
                  <a:moveTo>
                    <a:pt x="6735" y="37272"/>
                  </a:moveTo>
                  <a:cubicBezTo>
                    <a:pt x="2435" y="33193"/>
                    <a:pt x="0" y="275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324" y="-1"/>
                    <a:pt x="32813" y="2272"/>
                    <a:pt x="36864" y="6316"/>
                  </a:cubicBezTo>
                  <a:lnTo>
                    <a:pt x="21600" y="21600"/>
                  </a:lnTo>
                  <a:lnTo>
                    <a:pt x="6735" y="3727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6" name="AutoShape 25"/>
            <p:cNvSpPr>
              <a:spLocks noChangeAspect="1" noChangeArrowheads="1"/>
            </p:cNvSpPr>
            <p:nvPr/>
          </p:nvSpPr>
          <p:spPr bwMode="auto">
            <a:xfrm rot="2701335" flipV="1">
              <a:off x="6399213" y="3213100"/>
              <a:ext cx="2824162" cy="7080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504 h 21600"/>
                <a:gd name="T14" fmla="*/ 17095 w 21600"/>
                <a:gd name="T15" fmla="*/ 170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6869113" y="2469438"/>
              <a:ext cx="2038350" cy="20388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288" name="Arc 26"/>
            <p:cNvSpPr>
              <a:spLocks noChangeAspect="1"/>
            </p:cNvSpPr>
            <p:nvPr/>
          </p:nvSpPr>
          <p:spPr bwMode="auto">
            <a:xfrm flipV="1">
              <a:off x="6826251" y="2819400"/>
              <a:ext cx="1711325" cy="1731962"/>
            </a:xfrm>
            <a:custGeom>
              <a:avLst/>
              <a:gdLst>
                <a:gd name="T0" fmla="*/ 2147483647 w 36245"/>
                <a:gd name="T1" fmla="*/ 2147483647 h 36690"/>
                <a:gd name="T2" fmla="*/ 2147483647 w 36245"/>
                <a:gd name="T3" fmla="*/ 2147483647 h 36690"/>
                <a:gd name="T4" fmla="*/ 2147483647 w 36245"/>
                <a:gd name="T5" fmla="*/ 2147483647 h 366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45" h="36690" fill="none" extrusionOk="0">
                  <a:moveTo>
                    <a:pt x="6145" y="36690"/>
                  </a:moveTo>
                  <a:cubicBezTo>
                    <a:pt x="2205" y="32655"/>
                    <a:pt x="0" y="27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027" y="-1"/>
                    <a:pt x="32255" y="2042"/>
                    <a:pt x="36244" y="5722"/>
                  </a:cubicBezTo>
                </a:path>
                <a:path w="36245" h="36690" stroke="0" extrusionOk="0">
                  <a:moveTo>
                    <a:pt x="6145" y="36690"/>
                  </a:moveTo>
                  <a:cubicBezTo>
                    <a:pt x="2205" y="32655"/>
                    <a:pt x="0" y="27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027" y="-1"/>
                    <a:pt x="32255" y="2042"/>
                    <a:pt x="36244" y="5722"/>
                  </a:cubicBezTo>
                  <a:lnTo>
                    <a:pt x="21600" y="21600"/>
                  </a:lnTo>
                  <a:lnTo>
                    <a:pt x="6145" y="3669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9" name="Line 28"/>
            <p:cNvSpPr>
              <a:spLocks noChangeAspect="1" noChangeShapeType="1"/>
            </p:cNvSpPr>
            <p:nvPr/>
          </p:nvSpPr>
          <p:spPr bwMode="auto">
            <a:xfrm>
              <a:off x="8556626" y="2344738"/>
              <a:ext cx="0" cy="27638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0" name="Line 29"/>
            <p:cNvSpPr>
              <a:spLocks noChangeAspect="1" noChangeShapeType="1"/>
            </p:cNvSpPr>
            <p:nvPr/>
          </p:nvSpPr>
          <p:spPr bwMode="auto">
            <a:xfrm>
              <a:off x="5970588" y="2816225"/>
              <a:ext cx="29559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72" name="Group 33"/>
          <p:cNvGrpSpPr>
            <a:grpSpLocks/>
          </p:cNvGrpSpPr>
          <p:nvPr/>
        </p:nvGrpSpPr>
        <p:grpSpPr bwMode="auto">
          <a:xfrm>
            <a:off x="3128963" y="744538"/>
            <a:ext cx="2963862" cy="2817812"/>
            <a:chOff x="2059" y="437"/>
            <a:chExt cx="1867" cy="1775"/>
          </a:xfrm>
        </p:grpSpPr>
        <p:sp>
          <p:nvSpPr>
            <p:cNvPr id="11275" name="Oval 4"/>
            <p:cNvSpPr>
              <a:spLocks noChangeArrowheads="1"/>
            </p:cNvSpPr>
            <p:nvPr/>
          </p:nvSpPr>
          <p:spPr bwMode="auto">
            <a:xfrm>
              <a:off x="2139" y="913"/>
              <a:ext cx="1299" cy="1299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itchFamily="34" charset="0"/>
              </a:endParaRPr>
            </a:p>
          </p:txBody>
        </p:sp>
        <p:sp>
          <p:nvSpPr>
            <p:cNvPr id="11276" name="Oval 5"/>
            <p:cNvSpPr>
              <a:spLocks noChangeArrowheads="1"/>
            </p:cNvSpPr>
            <p:nvPr/>
          </p:nvSpPr>
          <p:spPr bwMode="auto">
            <a:xfrm>
              <a:off x="2430" y="961"/>
              <a:ext cx="930" cy="930"/>
            </a:xfrm>
            <a:prstGeom prst="ellips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itchFamily="34" charset="0"/>
              </a:endParaRPr>
            </a:p>
          </p:txBody>
        </p:sp>
        <p:sp>
          <p:nvSpPr>
            <p:cNvPr id="11277" name="Line 6"/>
            <p:cNvSpPr>
              <a:spLocks noChangeShapeType="1"/>
            </p:cNvSpPr>
            <p:nvPr/>
          </p:nvSpPr>
          <p:spPr bwMode="auto">
            <a:xfrm>
              <a:off x="3222" y="500"/>
              <a:ext cx="0" cy="1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8" name="Line 7"/>
            <p:cNvSpPr>
              <a:spLocks noChangeShapeType="1"/>
            </p:cNvSpPr>
            <p:nvPr/>
          </p:nvSpPr>
          <p:spPr bwMode="auto">
            <a:xfrm>
              <a:off x="2059" y="1107"/>
              <a:ext cx="18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9" name="Line 9"/>
            <p:cNvSpPr>
              <a:spLocks noChangeShapeType="1"/>
            </p:cNvSpPr>
            <p:nvPr/>
          </p:nvSpPr>
          <p:spPr bwMode="auto">
            <a:xfrm flipH="1">
              <a:off x="2921" y="1097"/>
              <a:ext cx="313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Oval 10"/>
            <p:cNvSpPr>
              <a:spLocks noChangeArrowheads="1"/>
            </p:cNvSpPr>
            <p:nvPr/>
          </p:nvSpPr>
          <p:spPr bwMode="auto">
            <a:xfrm>
              <a:off x="2241" y="929"/>
              <a:ext cx="1150" cy="11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itchFamily="34" charset="0"/>
              </a:endParaRPr>
            </a:p>
          </p:txBody>
        </p:sp>
        <p:sp>
          <p:nvSpPr>
            <p:cNvPr id="11281" name="Line 12"/>
            <p:cNvSpPr>
              <a:spLocks noChangeShapeType="1"/>
            </p:cNvSpPr>
            <p:nvPr/>
          </p:nvSpPr>
          <p:spPr bwMode="auto">
            <a:xfrm flipH="1" flipV="1">
              <a:off x="2478" y="1244"/>
              <a:ext cx="439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Line 13"/>
            <p:cNvSpPr>
              <a:spLocks noChangeShapeType="1"/>
            </p:cNvSpPr>
            <p:nvPr/>
          </p:nvSpPr>
          <p:spPr bwMode="auto">
            <a:xfrm>
              <a:off x="2586" y="437"/>
              <a:ext cx="1340" cy="1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83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64" y="1063"/>
                  <a:ext cx="547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inc</m:t>
                            </m:r>
                          </m:sub>
                        </m:sSub>
                      </m:oMath>
                    </m:oMathPara>
                  </a14:m>
                  <a:endParaRPr lang="en-US" altLang="ru-RU" sz="1800" baseline="-25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283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4" y="1063"/>
                  <a:ext cx="547" cy="248"/>
                </a:xfrm>
                <a:prstGeom prst="rect">
                  <a:avLst/>
                </a:prstGeom>
                <a:blipFill>
                  <a:blip r:embed="rId3"/>
                  <a:stretch>
                    <a:fillRect b="-46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8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92" y="1289"/>
                  <a:ext cx="437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sca</m:t>
                            </m:r>
                          </m:sub>
                        </m:sSub>
                      </m:oMath>
                    </m:oMathPara>
                  </a14:m>
                  <a:endParaRPr lang="en-US" altLang="ru-RU" sz="1800" baseline="-25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284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92" y="1289"/>
                  <a:ext cx="437" cy="2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6737350" y="1881188"/>
            <a:ext cx="17954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</a:rPr>
              <a:t>Рассеяние </a:t>
            </a:r>
            <a:br>
              <a:rPr lang="ru-RU" altLang="ru-RU" sz="2400">
                <a:solidFill>
                  <a:schemeClr val="tx2"/>
                </a:solidFill>
              </a:rPr>
            </a:br>
            <a:r>
              <a:rPr lang="ru-RU" altLang="ru-RU" sz="2400">
                <a:solidFill>
                  <a:schemeClr val="tx2"/>
                </a:solidFill>
              </a:rPr>
              <a:t>назад</a:t>
            </a:r>
            <a:endParaRPr lang="en-US" altLang="ru-RU" sz="2400">
              <a:solidFill>
                <a:schemeClr val="tx2"/>
              </a:solidFill>
            </a:endParaRPr>
          </a:p>
        </p:txBody>
      </p:sp>
      <p:sp>
        <p:nvSpPr>
          <p:cNvPr id="11274" name="Text Box 36"/>
          <p:cNvSpPr txBox="1">
            <a:spLocks noChangeArrowheads="1"/>
          </p:cNvSpPr>
          <p:nvPr/>
        </p:nvSpPr>
        <p:spPr bwMode="auto">
          <a:xfrm>
            <a:off x="2511425" y="5456238"/>
            <a:ext cx="4219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itchFamily="34" charset="0"/>
              </a:rPr>
              <a:t>Более эффективно при </a:t>
            </a:r>
            <a:br>
              <a:rPr lang="ru-RU" altLang="ru-RU" sz="2400">
                <a:latin typeface="Tahoma" pitchFamily="34" charset="0"/>
              </a:rPr>
            </a:br>
            <a:r>
              <a:rPr lang="ru-RU" altLang="ru-RU" sz="2400">
                <a:latin typeface="Tahoma" pitchFamily="34" charset="0"/>
              </a:rPr>
              <a:t>измерении рассеяния назад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21158</TotalTime>
  <Words>2069</Words>
  <Application>Microsoft Office PowerPoint</Application>
  <PresentationFormat>Экран (4:3)</PresentationFormat>
  <Paragraphs>304</Paragraphs>
  <Slides>31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Cambria Math</vt:lpstr>
      <vt:lpstr>Tahoma</vt:lpstr>
      <vt:lpstr>Times New Roman</vt:lpstr>
      <vt:lpstr>Wingdings</vt:lpstr>
      <vt:lpstr>Blends</vt:lpstr>
      <vt:lpstr>Обратные задачи: теория и практика</vt:lpstr>
      <vt:lpstr>План темы</vt:lpstr>
      <vt:lpstr>Рассеяние</vt:lpstr>
      <vt:lpstr>Измеряемые данные</vt:lpstr>
      <vt:lpstr>Типы рассеяния волн</vt:lpstr>
      <vt:lpstr>Обратная задача рассеяния</vt:lpstr>
      <vt:lpstr>Линеаризация оператора</vt:lpstr>
      <vt:lpstr>Сфера Эвальда</vt:lpstr>
      <vt:lpstr>Несколько длин волн </vt:lpstr>
      <vt:lpstr>Обратное преобразование Фурье</vt:lpstr>
      <vt:lpstr>Альтернативное выражение</vt:lpstr>
      <vt:lpstr>Альтернативное выражение</vt:lpstr>
      <vt:lpstr>Аналогия с томографией</vt:lpstr>
      <vt:lpstr>Восстановление фазы</vt:lpstr>
      <vt:lpstr>Итерационный процесс</vt:lpstr>
      <vt:lpstr>Метод дискретных диполей (DDA)</vt:lpstr>
      <vt:lpstr>Метод дискретных диполей</vt:lpstr>
      <vt:lpstr>Прямое обращение</vt:lpstr>
      <vt:lpstr>Проверка на синтетич. данных</vt:lpstr>
      <vt:lpstr>Проверка на синтетич. данных</vt:lpstr>
      <vt:lpstr>Проблемы и улучшение</vt:lpstr>
      <vt:lpstr>Итерационный метод (CGM)</vt:lpstr>
      <vt:lpstr>Проверка на экспер. данных</vt:lpstr>
      <vt:lpstr>Проверка на экспер. данных</vt:lpstr>
      <vt:lpstr>Проверка на экспер. данных</vt:lpstr>
      <vt:lpstr>Contrast Source Inversion (CSI)</vt:lpstr>
      <vt:lpstr>Два куба, λ= 3.7 см</vt:lpstr>
      <vt:lpstr>Два шара, λ= 6 см</vt:lpstr>
      <vt:lpstr>Два шара, HM, λ= 3.7–7.5 см</vt:lpstr>
      <vt:lpstr>Метод линейных проб</vt:lpstr>
      <vt:lpstr>Метод факторизации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Обратные задачи: теория и практика</dc:title>
  <dc:creator>Maxim</dc:creator>
  <cp:lastModifiedBy>Maxim</cp:lastModifiedBy>
  <cp:revision>127</cp:revision>
  <dcterms:created xsi:type="dcterms:W3CDTF">2009-02-23T16:02:07Z</dcterms:created>
  <dcterms:modified xsi:type="dcterms:W3CDTF">2023-04-27T19:48:54Z</dcterms:modified>
</cp:coreProperties>
</file>