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9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75" autoAdjust="0"/>
  </p:normalViewPr>
  <p:slideViewPr>
    <p:cSldViewPr>
      <p:cViewPr varScale="1">
        <p:scale>
          <a:sx n="88" d="100"/>
          <a:sy n="88" d="100"/>
        </p:scale>
        <p:origin x="105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4A3B2D2-5C13-474A-A73A-3951B88F8F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1A6BF90-DA97-48FB-8256-DEA0573467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85AA094-4944-46CB-BB5A-F1BDFFCFC9B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67415B-03BF-42DF-9AAA-CF70D398D68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91525EA-33FE-4AEE-81B0-F5C49AB670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9555A459-1B42-4194-945D-078F74321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34DC54-5E16-484F-A129-7D69100BB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E2064F1-CC02-4509-BC7A-23C1FBA39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0F06B7-2360-441D-A3BA-388B8569092A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0AD062A-3243-4E01-94E4-2F03D27E14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C7A1F55C-C722-4FD6-AEBF-C3A02A92A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3073C364-48C0-4685-81BE-46D81DB9E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FBC1A0-6186-4221-94FC-83ABC904BE9C}" type="slidenum">
              <a:rPr lang="ru-RU" altLang="ru-RU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AED48DD-A798-46C4-BE2B-E5B8B433D2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C077159E-63FB-4687-AF2D-F2DC7ED65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6AF3D3F-E901-438A-9B77-023074CBA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E4F07A-22D1-403C-ABF2-F694FF40F7CE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4F8ADAD-546E-41EC-83AD-F7A500568C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4A750A4-3329-477A-9BAE-5D48B35BC4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AD7F9CF7-FB79-40F0-99D6-18FE3C608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316977-F2D7-42A2-AE21-0CE5208740D7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329EF1A-C4CC-42E5-B778-5F62333974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E1777204-915E-4B0A-AC5A-211C71922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>
            <a:extLst>
              <a:ext uri="{FF2B5EF4-FFF2-40B4-BE49-F238E27FC236}">
                <a16:creationId xmlns:a16="http://schemas.microsoft.com/office/drawing/2014/main" id="{BFD64CA0-9EEF-45E7-B6E2-1E9E0E6497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>
            <a:extLst>
              <a:ext uri="{FF2B5EF4-FFF2-40B4-BE49-F238E27FC236}">
                <a16:creationId xmlns:a16="http://schemas.microsoft.com/office/drawing/2014/main" id="{23839D7A-E14F-4AA3-98F3-865F3338D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  <p:sp>
        <p:nvSpPr>
          <p:cNvPr id="31748" name="Номер слайда 3">
            <a:extLst>
              <a:ext uri="{FF2B5EF4-FFF2-40B4-BE49-F238E27FC236}">
                <a16:creationId xmlns:a16="http://schemas.microsoft.com/office/drawing/2014/main" id="{3B7D5600-8B7B-41D9-B934-D27194987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9B497A-F398-4D55-8F78-DFA80E8BFA55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BB476565-C0F8-4C61-BEC6-C198FB24A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B922EB-3E12-454F-9EAE-A05C8D4487E1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45D61AD0-D3AB-47EC-ADC9-98D880AE3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BB6CCDB9-4525-4405-99A9-A4C5D6B51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036B2A3A-C73B-44B9-A394-FE409C7A4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1972C-058C-414E-BED1-F73FF55E45C5}" type="slidenum">
              <a:rPr lang="ru-RU" altLang="ru-RU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9DD2A63-11BF-4CE5-ADEA-8E1733B40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DBD584EE-9325-4C9A-BEEE-DFCF307CF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Из лекций д.ф.-м.н. Пикалова В.В.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5C25EC5-B69F-451A-A15E-96B164F4D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427C4-C38D-4532-82A0-61BE5F298610}" type="slidenum">
              <a:rPr lang="ru-RU" altLang="ru-RU"/>
              <a:pPr>
                <a:spcBef>
                  <a:spcPct val="0"/>
                </a:spcBef>
              </a:pPr>
              <a:t>19</a:t>
            </a:fld>
            <a:endParaRPr lang="ru-RU" altLang="ru-RU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43A18D1-9B33-4FE5-85E9-D94536C180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0CF98CEE-A40E-4611-B5D5-072676E64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3679FF8-AD3C-420B-B6B6-D027E84C6C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BEEBD4-BC2C-4AF1-8041-7931330B8F62}" type="slidenum">
              <a:rPr lang="ru-RU" altLang="ru-RU"/>
              <a:pPr>
                <a:spcBef>
                  <a:spcPct val="0"/>
                </a:spcBef>
              </a:pPr>
              <a:t>20</a:t>
            </a:fld>
            <a:endParaRPr lang="ru-RU" altLang="ru-RU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90D6E9-15DB-4ABC-8A88-6DDAF6B523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49054CC-7BEA-42D6-B2A2-AB2057508D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http://en.wikipedia.org/wiki/File:Fd-oct.PNG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367508B-9D6B-4924-9A30-03470AFE5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27B37-FD5B-4431-B508-95A6B850DBEB}" type="slidenum">
              <a:rPr lang="ru-RU" altLang="ru-RU"/>
              <a:pPr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30B8A5E-BCB6-4B57-8509-232A1E7D1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B7ADE236-B890-4EE0-AA31-7730BB8A6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FD1516E-2E6D-4C9F-A57A-04024E582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71507-68D0-4575-A02A-7B0F5D606356}" type="slidenum">
              <a:rPr lang="ru-RU" altLang="ru-RU"/>
              <a:pPr>
                <a:spcBef>
                  <a:spcPct val="0"/>
                </a:spcBef>
              </a:pPr>
              <a:t>22</a:t>
            </a:fld>
            <a:endParaRPr lang="ru-RU" altLang="ru-RU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E088989-C978-4F8B-A1C3-E9919F0D8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D37217B-38BC-400D-A85E-21FA69460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http://en.wikipedia.org/wiki/File:Principle-TD-FD_OCT.svg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id="{EC52AB9F-5BFD-47D7-A104-4B9B97BBF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id="{BBE2F47C-7AE2-43AA-8EEA-754EF2123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http://en.wikipedia.org/wiki/File:Sediment_echo-sounder_hg.png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http://en.wikipedia.org/wiki/File:CRL_Crown_rump_lengh_12_weeks_ecografia_Dr._Wolfgang_Moroder.jpg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http://en.wikipedia.org/wiki/File:Radar-hatzerim-1-1.jpg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id="{E534D5B9-D31C-4A96-BD48-8F656F57A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DC441-D5D4-4C92-9B22-872DD043897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0BF8CCC-70F6-467C-96E2-8FC6300EF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D89A95-6E6C-4F60-B46F-7465C9878E73}" type="slidenum">
              <a:rPr lang="ru-RU" altLang="ru-RU"/>
              <a:pPr>
                <a:spcBef>
                  <a:spcPct val="0"/>
                </a:spcBef>
              </a:pPr>
              <a:t>23</a:t>
            </a:fld>
            <a:endParaRPr lang="ru-RU" altLang="ru-RU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7B6848E-CB21-40AA-9AC3-8A918CEB5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37A275-112E-44F5-AF00-B443B3935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http://en.wikipedia.org/wiki/File:Ss-oct.PNG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>
            <a:extLst>
              <a:ext uri="{FF2B5EF4-FFF2-40B4-BE49-F238E27FC236}">
                <a16:creationId xmlns:a16="http://schemas.microsoft.com/office/drawing/2014/main" id="{97AC24EA-5812-4528-975D-05A4F7ADB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>
            <a:extLst>
              <a:ext uri="{FF2B5EF4-FFF2-40B4-BE49-F238E27FC236}">
                <a16:creationId xmlns:a16="http://schemas.microsoft.com/office/drawing/2014/main" id="{C80C8102-8B37-46D2-B2BF-14C1F58C2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Kim, Y., Shim, H., Kim, K., Park, H., Heo, J.H., Yoon, J., Choi, C., Jang, S., Park, Y., 2014. Common-path diffraction optical tomography for investigation of three-dimensional structures and dynamics of biological cells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Opt. Express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10398–10407.</a:t>
            </a:r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2783595D-9551-47DD-9BD8-EC8EE5B9B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C274D3-1BBB-4EFE-84B6-0F6ACFEBFAE4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288B8E8A-9AAA-4C6E-9B9F-B8C317177E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304C35F3-1FFB-4C32-9D30-18C26CE6D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Kim, Y., Shim, H., Kim, K., Park, H., Heo, J.H., Yoon, J., Choi, C., Jang, S., Park, Y., 2014. Common-path diffraction optical tomography for investigation of three-dimensional structures and dynamics of biological cells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Opt. Express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10398–10407.</a:t>
            </a:r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A3C0C63F-80DA-4ECA-A330-9C745A3A9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94435-A0AA-4D1E-B2A1-3DF0F4C58649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7B204570-1ECB-4D0F-9D8A-E8EEDEC45D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DBAA1D97-5C78-4B66-B4DF-B62C8C472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Kim, Y., Shim, H., Kim, K., Park, H., Heo, J.H., Yoon, J., Choi, C., Jang, S., Park, Y., 2014. Common-path diffraction optical tomography for investigation of three-dimensional structures and dynamics of biological cells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i="1">
                <a:latin typeface="Arial" panose="020B0604020202020204" pitchFamily="34" charset="0"/>
                <a:cs typeface="Arial" panose="020B0604020202020204" pitchFamily="34" charset="0"/>
              </a:rPr>
              <a:t>Opt. Express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b="1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, 10398–10407.</a:t>
            </a:r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AD3330AD-0304-4950-AC80-148E6F659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F9F71-C48D-43EC-8AEC-EEAE2634C5B2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4B79146-44A7-43FE-BA99-426F43AE15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6BCC2-2F5C-4237-B48F-E296A9F9A57E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DD50E8CC-77CC-4137-8ECC-58C59A4A5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2185889-15D1-481F-B530-D2B303F67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41C9AD53-B1F8-4229-A7CF-A3F83C1C0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18FE9947-B9F4-4E0C-8A8A-EA9C48709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http://en.wikipedia.org/wiki/Coherence_%28physics%29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5E9A435C-329C-4BFD-8996-11982DF9A7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97C087-3B63-4395-88B7-F2C7584EDA3E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A98F69D-25C1-46C4-B102-52806892B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F68CAD-8F6E-4837-ADFF-3D14ED04307E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43E98CD-2992-45B0-B5B3-5CB79229E0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198016C-0A44-46C1-8FD0-649524D6D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http://en.wikipedia.org/wiki/File:Wave_packets.png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http://en.wikipedia.org/wiki/File:Interference_finite_coherence.png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4DFAE5F-0444-47C3-9579-C56B6D836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3E9009-DCBD-4334-ACB5-E336B1B3A6C5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0E49795-04E5-4ECB-95F0-265304587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BBC73EF-BA3D-43CD-A217-A966480BC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http://en.wikipedia.org/wiki/File:OCT_B-Scan_Setup.GIF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0633F2B-2E0A-4BDD-83BA-913F236E7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DE206F-4D28-4BFF-9126-E5843C6E25D6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C9BF6AE-8335-473B-9862-E14272DD75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EDC3C6C9-9235-4CE2-8EAD-64F475E3B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B.E. Bouma and G.J. Tearney, Eds., </a:t>
            </a:r>
            <a:r>
              <a:rPr lang="ru-RU" altLang="ru-RU" i="1">
                <a:latin typeface="Arial" panose="020B0604020202020204" pitchFamily="34" charset="0"/>
                <a:cs typeface="Arial" panose="020B0604020202020204" pitchFamily="34" charset="0"/>
              </a:rPr>
              <a:t>Handbook of optical coherence tomography</a:t>
            </a:r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, Marcel Dekker, New York (2002).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94DDEE3-FB81-407C-A950-1036A6923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43778C-80E9-48D4-B523-CE54F75E3239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9752E62-6A8F-4A28-995A-CDB5283EA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102633C-48F9-408B-AEFC-7862C894F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http://en.wikipedia.org/wiki/File:Full-field_OCT_setup.GIF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>
            <a:extLst>
              <a:ext uri="{FF2B5EF4-FFF2-40B4-BE49-F238E27FC236}">
                <a16:creationId xmlns:a16="http://schemas.microsoft.com/office/drawing/2014/main" id="{DB8503AB-2D4C-4222-AD30-EB57520F7E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>
            <a:extLst>
              <a:ext uri="{FF2B5EF4-FFF2-40B4-BE49-F238E27FC236}">
                <a16:creationId xmlns:a16="http://schemas.microsoft.com/office/drawing/2014/main" id="{DA857D8C-3F80-4FDA-A6E0-A3A5422BA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ФРТ – функция размытия точки (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point spread function)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B1C56012-CC39-4AF9-8B60-3DE2804CE0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5D4714-2F79-4508-AC6C-B3A5C5924FF2}" type="slidenum">
              <a:rPr lang="ru-RU" altLang="ru-RU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1863AE-DF0F-46F3-99F2-93296029B2FA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F1B993-4C31-4AA5-8D2D-9544E6D80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87FA7DB-67F2-4BC5-8B16-357CC5B0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DFF5BA3B-1C28-4363-9757-61242EE81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FB4C4F6D-FEA6-4B01-B8BC-6568789A7F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2CC082B1-D604-4480-8C97-94664273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45B3D009-12B2-47EE-A149-618396681B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7A000EDD-5411-484F-8C12-84277C76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36BA5899-2D72-4822-A9B8-FA6BC0963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5E557B7-5655-45C8-9987-961B3B244FF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/>
            </a:p>
          </p:txBody>
        </p:sp>
      </p:grpSp>
      <p:sp>
        <p:nvSpPr>
          <p:cNvPr id="74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Click to edit Master title style</a:t>
            </a:r>
          </a:p>
        </p:txBody>
      </p:sp>
      <p:sp>
        <p:nvSpPr>
          <p:cNvPr id="74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36A5B10-DF9C-4289-AAB3-5EA840DF9A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009650" y="6237288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43C8256-8FDB-480E-9E61-0EAA2831D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38525" y="6237288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CEF285FF-D16F-40D0-BCE6-93FCFA596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97E5BCE-70A7-48DF-88DF-003C60064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80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7943B0D-D209-4AB7-A769-6EB290FFC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F18A382-D983-44E8-9A8F-833A5DBC6C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02A179B-D5A4-4E88-A2D6-59B98C1B4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50A1-3E24-4E65-A7CA-DBCFAB44B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59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0213" y="0"/>
            <a:ext cx="2200275" cy="645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8425" cy="645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E4652A0-BF60-4320-9213-47CA7DF7C2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593B6BC-B2A4-4FC5-A064-70756C330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B584B6A-C124-41E3-972F-CFB7461BA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9BE33-2965-4F34-A0EF-CDB337439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722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79F3EC9-2498-4A35-8CE2-4DB5FFB69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7C0F8EB-45C8-4062-8D4F-A120327CC9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B8DD0D6-38FD-4135-BEFF-9AD00F973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C1E4-577B-44EE-ADC4-94093E202C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74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47EACAD-C809-47E4-A5E3-FC4089352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DD07EAF-2753-4281-96BF-DA980FFE31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C376AF0-984C-4B10-8AA6-757C30DE8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6009B-459A-4CB8-9D6E-A266CC8996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100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16412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316413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731EA05-2544-4C56-93F2-3C5CA62E1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223AA29A-E7A2-46E6-8232-E4242ABF8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E89F324-C461-43B2-B609-2A11A6C9D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A0D8F-D5E7-4094-980D-AEC4F5738F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4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0956AEB-EEDC-4082-86ED-5906559FC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6562F028-5512-4E35-AB33-6A3596937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1007B3-2B64-45B9-AE1D-1EA071260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DC54-C237-4DFF-881F-AB2A95FDD3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83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F54CBD3F-A238-4259-B329-1E077A470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F2D728FA-D107-4105-9FDF-A4A3FD831B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94B5DED-2CCD-4849-BC3E-F39157709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A060D-0073-4829-BBFD-7199B7034C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1367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63BDA51B-791C-4FFB-AC4D-6CB025543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CF046C9-8DAB-451D-80F3-99F98A8E7B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A049FEA-3CDF-42C8-86BD-806710EC7A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78B6-D600-4B7C-A138-66AB24A84A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898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7A0375B-F8CA-48FC-A18C-7AD3EBEA0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FC8E1C67-89FE-4903-A7EC-0BE8976135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202B43F-A0D2-444B-A6AD-CC5093D8C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74BD-B50E-4001-8A99-5CF5A92B31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719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E9EA18B-6F7A-43E9-BB8B-6A171CF54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8FE1163-D788-4670-AAAE-CAD42CAE7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69C5DD65-3078-49ED-9695-4C73E0903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03F9F-4903-4771-B2BE-3AEFE2500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80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EFD7495-91DC-4110-A110-CB5D6083A0A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95288" y="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BF2C1C1-0DA0-454B-A6FB-ED7F5715CF8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27088" y="0"/>
            <a:ext cx="328612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FB83960-48A3-4660-A917-DBA046283B6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539750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75E445-1F89-4ADB-87E1-A2C2510C7A0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53975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9835A50-8DF5-4787-9A5F-69B13DB4BD4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31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6E390A6-C48E-4A21-8E31-9060F53CD8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5650" y="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1184862B-EEA2-446D-A10A-FFBAAFD578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8313" y="765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19A0B05A-0181-455B-99A7-D62006499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E06B3367-D1B5-4970-BB62-F3A79A5131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052513"/>
            <a:ext cx="87852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</a:p>
        </p:txBody>
      </p:sp>
      <p:sp>
        <p:nvSpPr>
          <p:cNvPr id="73739" name="Rectangle 11">
            <a:extLst>
              <a:ext uri="{FF2B5EF4-FFF2-40B4-BE49-F238E27FC236}">
                <a16:creationId xmlns:a16="http://schemas.microsoft.com/office/drawing/2014/main" id="{AF0B2AC7-4E2B-439E-A5DD-10528357735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1258888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07.04.2011</a:t>
            </a:r>
          </a:p>
        </p:txBody>
      </p:sp>
      <p:sp>
        <p:nvSpPr>
          <p:cNvPr id="73740" name="Rectangle 12">
            <a:extLst>
              <a:ext uri="{FF2B5EF4-FFF2-40B4-BE49-F238E27FC236}">
                <a16:creationId xmlns:a16="http://schemas.microsoft.com/office/drawing/2014/main" id="{B72999E7-E63E-4924-8D3D-EE3FE7C781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24625"/>
            <a:ext cx="633730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73741" name="Rectangle 13">
            <a:extLst>
              <a:ext uri="{FF2B5EF4-FFF2-40B4-BE49-F238E27FC236}">
                <a16:creationId xmlns:a16="http://schemas.microsoft.com/office/drawing/2014/main" id="{8E10F9B8-F8BA-4A3F-B8C6-A1012482FF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971550" cy="333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9BBA29-8313-4948-8C24-8408194CCB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id="{38B40F82-79F0-4BFD-A1DC-60725670CA2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565900"/>
            <a:ext cx="9140825" cy="254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31765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ru-RU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CD59E09-8E78-4E01-9928-0B773AAA0A6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 eaLnBrk="1" hangingPunct="1"/>
            <a:r>
              <a:rPr lang="ru-RU" altLang="ru-RU"/>
              <a:t>Обратные задачи: теория и практика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39B315E-CEC7-46F8-A78B-566C617C89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1557338"/>
            <a:ext cx="7777162" cy="1152525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Тема </a:t>
            </a:r>
            <a:r>
              <a:rPr lang="en-US" altLang="ru-RU" sz="3600" dirty="0"/>
              <a:t>10</a:t>
            </a:r>
            <a:r>
              <a:rPr lang="ru-RU" altLang="ru-RU" sz="3600"/>
              <a:t>: </a:t>
            </a:r>
            <a:br>
              <a:rPr lang="ru-RU" altLang="ru-RU" sz="3600"/>
            </a:br>
            <a:r>
              <a:rPr lang="ru-RU" altLang="ru-RU" sz="3600"/>
              <a:t> </a:t>
            </a:r>
            <a:r>
              <a:rPr lang="ru-RU" altLang="ru-RU" sz="3600" dirty="0"/>
              <a:t>Оптическая когерентная томография (</a:t>
            </a:r>
            <a:r>
              <a:rPr lang="ru-RU" altLang="ru-RU" sz="3600"/>
              <a:t>ОКТ)</a:t>
            </a:r>
            <a:endParaRPr lang="ru-RU" altLang="ru-RU" sz="3600" dirty="0"/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208DAA92-8D4C-4C18-8250-E651962A7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365625"/>
            <a:ext cx="68707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Новосибирский Государственный Университет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Физический факультет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Кафедра биомедицинской физики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ahoma" panose="020B0604030504040204" pitchFamily="34" charset="0"/>
              </a:rPr>
              <a:t>к.ф.-м.н. Юркин М.А.</a:t>
            </a:r>
          </a:p>
        </p:txBody>
      </p:sp>
      <p:sp>
        <p:nvSpPr>
          <p:cNvPr id="4101" name="Rectangle 6">
            <a:extLst>
              <a:ext uri="{FF2B5EF4-FFF2-40B4-BE49-F238E27FC236}">
                <a16:creationId xmlns:a16="http://schemas.microsoft.com/office/drawing/2014/main" id="{622EA9EA-2A46-4586-8764-DA060AB0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18275"/>
            <a:ext cx="8783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2"/>
                </a:solidFill>
                <a:latin typeface="Tahoma" panose="020B0604030504040204" pitchFamily="34" charset="0"/>
              </a:rPr>
              <a:t>This work is licensed under the Creative Commons Attribution 3.0 Unported License.</a:t>
            </a:r>
            <a:endParaRPr lang="ru-RU" altLang="ru-RU" sz="180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102" name="Picture 7">
            <a:extLst>
              <a:ext uri="{FF2B5EF4-FFF2-40B4-BE49-F238E27FC236}">
                <a16:creationId xmlns:a16="http://schemas.microsoft.com/office/drawing/2014/main" id="{C2B3A02F-B776-4F05-99C2-07C441085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5949950"/>
            <a:ext cx="1689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2838429-F83B-4335-A716-024718AE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21507" name="Номер слайда 5">
            <a:extLst>
              <a:ext uri="{FF2B5EF4-FFF2-40B4-BE49-F238E27FC236}">
                <a16:creationId xmlns:a16="http://schemas.microsoft.com/office/drawing/2014/main" id="{11F92418-8226-4482-8515-05A31C083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62EDF5-8A69-47BB-9FB5-AA45B21CC75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8" name="Rectangle 3">
                <a:extLst>
                  <a:ext uri="{FF2B5EF4-FFF2-40B4-BE49-F238E27FC236}">
                    <a16:creationId xmlns:a16="http://schemas.microsoft.com/office/drawing/2014/main" id="{1F90B874-59BD-439B-802F-9A2D6E2A914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spcAft>
                    <a:spcPts val="1200"/>
                  </a:spcAft>
                </a:pPr>
                <a:r>
                  <a:rPr lang="ru-RU" altLang="ru-RU" sz="2800" dirty="0"/>
                  <a:t>Переменная часть сигнала для источника со спектральной плотностью мощности </a:t>
                </a:r>
                <a14:m>
                  <m:oMath xmlns:m="http://schemas.openxmlformats.org/officeDocument/2006/math">
                    <m:r>
                      <a:rPr lang="en-US" altLang="ru-RU" sz="280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ru-RU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altLang="ru-RU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ru-RU" altLang="ru-RU" dirty="0">
                    <a:latin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</a:rPr>
                  <a:t> </a:t>
                </a:r>
              </a:p>
              <a:p>
                <a:pPr marL="357188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ru-RU" sz="2400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sz="2400" i="1" kern="120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𝐹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𝜔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3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3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Δ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𝜏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r>
                        <m:rPr>
                          <m:sty m:val="p"/>
                        </m:rP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Δ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𝜏</m:t>
                      </m:r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Δ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𝑙</m:t>
                          </m:r>
                        </m:num>
                        <m:den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altLang="ru-RU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lnSpc>
                    <a:spcPct val="120000"/>
                  </a:lnSpc>
                </a:pPr>
                <a:r>
                  <a:rPr lang="ru-RU" altLang="ru-RU" sz="2800" dirty="0" err="1"/>
                  <a:t>Гауссовый</a:t>
                </a:r>
                <a:r>
                  <a:rPr lang="ru-RU" altLang="ru-RU" sz="2800" dirty="0"/>
                  <a:t> спектр</a:t>
                </a:r>
              </a:p>
              <a:p>
                <a:pPr marL="357188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𝑆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𝜔</m:t>
                          </m:r>
                        </m:e>
                      </m:d>
                      <m:r>
                        <a:rPr lang="en-US" sz="2400" i="1" kern="1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(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𝜔</m:t>
                                  </m:r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𝜔</m:t>
                                      </m:r>
                                    </m:sub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⇒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𝐼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0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∼</m:t>
                      </m:r>
                      <m:func>
                        <m:func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Δ</m:t>
                                  </m:r>
                                  <m:sSup>
                                    <m:s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𝜏</m:t>
                                      </m:r>
                                    </m:e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ru-RU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𝜏</m:t>
                                      </m:r>
                                    </m:sub>
                                    <m:sup>
                                      <m:r>
                                        <a:rPr kumimoji="0" lang="ru-RU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,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  </m:t>
                      </m:r>
                      <m:sSub>
                        <m:sSub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sSub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𝜎</m:t>
                          </m:r>
                        </m:e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𝜏</m:t>
                          </m:r>
                        </m:sub>
                      </m:sSub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b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altLang="ru-RU" sz="2800" dirty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ru-RU" altLang="ru-RU" sz="2800" dirty="0"/>
                  <a:t>Продольное разрешение</a:t>
                </a:r>
                <a:endParaRPr lang="en-US" altLang="ru-RU" sz="2800" dirty="0"/>
              </a:p>
              <a:p>
                <a:pPr marL="357188" indent="0" eaLnBrk="1" hangingPunct="1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𝐹𝑊𝐻𝑀</m:t>
                          </m:r>
                        </m:sub>
                      </m:sSub>
                      <m:r>
                        <a:rPr lang="ru-RU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ru-RU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m:rPr>
                              <m:sty m:val="p"/>
                            </m:rP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1508" name="Rectangle 3">
                <a:extLst>
                  <a:ext uri="{FF2B5EF4-FFF2-40B4-BE49-F238E27FC236}">
                    <a16:creationId xmlns:a16="http://schemas.microsoft.com/office/drawing/2014/main" id="{1F90B874-59BD-439B-802F-9A2D6E2A9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Rectangle 2">
            <a:extLst>
              <a:ext uri="{FF2B5EF4-FFF2-40B4-BE49-F238E27FC236}">
                <a16:creationId xmlns:a16="http://schemas.microsoft.com/office/drawing/2014/main" id="{CD268F2E-106D-49E4-A639-5434A8162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Разрешение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ижний колонтитул 4">
            <a:extLst>
              <a:ext uri="{FF2B5EF4-FFF2-40B4-BE49-F238E27FC236}">
                <a16:creationId xmlns:a16="http://schemas.microsoft.com/office/drawing/2014/main" id="{FDDD7150-6F3D-47C5-A6EE-9C489CD0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59258D7D-62A4-4DDD-A606-4F17B8C25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CCB8A1-C28A-4D93-9406-A49DC282EDA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400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C5893D76-C6BA-4214-B470-31F72F13F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Типичные источники и их ФРТ</a:t>
            </a:r>
          </a:p>
        </p:txBody>
      </p:sp>
      <p:grpSp>
        <p:nvGrpSpPr>
          <p:cNvPr id="22533" name="Group 4">
            <a:extLst>
              <a:ext uri="{FF2B5EF4-FFF2-40B4-BE49-F238E27FC236}">
                <a16:creationId xmlns:a16="http://schemas.microsoft.com/office/drawing/2014/main" id="{70C59F7B-DBA2-46FB-ACAA-DC384FD4504B}"/>
              </a:ext>
            </a:extLst>
          </p:cNvPr>
          <p:cNvGrpSpPr>
            <a:grpSpLocks/>
          </p:cNvGrpSpPr>
          <p:nvPr/>
        </p:nvGrpSpPr>
        <p:grpSpPr bwMode="auto">
          <a:xfrm>
            <a:off x="0" y="1939925"/>
            <a:ext cx="8597900" cy="4297363"/>
            <a:chOff x="96" y="1144"/>
            <a:chExt cx="5656" cy="2995"/>
          </a:xfrm>
        </p:grpSpPr>
        <p:pic>
          <p:nvPicPr>
            <p:cNvPr id="22537" name="Picture 5">
              <a:extLst>
                <a:ext uri="{FF2B5EF4-FFF2-40B4-BE49-F238E27FC236}">
                  <a16:creationId xmlns:a16="http://schemas.microsoft.com/office/drawing/2014/main" id="{ABD0D3A2-D600-437E-8EC7-7DB9DEF4E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1194"/>
              <a:ext cx="1728" cy="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8" name="Picture 6">
              <a:extLst>
                <a:ext uri="{FF2B5EF4-FFF2-40B4-BE49-F238E27FC236}">
                  <a16:creationId xmlns:a16="http://schemas.microsoft.com/office/drawing/2014/main" id="{04294284-F408-4F17-9815-A63B63879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84"/>
              <a:ext cx="1776" cy="1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39" name="Picture 7">
              <a:extLst>
                <a:ext uri="{FF2B5EF4-FFF2-40B4-BE49-F238E27FC236}">
                  <a16:creationId xmlns:a16="http://schemas.microsoft.com/office/drawing/2014/main" id="{12B33BC1-17ED-4778-9E4D-B80E6191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155"/>
              <a:ext cx="1824" cy="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0" name="Picture 8">
              <a:extLst>
                <a:ext uri="{FF2B5EF4-FFF2-40B4-BE49-F238E27FC236}">
                  <a16:creationId xmlns:a16="http://schemas.microsoft.com/office/drawing/2014/main" id="{4550F286-F7DC-42D2-A0A4-50AB158F04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784"/>
              <a:ext cx="1824" cy="1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1" name="Picture 9">
              <a:extLst>
                <a:ext uri="{FF2B5EF4-FFF2-40B4-BE49-F238E27FC236}">
                  <a16:creationId xmlns:a16="http://schemas.microsoft.com/office/drawing/2014/main" id="{B5F222BC-403D-4722-BBE8-2EB3B37AD7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" y="2736"/>
              <a:ext cx="1848" cy="1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542" name="Picture 10">
              <a:extLst>
                <a:ext uri="{FF2B5EF4-FFF2-40B4-BE49-F238E27FC236}">
                  <a16:creationId xmlns:a16="http://schemas.microsoft.com/office/drawing/2014/main" id="{B8918478-68F0-4C4E-84F3-D89755062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1144"/>
              <a:ext cx="1872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5771" name="Text Box 11">
            <a:extLst>
              <a:ext uri="{FF2B5EF4-FFF2-40B4-BE49-F238E27FC236}">
                <a16:creationId xmlns:a16="http://schemas.microsoft.com/office/drawing/2014/main" id="{E31F2469-1B38-4965-B7C2-28D36B310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1125538"/>
            <a:ext cx="28384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latin typeface="+mn-lt"/>
                <a:cs typeface="Arial" charset="0"/>
              </a:rPr>
              <a:t>Волоконный лазер на </a:t>
            </a:r>
          </a:p>
          <a:p>
            <a:pPr>
              <a:defRPr/>
            </a:pPr>
            <a:r>
              <a:rPr lang="ru-RU" sz="2000">
                <a:latin typeface="+mn-lt"/>
                <a:cs typeface="Arial" charset="0"/>
              </a:rPr>
              <a:t>фотонных кристаллах</a:t>
            </a:r>
            <a:endParaRPr lang="es-ES_tradnl" sz="2000">
              <a:latin typeface="+mn-lt"/>
              <a:cs typeface="Arial" charset="0"/>
            </a:endParaRPr>
          </a:p>
        </p:txBody>
      </p:sp>
      <p:sp>
        <p:nvSpPr>
          <p:cNvPr id="245772" name="Text Box 12">
            <a:extLst>
              <a:ext uri="{FF2B5EF4-FFF2-40B4-BE49-F238E27FC236}">
                <a16:creationId xmlns:a16="http://schemas.microsoft.com/office/drawing/2014/main" id="{B97B644E-ED23-48A6-A304-3D715BD24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1125538"/>
            <a:ext cx="2998787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Arial" charset="0"/>
              </a:rPr>
              <a:t>Суперлюминисцентный</a:t>
            </a:r>
          </a:p>
          <a:p>
            <a:pPr algn="ctr">
              <a:defRPr/>
            </a:pPr>
            <a:r>
              <a:rPr lang="ru-RU" sz="2000" dirty="0">
                <a:latin typeface="+mn-lt"/>
                <a:cs typeface="Arial" charset="0"/>
              </a:rPr>
              <a:t>диод</a:t>
            </a:r>
            <a:endParaRPr lang="es-ES_tradnl" sz="2000" dirty="0">
              <a:latin typeface="+mn-lt"/>
              <a:cs typeface="Arial" charset="0"/>
            </a:endParaRPr>
          </a:p>
        </p:txBody>
      </p:sp>
      <p:sp>
        <p:nvSpPr>
          <p:cNvPr id="245773" name="Text Box 13">
            <a:extLst>
              <a:ext uri="{FF2B5EF4-FFF2-40B4-BE49-F238E27FC236}">
                <a16:creationId xmlns:a16="http://schemas.microsoft.com/office/drawing/2014/main" id="{0CAF5A7E-C500-4966-88AD-2F9CFF51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125538"/>
            <a:ext cx="23749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dirty="0">
                <a:latin typeface="+mn-lt"/>
                <a:cs typeface="Arial" charset="0"/>
              </a:rPr>
              <a:t>Короткодуговая</a:t>
            </a:r>
          </a:p>
          <a:p>
            <a:pPr algn="ctr">
              <a:defRPr/>
            </a:pPr>
            <a:r>
              <a:rPr lang="ru-RU" sz="2000" dirty="0">
                <a:latin typeface="+mn-lt"/>
                <a:cs typeface="Arial" charset="0"/>
              </a:rPr>
              <a:t>ксеноновая лампа</a:t>
            </a:r>
            <a:endParaRPr lang="es-ES_tradnl" sz="20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D70A1-BC36-4579-86C4-D34D9870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CAD5253F-AE2D-45F2-A152-CEF0D925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130BAB-68E0-4C35-BC09-BBED00230B9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400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740FA5D-1DBD-4521-87BF-0B4645EDD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Место ОКТ среди других методов</a:t>
            </a:r>
          </a:p>
        </p:txBody>
      </p:sp>
      <p:pic>
        <p:nvPicPr>
          <p:cNvPr id="24581" name="Picture 4" descr="OCT_limits">
            <a:extLst>
              <a:ext uri="{FF2B5EF4-FFF2-40B4-BE49-F238E27FC236}">
                <a16:creationId xmlns:a16="http://schemas.microsoft.com/office/drawing/2014/main" id="{D18C7210-1AFE-4BC8-9B0F-C5C2D830D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1117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6FBC7-AF0A-484E-B50D-25803988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8101ED5D-61A1-4501-803D-9981091D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F612DB-3375-45B3-9460-A3D8BBA0825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4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1270812E-0A16-42F8-8935-7A1829346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Применения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E04FB838-A3DE-4EBC-B358-80BC1020D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dirty="0"/>
              <a:t>Медицина</a:t>
            </a:r>
          </a:p>
          <a:p>
            <a:pPr marL="990600" lvl="1" indent="-533400" eaLnBrk="1" hangingPunct="1">
              <a:defRPr/>
            </a:pPr>
            <a:r>
              <a:rPr lang="ru-RU" dirty="0"/>
              <a:t>Диагностика</a:t>
            </a:r>
          </a:p>
          <a:p>
            <a:pPr marL="990600" lvl="1" indent="-533400" eaLnBrk="1" hangingPunct="1">
              <a:defRPr/>
            </a:pPr>
            <a:r>
              <a:rPr lang="ru-RU" dirty="0"/>
              <a:t>При операции</a:t>
            </a:r>
          </a:p>
          <a:p>
            <a:pPr marL="990600" lvl="1" indent="-533400" eaLnBrk="1" hangingPunct="1">
              <a:defRPr/>
            </a:pPr>
            <a:r>
              <a:rPr lang="ru-RU" dirty="0"/>
              <a:t>Офтальмология, «оптическая биопсия»</a:t>
            </a:r>
          </a:p>
          <a:p>
            <a:pPr marL="990600" lvl="1" indent="-533400" eaLnBrk="1" hangingPunct="1">
              <a:defRPr/>
            </a:pPr>
            <a:r>
              <a:rPr lang="ru-RU" dirty="0"/>
              <a:t>Через оптоволокно практически любые органы</a:t>
            </a:r>
            <a:endParaRPr lang="ru-RU" dirty="0">
              <a:solidFill>
                <a:schemeClr val="hlink"/>
              </a:solidFill>
            </a:endParaRPr>
          </a:p>
          <a:p>
            <a:pPr marL="609600" indent="-609600" eaLnBrk="1" hangingPunct="1">
              <a:defRPr/>
            </a:pPr>
            <a:r>
              <a:rPr lang="ru-RU" dirty="0"/>
              <a:t>Материаловедение</a:t>
            </a:r>
            <a:endParaRPr lang="en-US" dirty="0"/>
          </a:p>
          <a:p>
            <a:pPr marL="1009650" lvl="1" indent="-609600" eaLnBrk="1" hangingPunct="1">
              <a:defRPr/>
            </a:pPr>
            <a:r>
              <a:rPr lang="ru-RU" dirty="0"/>
              <a:t>Реставрация произведений искусства</a:t>
            </a:r>
          </a:p>
          <a:p>
            <a:pPr marL="609600" indent="-609600" eaLnBrk="1" hangingPunct="1">
              <a:defRPr/>
            </a:pPr>
            <a:r>
              <a:rPr lang="ru-RU" dirty="0"/>
              <a:t>Оптическая запись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AD952-E314-435D-9419-68303B51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E9EB258F-3B10-444E-A8B6-3CCFE65F7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4C142C-3D18-447B-AC5C-EFADEFBDD7D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BF2C756-76B8-4206-BB16-A6C5CD1CE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Датчик диаметром 1 мм</a:t>
            </a:r>
          </a:p>
        </p:txBody>
      </p:sp>
      <p:pic>
        <p:nvPicPr>
          <p:cNvPr id="28677" name="Picture 4" descr="Pages from OCT-3">
            <a:extLst>
              <a:ext uri="{FF2B5EF4-FFF2-40B4-BE49-F238E27FC236}">
                <a16:creationId xmlns:a16="http://schemas.microsoft.com/office/drawing/2014/main" id="{3AAD35FC-B26A-4C8E-AC34-738D5DDEC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15975"/>
            <a:ext cx="6048375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>
            <a:extLst>
              <a:ext uri="{FF2B5EF4-FFF2-40B4-BE49-F238E27FC236}">
                <a16:creationId xmlns:a16="http://schemas.microsoft.com/office/drawing/2014/main" id="{EB2794CC-C125-4999-937F-3BA8954A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052513"/>
            <a:ext cx="25781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>
            <a:extLst>
              <a:ext uri="{FF2B5EF4-FFF2-40B4-BE49-F238E27FC236}">
                <a16:creationId xmlns:a16="http://schemas.microsoft.com/office/drawing/2014/main" id="{38A1E194-08C5-4B22-9038-9B0043C05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Числовая апертура</a:t>
            </a:r>
          </a:p>
        </p:txBody>
      </p:sp>
      <p:sp>
        <p:nvSpPr>
          <p:cNvPr id="30724" name="Объект 2">
            <a:extLst>
              <a:ext uri="{FF2B5EF4-FFF2-40B4-BE49-F238E27FC236}">
                <a16:creationId xmlns:a16="http://schemas.microsoft.com/office/drawing/2014/main" id="{22975DA8-B206-468D-BAA0-9AFEB6FFF3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208962" cy="936625"/>
          </a:xfrm>
        </p:spPr>
        <p:txBody>
          <a:bodyPr/>
          <a:lstStyle/>
          <a:p>
            <a:r>
              <a:rPr lang="ru-RU" altLang="ru-RU" sz="2400" dirty="0"/>
              <a:t>Малая </a:t>
            </a:r>
            <a:r>
              <a:rPr lang="en-US" altLang="ru-RU" sz="2400" dirty="0"/>
              <a:t>NA </a:t>
            </a:r>
            <a:r>
              <a:rPr lang="ru-RU" altLang="ru-RU" sz="2400" dirty="0"/>
              <a:t>особенно актуальна</a:t>
            </a:r>
            <a:br>
              <a:rPr lang="ru-RU" altLang="ru-RU" sz="2400" dirty="0"/>
            </a:br>
            <a:r>
              <a:rPr lang="ru-RU" altLang="ru-RU" sz="2400" dirty="0"/>
              <a:t>в офтальмологии и маленьких зондах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63452D-9E11-4745-A93F-704A794D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30726" name="Номер слайда 4">
            <a:extLst>
              <a:ext uri="{FF2B5EF4-FFF2-40B4-BE49-F238E27FC236}">
                <a16:creationId xmlns:a16="http://schemas.microsoft.com/office/drawing/2014/main" id="{D4F21A58-361D-42A4-9F32-EB0ED4889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165904-3703-46C4-AE96-4CDCB6EAD23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82812087-CD7E-4887-8DA4-185103006567}"/>
              </a:ext>
            </a:extLst>
          </p:cNvPr>
          <p:cNvSpPr txBox="1">
            <a:spLocks/>
          </p:cNvSpPr>
          <p:nvPr/>
        </p:nvSpPr>
        <p:spPr bwMode="auto">
          <a:xfrm>
            <a:off x="3203575" y="4365625"/>
            <a:ext cx="5940425" cy="20161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400" kern="0" dirty="0"/>
              <a:t>Большая </a:t>
            </a:r>
            <a:r>
              <a:rPr lang="en-US" sz="2400" kern="0" dirty="0"/>
              <a:t>NA – </a:t>
            </a:r>
            <a:r>
              <a:rPr lang="ru-RU" sz="2400" kern="0" dirty="0"/>
              <a:t>«Оптическая когерентная микроскопия» </a:t>
            </a:r>
          </a:p>
          <a:p>
            <a:pPr>
              <a:defRPr/>
            </a:pPr>
            <a:r>
              <a:rPr lang="ru-RU" sz="2400" kern="0" dirty="0"/>
              <a:t>Низкая когерентность удаляет рассеяние вне фокуса эффективнее конфокальной схемы</a:t>
            </a:r>
          </a:p>
        </p:txBody>
      </p:sp>
      <p:pic>
        <p:nvPicPr>
          <p:cNvPr id="30728" name="Picture 3">
            <a:extLst>
              <a:ext uri="{FF2B5EF4-FFF2-40B4-BE49-F238E27FC236}">
                <a16:creationId xmlns:a16="http://schemas.microsoft.com/office/drawing/2014/main" id="{82C7836B-0823-4DA8-95CA-2CCD771C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05038"/>
            <a:ext cx="268446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A680A-74A3-462D-BCAB-A3B7D834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0EADA266-3677-4C9D-9FB3-08C53452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8E63214-DCD0-4740-B8ED-169D12378659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/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E401A070-AE8D-4940-8683-A05769014C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Железо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93C6E881-F52B-4CB1-857D-3EB3A18E7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ru-RU" altLang="ru-RU" sz="3600"/>
              <a:t>В основном из телекоммуникационной промышленности</a:t>
            </a:r>
          </a:p>
          <a:p>
            <a:pPr marL="609600" indent="-609600" eaLnBrk="1" hangingPunct="1"/>
            <a:r>
              <a:rPr lang="ru-RU" altLang="ru-RU" sz="3600"/>
              <a:t>Оптоволокно</a:t>
            </a:r>
          </a:p>
          <a:p>
            <a:pPr marL="609600" indent="-609600" eaLnBrk="1" hangingPunct="1"/>
            <a:r>
              <a:rPr lang="ru-RU" altLang="ru-RU" sz="3600"/>
              <a:t>Длины волн 0.8, 0.85, 1.3, 1.65 мкм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8EB788AE-E5C3-470D-A0BF-C87284D00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Деконволюция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CFE403CC-6F86-4684-99BA-FF60B5B719D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altLang="ru-RU" sz="2800" dirty="0"/>
                  <a:t>Частный случай интегрального ур. Фредгольма 1-го рода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𝑔</m:t>
                      </m:r>
                      <m:d>
                        <m:d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d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naryPr>
                        <m:sub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−∞</m:t>
                          </m:r>
                        </m:sub>
                        <m:sup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∞</m:t>
                          </m:r>
                        </m:sup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𝐾</m:t>
                          </m:r>
                          <m:d>
                            <m:dPr>
                              <m:ctrlP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dPr>
                            <m:e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𝑥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−</m:t>
                              </m:r>
                              <m:r>
                                <a:rPr kumimoji="0" lang="ru-RU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kumimoji="0" lang="ru-RU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d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𝑥</m:t>
                          </m:r>
                        </m:e>
                      </m:nary>
                      <m:r>
                        <a:rPr kumimoji="0" lang="ru-RU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𝑓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∗</m:t>
                          </m:r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𝐾</m:t>
                          </m:r>
                        </m:e>
                      </m:d>
                      <m:d>
                        <m:dPr>
                          <m:ctrlP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ru-RU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Arial" panose="020B0604020202020204" pitchFamily="34" charset="0"/>
                </a:endParaRPr>
              </a:p>
              <a:p>
                <a:r>
                  <a:rPr lang="ru-RU" altLang="ru-RU" sz="2800" dirty="0"/>
                  <a:t>Прямое решение через преобразование Фурье: фильтрация + регуляризация</a:t>
                </a:r>
              </a:p>
              <a:p>
                <a:r>
                  <a:rPr lang="ru-RU" altLang="ru-RU" sz="2800" dirty="0"/>
                  <a:t>Альтернативный подход – </a:t>
                </a:r>
                <a:r>
                  <a:rPr lang="en-US" altLang="ru-RU" sz="2800" dirty="0"/>
                  <a:t>ART </a:t>
                </a:r>
                <a:r>
                  <a:rPr lang="ru-RU" altLang="ru-RU" sz="2800" dirty="0"/>
                  <a:t>(разложение по базису)</a:t>
                </a:r>
              </a:p>
              <a:p>
                <a:r>
                  <a:rPr lang="ru-RU" altLang="ru-RU" sz="2800" dirty="0">
                    <a:solidFill>
                      <a:srgbClr val="3333CC"/>
                    </a:solidFill>
                  </a:rPr>
                  <a:t>Аналогично обычной томографии</a:t>
                </a:r>
              </a:p>
            </p:txBody>
          </p:sp>
        </mc:Choice>
        <mc:Fallback xmlns="">
          <p:sp>
            <p:nvSpPr>
              <p:cNvPr id="34819" name="Объект 2">
                <a:extLst>
                  <a:ext uri="{FF2B5EF4-FFF2-40B4-BE49-F238E27FC236}">
                    <a16:creationId xmlns:a16="http://schemas.microsoft.com/office/drawing/2014/main" id="{CFE403CC-6F86-4684-99BA-FF60B5B719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7" t="-12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918B41-6D7E-44A8-B3B7-F66A2440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34821" name="Номер слайда 4">
            <a:extLst>
              <a:ext uri="{FF2B5EF4-FFF2-40B4-BE49-F238E27FC236}">
                <a16:creationId xmlns:a16="http://schemas.microsoft.com/office/drawing/2014/main" id="{4003D886-ED24-464D-81A0-FC8023BD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90F608-1E7F-4387-9D3F-4407AA58454E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ижний колонтитул 2">
            <a:extLst>
              <a:ext uri="{FF2B5EF4-FFF2-40B4-BE49-F238E27FC236}">
                <a16:creationId xmlns:a16="http://schemas.microsoft.com/office/drawing/2014/main" id="{81E4BE41-8734-4CD2-B3F9-5096D3141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35843" name="Номер слайда 3">
            <a:extLst>
              <a:ext uri="{FF2B5EF4-FFF2-40B4-BE49-F238E27FC236}">
                <a16:creationId xmlns:a16="http://schemas.microsoft.com/office/drawing/2014/main" id="{41F5ACD9-B9D1-4D67-88F5-546F9689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331FC3-A675-4C2B-BAD0-1F6D1146925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400"/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A905233C-5D55-469A-A628-CA1A0CB26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00" y="1120775"/>
            <a:ext cx="1654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Исходное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изображение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en-US" altLang="ru-RU" sz="2000">
                <a:latin typeface="Times New Roman" panose="02020603050405020304" pitchFamily="18" charset="0"/>
              </a:rPr>
              <a:t>“Lena”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en-US" altLang="ru-RU" sz="2000">
                <a:latin typeface="Times New Roman" panose="02020603050405020304" pitchFamily="18" charset="0"/>
              </a:rPr>
              <a:t>(512 x 512</a:t>
            </a:r>
            <a:r>
              <a:rPr lang="ru-RU" altLang="ru-RU" sz="2000">
                <a:latin typeface="Times New Roman" panose="02020603050405020304" pitchFamily="18" charset="0"/>
              </a:rPr>
              <a:t>)</a:t>
            </a:r>
            <a:r>
              <a:rPr lang="en-US" altLang="ru-RU" sz="2000">
                <a:latin typeface="Times New Roman" panose="02020603050405020304" pitchFamily="18" charset="0"/>
              </a:rPr>
              <a:t>.</a:t>
            </a:r>
            <a:endParaRPr lang="ru-RU" altLang="ru-RU" sz="2000"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590E64B-FA8C-44A3-9BD8-42A50CF11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5" y="1192213"/>
            <a:ext cx="1743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Свертка с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прямоугольным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ядром </a:t>
            </a:r>
            <a:br>
              <a:rPr lang="ru-RU" altLang="ru-RU" sz="2000">
                <a:latin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</a:rPr>
              <a:t>(горизонталь-ный смаз)</a:t>
            </a:r>
          </a:p>
        </p:txBody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501BFBF7-263C-4E00-9993-62E79B647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4630738"/>
            <a:ext cx="1763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Восстановление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изображения методом </a:t>
            </a:r>
            <a:r>
              <a:rPr lang="en-US" altLang="ru-RU" sz="2000">
                <a:latin typeface="Times New Roman" panose="02020603050405020304" pitchFamily="18" charset="0"/>
              </a:rPr>
              <a:t>ART</a:t>
            </a:r>
          </a:p>
        </p:txBody>
      </p:sp>
      <p:grpSp>
        <p:nvGrpSpPr>
          <p:cNvPr id="35847" name="Group 5">
            <a:extLst>
              <a:ext uri="{FF2B5EF4-FFF2-40B4-BE49-F238E27FC236}">
                <a16:creationId xmlns:a16="http://schemas.microsoft.com/office/drawing/2014/main" id="{1A7D9A2F-29A9-4B07-A972-0178742EC040}"/>
              </a:ext>
            </a:extLst>
          </p:cNvPr>
          <p:cNvGrpSpPr>
            <a:grpSpLocks/>
          </p:cNvGrpSpPr>
          <p:nvPr/>
        </p:nvGrpSpPr>
        <p:grpSpPr bwMode="auto">
          <a:xfrm>
            <a:off x="1474788" y="811213"/>
            <a:ext cx="5795962" cy="5740400"/>
            <a:chOff x="521" y="511"/>
            <a:chExt cx="3651" cy="3616"/>
          </a:xfrm>
        </p:grpSpPr>
        <p:pic>
          <p:nvPicPr>
            <p:cNvPr id="35849" name="Picture 6" descr="Lena_sm0">
              <a:extLst>
                <a:ext uri="{FF2B5EF4-FFF2-40B4-BE49-F238E27FC236}">
                  <a16:creationId xmlns:a16="http://schemas.microsoft.com/office/drawing/2014/main" id="{FACDA64D-B301-4442-877E-09F5D458F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511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7" descr="Lena276Lines2">
              <a:extLst>
                <a:ext uri="{FF2B5EF4-FFF2-40B4-BE49-F238E27FC236}">
                  <a16:creationId xmlns:a16="http://schemas.microsoft.com/office/drawing/2014/main" id="{7AF2CB9B-4FAB-4D4F-8873-F42A7138C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36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8" descr="LenaRecART1b">
              <a:extLst>
                <a:ext uri="{FF2B5EF4-FFF2-40B4-BE49-F238E27FC236}">
                  <a16:creationId xmlns:a16="http://schemas.microsoft.com/office/drawing/2014/main" id="{628998E7-35DA-432D-A002-ACDC4B70B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336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9" descr="Lena2">
              <a:extLst>
                <a:ext uri="{FF2B5EF4-FFF2-40B4-BE49-F238E27FC236}">
                  <a16:creationId xmlns:a16="http://schemas.microsoft.com/office/drawing/2014/main" id="{78053A40-8E55-4CFB-8300-20EFE4B49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514"/>
              <a:ext cx="179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4C12EB4D-7592-4A67-8DED-CC55E717D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0"/>
            <a:ext cx="76485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2"/>
                </a:solidFill>
              </a:rPr>
              <a:t>Деконволюция изображения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16870CC1-5B8D-485E-9D3B-A8133F5C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37891" name="Номер слайда 5">
            <a:extLst>
              <a:ext uri="{FF2B5EF4-FFF2-40B4-BE49-F238E27FC236}">
                <a16:creationId xmlns:a16="http://schemas.microsoft.com/office/drawing/2014/main" id="{60DEC3D6-93AA-4B0F-9556-7A36EF32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B6FB1-A954-4537-A85E-FB4CC7E0833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400"/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D87A9224-8151-4D5F-8EFE-BD2730200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Деконволюция в ОКТ</a:t>
            </a:r>
          </a:p>
        </p:txBody>
      </p:sp>
      <p:pic>
        <p:nvPicPr>
          <p:cNvPr id="37893" name="Picture 5" descr="Pages from OCT">
            <a:extLst>
              <a:ext uri="{FF2B5EF4-FFF2-40B4-BE49-F238E27FC236}">
                <a16:creationId xmlns:a16="http://schemas.microsoft.com/office/drawing/2014/main" id="{65ADE2E2-7223-4FF3-AED6-1610E5456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13593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F5B12587-738A-47DC-B927-5334576D1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516563"/>
            <a:ext cx="350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  <a:t>Деконволюция через </a:t>
            </a:r>
            <a:b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</a:br>
            <a: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  <a:t>Фурье преобразование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7DB4F6AB-1036-418D-B998-236D4AAB9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933825"/>
            <a:ext cx="260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  <a:t>+ итерационное </a:t>
            </a:r>
            <a:b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</a:br>
            <a:r>
              <a:rPr lang="ru-RU" altLang="ru-RU" sz="2400">
                <a:solidFill>
                  <a:schemeClr val="folHlink"/>
                </a:solidFill>
                <a:latin typeface="Tahoma" panose="020B0604030504040204" pitchFamily="34" charset="0"/>
              </a:rPr>
              <a:t>улучшение</a:t>
            </a:r>
          </a:p>
        </p:txBody>
      </p:sp>
      <p:sp>
        <p:nvSpPr>
          <p:cNvPr id="37896" name="Line 8">
            <a:extLst>
              <a:ext uri="{FF2B5EF4-FFF2-40B4-BE49-F238E27FC236}">
                <a16:creationId xmlns:a16="http://schemas.microsoft.com/office/drawing/2014/main" id="{6541739E-6912-49CA-8959-B3B757BAF88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738" y="5661025"/>
            <a:ext cx="647700" cy="36036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7" name="Line 9">
            <a:extLst>
              <a:ext uri="{FF2B5EF4-FFF2-40B4-BE49-F238E27FC236}">
                <a16:creationId xmlns:a16="http://schemas.microsoft.com/office/drawing/2014/main" id="{4F3F775E-5659-4772-A423-AC509F2521B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3500438"/>
            <a:ext cx="0" cy="19446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49FA8-E0B5-4170-B282-BA4F6FFF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5123" name="Номер слайда 5">
            <a:extLst>
              <a:ext uri="{FF2B5EF4-FFF2-40B4-BE49-F238E27FC236}">
                <a16:creationId xmlns:a16="http://schemas.microsoft.com/office/drawing/2014/main" id="{5604FDF8-23CA-47D9-A273-F437CF34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F6FA1F-8EDA-4A1E-87D3-4B4FF07BFEF2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3044475-3F0A-480C-9E94-8D8458C95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План темы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FAA9CA-CBE0-4336-975F-223D189623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8775" indent="-358775" eaLnBrk="1" hangingPunct="1"/>
            <a:r>
              <a:rPr lang="ru-RU" altLang="ru-RU" sz="3600" dirty="0"/>
              <a:t>Оптические принципы</a:t>
            </a:r>
          </a:p>
          <a:p>
            <a:pPr marL="358775" indent="-358775" eaLnBrk="1" hangingPunct="1"/>
            <a:r>
              <a:rPr lang="ru-RU" altLang="ru-RU" sz="3600" dirty="0"/>
              <a:t>Построение изображений</a:t>
            </a:r>
          </a:p>
          <a:p>
            <a:pPr marL="358775" indent="-358775" eaLnBrk="1" hangingPunct="1"/>
            <a:r>
              <a:rPr lang="ru-RU" altLang="ru-RU" sz="3600" dirty="0"/>
              <a:t>Применения</a:t>
            </a:r>
          </a:p>
          <a:p>
            <a:pPr marL="358775" indent="-358775" eaLnBrk="1" hangingPunct="1"/>
            <a:r>
              <a:rPr lang="ru-RU" altLang="ru-RU" sz="3600" dirty="0"/>
              <a:t>Деконволюция</a:t>
            </a:r>
          </a:p>
          <a:p>
            <a:pPr marL="358775" indent="-358775" eaLnBrk="1" hangingPunct="1"/>
            <a:r>
              <a:rPr lang="ru-RU" altLang="ru-RU" sz="3600" dirty="0"/>
              <a:t>ОКТ в спектральной области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0222B-D092-4FDD-9507-8385B037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39939" name="Номер слайда 5">
            <a:extLst>
              <a:ext uri="{FF2B5EF4-FFF2-40B4-BE49-F238E27FC236}">
                <a16:creationId xmlns:a16="http://schemas.microsoft.com/office/drawing/2014/main" id="{CEBCFFEC-4E16-4FF3-8566-97E7C53A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F6DF6B-6EC3-45F9-B4A4-F515A262181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93961A57-46B4-4E0D-97E8-A24279ABE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ОКТ в спектральной области</a:t>
            </a:r>
          </a:p>
        </p:txBody>
      </p:sp>
      <p:pic>
        <p:nvPicPr>
          <p:cNvPr id="39941" name="Picture 5" descr="Fd-oct">
            <a:extLst>
              <a:ext uri="{FF2B5EF4-FFF2-40B4-BE49-F238E27FC236}">
                <a16:creationId xmlns:a16="http://schemas.microsoft.com/office/drawing/2014/main" id="{678C29BE-E98A-49BF-9E7D-B96F6ADAD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68707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E0F5C58B-6D0A-4709-8E18-E7103F86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41987" name="Номер слайда 5">
            <a:extLst>
              <a:ext uri="{FF2B5EF4-FFF2-40B4-BE49-F238E27FC236}">
                <a16:creationId xmlns:a16="http://schemas.microsoft.com/office/drawing/2014/main" id="{E4564282-D9CD-4C2E-BA46-9679C506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0BF4A9-F0F3-4BB7-9DE8-5A5D70CC378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400"/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0501138D-8B89-4B01-9E0E-9FED02124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ОКТ в спектральной области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89" name="Rectangle 3">
                <a:extLst>
                  <a:ext uri="{FF2B5EF4-FFF2-40B4-BE49-F238E27FC236}">
                    <a16:creationId xmlns:a16="http://schemas.microsoft.com/office/drawing/2014/main" id="{A1076718-DF18-498C-8038-1B4B2FC5BBA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3397" y="4678750"/>
                <a:ext cx="2736850" cy="576263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ru-RU" altLang="ru-RU" sz="2400" dirty="0">
                    <a:solidFill>
                      <a:schemeClr val="folHlink"/>
                    </a:solidFill>
                  </a:rPr>
                  <a:t>Выбор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2400" b="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ru-RU" sz="240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ru-RU" sz="2400" b="0" i="1" dirty="0" smtClean="0">
                            <a:solidFill>
                              <a:schemeClr val="folHlin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ru-RU" altLang="ru-RU" sz="2400" dirty="0">
                  <a:solidFill>
                    <a:schemeClr val="folHlink"/>
                  </a:solidFill>
                </a:endParaRPr>
              </a:p>
            </p:txBody>
          </p:sp>
        </mc:Choice>
        <mc:Fallback>
          <p:sp>
            <p:nvSpPr>
              <p:cNvPr id="41989" name="Rectangle 3">
                <a:extLst>
                  <a:ext uri="{FF2B5EF4-FFF2-40B4-BE49-F238E27FC236}">
                    <a16:creationId xmlns:a16="http://schemas.microsoft.com/office/drawing/2014/main" id="{A1076718-DF18-498C-8038-1B4B2FC5BB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3397" y="4678750"/>
                <a:ext cx="2736850" cy="576263"/>
              </a:xfrm>
              <a:blipFill>
                <a:blip r:embed="rId3"/>
                <a:stretch>
                  <a:fillRect l="-3571" t="-7447" b="-5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90" name="Picture 5" descr="Pages from OCT-2">
            <a:extLst>
              <a:ext uri="{FF2B5EF4-FFF2-40B4-BE49-F238E27FC236}">
                <a16:creationId xmlns:a16="http://schemas.microsoft.com/office/drawing/2014/main" id="{61A40211-7E39-41D2-B0F1-72954A7E2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5400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6">
            <a:extLst>
              <a:ext uri="{FF2B5EF4-FFF2-40B4-BE49-F238E27FC236}">
                <a16:creationId xmlns:a16="http://schemas.microsoft.com/office/drawing/2014/main" id="{43BC401D-E7F8-4737-AFC8-38EBB9492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1853" y="4937697"/>
            <a:ext cx="1223963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992" name="Объект 1">
                <a:extLst>
                  <a:ext uri="{FF2B5EF4-FFF2-40B4-BE49-F238E27FC236}">
                    <a16:creationId xmlns:a16="http://schemas.microsoft.com/office/drawing/2014/main" id="{47DA0A9B-951B-459F-9553-BF983000DF4F}"/>
                  </a:ext>
                </a:extLst>
              </p:cNvPr>
              <p:cNvSpPr txBox="1"/>
              <p:nvPr/>
            </p:nvSpPr>
            <p:spPr bwMode="auto">
              <a:xfrm>
                <a:off x="143397" y="908720"/>
                <a:ext cx="8893099" cy="367280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ru-RU" i="1"/>
                                  </m:ctrlPr>
                                </m:naryPr>
                                <m:sub>
                                  <m:r>
                                    <a:rPr lang="ru-RU" i="1"/>
                                    <m:t>0</m:t>
                                  </m:r>
                                </m:sub>
                                <m:sup>
                                  <m:r>
                                    <a:rPr lang="ru-RU" i="1"/>
                                    <m:t>∞</m:t>
                                  </m:r>
                                </m:sup>
                                <m:e>
                                  <m:r>
                                    <a:rPr lang="ru-RU" i="1"/>
                                    <m:t>𝑎</m:t>
                                  </m:r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/>
                                        <m:t>𝑧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i="1"/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/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i="1"/>
                                          </m:ctrlPr>
                                        </m:dPr>
                                        <m:e>
                                          <m:r>
                                            <a:rPr lang="ru-RU" i="1"/>
                                            <m:t>2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ru-RU" i="0"/>
                                            <m:t>i</m:t>
                                          </m:r>
                                          <m:r>
                                            <a:rPr lang="ru-RU" i="1"/>
                                            <m:t>𝑘𝑛𝑧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ru-RU"/>
                                    <m:t>d</m:t>
                                  </m:r>
                                  <m:r>
                                    <a:rPr lang="ru-RU" i="1"/>
                                    <m:t>𝑧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limLoc m:val="subSup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</a:rPr>
                                <m:t>∞</m:t>
                              </m:r>
                            </m:sup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𝑘𝑛𝑧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ru-RU">
                                  <a:solidFill>
                                    <a:srgbClr val="3333CC"/>
                                  </a:solidFill>
                                </a:rPr>
                                <m:t>d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</a:rPr>
                                <m:t>𝑧</m:t>
                              </m:r>
                            </m:e>
                          </m:nary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nary>
                            <m:naryPr>
                              <m:limLoc m:val="subSup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AC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func>
                                <m:func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ru-RU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ru-RU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i</m:t>
                                      </m:r>
                                      <m:r>
                                        <a:rPr lang="ru-RU" i="1">
                                          <a:solidFill>
                                            <a:srgbClr val="3333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𝑘𝑛𝑧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ru-RU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br>
                  <a:rPr lang="ru-RU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≝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ru-RU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acc>
                            <m:accPr>
                              <m:chr m:val="̂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AC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solidFill>
                                        <a:srgbClr val="33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1992" name="Объект 1">
                <a:extLst>
                  <a:ext uri="{FF2B5EF4-FFF2-40B4-BE49-F238E27FC236}">
                    <a16:creationId xmlns:a16="http://schemas.microsoft.com/office/drawing/2014/main" id="{47DA0A9B-951B-459F-9553-BF983000D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397" y="908720"/>
                <a:ext cx="8893099" cy="36728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4E4E5-A434-472B-8F79-2D7897BB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44035" name="Номер слайда 5">
            <a:extLst>
              <a:ext uri="{FF2B5EF4-FFF2-40B4-BE49-F238E27FC236}">
                <a16:creationId xmlns:a16="http://schemas.microsoft.com/office/drawing/2014/main" id="{34269B9E-2F23-4692-99C2-77860CE2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7DAACE-F782-48BF-8AEF-D9195116BE2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400"/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13139C45-554D-4CA0-88D5-D1B59B685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Временная и спектральная ОКТ</a:t>
            </a:r>
          </a:p>
        </p:txBody>
      </p:sp>
      <p:pic>
        <p:nvPicPr>
          <p:cNvPr id="44037" name="Picture 5" descr="11">
            <a:extLst>
              <a:ext uri="{FF2B5EF4-FFF2-40B4-BE49-F238E27FC236}">
                <a16:creationId xmlns:a16="http://schemas.microsoft.com/office/drawing/2014/main" id="{90E9AA21-497D-4CDE-8FD9-46CD43CF2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4100"/>
            <a:ext cx="813593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B5F82-CC1C-49CC-9700-B659A134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46083" name="Номер слайда 5">
            <a:extLst>
              <a:ext uri="{FF2B5EF4-FFF2-40B4-BE49-F238E27FC236}">
                <a16:creationId xmlns:a16="http://schemas.microsoft.com/office/drawing/2014/main" id="{3178F154-511D-4C5B-9CAE-721D43BF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12A587-024D-4CDE-911F-63E500C6C4A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40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02C2C0A9-6F40-4004-AB9D-09B3EED73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Сканирование по длине волны</a:t>
            </a:r>
          </a:p>
        </p:txBody>
      </p:sp>
      <p:pic>
        <p:nvPicPr>
          <p:cNvPr id="46085" name="Picture 5" descr="Ss-oct">
            <a:extLst>
              <a:ext uri="{FF2B5EF4-FFF2-40B4-BE49-F238E27FC236}">
                <a16:creationId xmlns:a16="http://schemas.microsoft.com/office/drawing/2014/main" id="{68965B6C-236B-4F59-B638-81B75D3E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895350"/>
            <a:ext cx="6551613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7921F23F-E8B6-415F-B7F8-CB972412A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ОДТ с интерферометром общего пути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CED762-2AAA-4C82-9C79-F2770CADD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48132" name="Номер слайда 4">
            <a:extLst>
              <a:ext uri="{FF2B5EF4-FFF2-40B4-BE49-F238E27FC236}">
                <a16:creationId xmlns:a16="http://schemas.microsoft.com/office/drawing/2014/main" id="{2C709FF6-A26C-4951-8111-25B06F9F4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24775E-B324-4F45-B8CE-5783B6681D06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ru-RU" altLang="ru-RU" sz="140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F8DBB9BF-B709-4436-B5E8-A2844E1A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836613"/>
            <a:ext cx="9037637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>
            <a:extLst>
              <a:ext uri="{FF2B5EF4-FFF2-40B4-BE49-F238E27FC236}">
                <a16:creationId xmlns:a16="http://schemas.microsoft.com/office/drawing/2014/main" id="{52E21F2B-26F7-49C7-B714-286D9379E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>
                <a:solidFill>
                  <a:srgbClr val="333399"/>
                </a:solidFill>
              </a:rPr>
              <a:t>ОДТ с интерферометром общего пути</a:t>
            </a:r>
            <a:endParaRPr lang="ru-RU" altLang="ru-RU" dirty="0"/>
          </a:p>
        </p:txBody>
      </p:sp>
      <p:sp>
        <p:nvSpPr>
          <p:cNvPr id="50179" name="Объект 2">
            <a:extLst>
              <a:ext uri="{FF2B5EF4-FFF2-40B4-BE49-F238E27FC236}">
                <a16:creationId xmlns:a16="http://schemas.microsoft.com/office/drawing/2014/main" id="{AF182DA5-9131-4D25-80C8-69FE4400AB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6337300" cy="5400675"/>
          </a:xfrm>
        </p:spPr>
        <p:txBody>
          <a:bodyPr/>
          <a:lstStyle/>
          <a:p>
            <a:r>
              <a:rPr lang="ru-RU" altLang="ru-RU" dirty="0"/>
              <a:t>Быстрое изменение углов обзора</a:t>
            </a:r>
          </a:p>
          <a:p>
            <a:r>
              <a:rPr lang="ru-RU" altLang="ru-RU" dirty="0"/>
              <a:t>Если зафиксировать угол, то можно измерять динамику</a:t>
            </a:r>
          </a:p>
          <a:p>
            <a:r>
              <a:rPr lang="ru-RU" altLang="ru-RU" dirty="0"/>
              <a:t>Ключевой момент – </a:t>
            </a:r>
            <a:r>
              <a:rPr lang="ru-RU" altLang="ru-RU" dirty="0">
                <a:solidFill>
                  <a:srgbClr val="3333CC"/>
                </a:solidFill>
              </a:rPr>
              <a:t>чувствительная быстрая камера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69EA73-8667-4F3B-A19C-C69B1367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50181" name="Номер слайда 4">
            <a:extLst>
              <a:ext uri="{FF2B5EF4-FFF2-40B4-BE49-F238E27FC236}">
                <a16:creationId xmlns:a16="http://schemas.microsoft.com/office/drawing/2014/main" id="{B3A45DD5-102F-468E-9FFB-5D6CA915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3B63911-8324-4364-9C11-CF8E617DB74B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ru-RU" altLang="ru-RU" sz="1400"/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E035DE7B-EA89-4815-BD0F-7901B6E78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765175"/>
            <a:ext cx="22574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4971AAD5-557A-43EB-A6C7-0CD893D4B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333399"/>
                </a:solidFill>
              </a:rPr>
              <a:t>Пример - эритроцит</a:t>
            </a:r>
            <a:endParaRPr lang="ru-RU" altLang="ru-RU" sz="4000"/>
          </a:p>
        </p:txBody>
      </p:sp>
      <p:sp>
        <p:nvSpPr>
          <p:cNvPr id="52227" name="Объект 2">
            <a:extLst>
              <a:ext uri="{FF2B5EF4-FFF2-40B4-BE49-F238E27FC236}">
                <a16:creationId xmlns:a16="http://schemas.microsoft.com/office/drawing/2014/main" id="{5F63D2ED-D823-4A32-AA1F-067801500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800"/>
              <a:t>Трехмерная карта показателя преломления</a:t>
            </a:r>
          </a:p>
          <a:p>
            <a:r>
              <a:rPr lang="ru-RU" altLang="ru-RU" sz="2800"/>
              <a:t>Флуктуации мембраны (динамический параметр)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43832-18BA-4EE1-8D6B-7C610424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Лекция 10: Оптическая когерентная томография</a:t>
            </a:r>
          </a:p>
        </p:txBody>
      </p:sp>
      <p:sp>
        <p:nvSpPr>
          <p:cNvPr id="52229" name="Номер слайда 4">
            <a:extLst>
              <a:ext uri="{FF2B5EF4-FFF2-40B4-BE49-F238E27FC236}">
                <a16:creationId xmlns:a16="http://schemas.microsoft.com/office/drawing/2014/main" id="{2CB83B2B-BAF8-4822-83FA-63EC8525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E6E29BC-FB0E-43B2-BB94-73FC56A13A3D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ru-RU" altLang="ru-RU" sz="1400"/>
          </a:p>
        </p:txBody>
      </p:sp>
      <p:pic>
        <p:nvPicPr>
          <p:cNvPr id="52230" name="Picture 7">
            <a:extLst>
              <a:ext uri="{FF2B5EF4-FFF2-40B4-BE49-F238E27FC236}">
                <a16:creationId xmlns:a16="http://schemas.microsoft.com/office/drawing/2014/main" id="{B3189B29-D418-4BBF-9A56-D08564E4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203575"/>
            <a:ext cx="4886326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>
            <a:extLst>
              <a:ext uri="{FF2B5EF4-FFF2-40B4-BE49-F238E27FC236}">
                <a16:creationId xmlns:a16="http://schemas.microsoft.com/office/drawing/2014/main" id="{3DCC791A-60CE-41A7-9FF8-DA26A380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986088"/>
            <a:ext cx="440055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D004BCA-D361-4FFD-938A-75E87DAD3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Принцип эха</a:t>
            </a:r>
          </a:p>
        </p:txBody>
      </p:sp>
      <p:sp>
        <p:nvSpPr>
          <p:cNvPr id="7171" name="Объект 2">
            <a:extLst>
              <a:ext uri="{FF2B5EF4-FFF2-40B4-BE49-F238E27FC236}">
                <a16:creationId xmlns:a16="http://schemas.microsoft.com/office/drawing/2014/main" id="{EF37D075-4705-4C82-92B3-2A48ED292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5905500" cy="5400675"/>
          </a:xfrm>
        </p:spPr>
        <p:txBody>
          <a:bodyPr/>
          <a:lstStyle/>
          <a:p>
            <a:r>
              <a:rPr lang="ru-RU" altLang="ru-RU" sz="2800" dirty="0"/>
              <a:t>Эхолокация</a:t>
            </a:r>
          </a:p>
          <a:p>
            <a:pPr lvl="1"/>
            <a:r>
              <a:rPr lang="ru-RU" altLang="ru-RU" sz="2400" dirty="0"/>
              <a:t>Звуковые волны низкой частоты</a:t>
            </a:r>
          </a:p>
          <a:p>
            <a:r>
              <a:rPr lang="ru-RU" altLang="ru-RU" sz="2800" dirty="0"/>
              <a:t>УЗИ</a:t>
            </a:r>
          </a:p>
          <a:p>
            <a:pPr lvl="1"/>
            <a:r>
              <a:rPr lang="ru-RU" altLang="ru-RU" sz="2400" dirty="0"/>
              <a:t>Звуковые волны</a:t>
            </a:r>
            <a:br>
              <a:rPr lang="ru-RU" altLang="ru-RU" sz="2400" dirty="0"/>
            </a:br>
            <a:r>
              <a:rPr lang="ru-RU" altLang="ru-RU" sz="2400" dirty="0"/>
              <a:t>высокой частоты</a:t>
            </a:r>
          </a:p>
          <a:p>
            <a:r>
              <a:rPr lang="ru-RU" altLang="ru-RU" sz="2800" dirty="0"/>
              <a:t>Радар</a:t>
            </a:r>
          </a:p>
          <a:p>
            <a:pPr lvl="1"/>
            <a:r>
              <a:rPr lang="ru-RU" altLang="ru-RU" sz="2400" dirty="0"/>
              <a:t>Э</a:t>
            </a:r>
            <a:r>
              <a:rPr lang="en-US" altLang="ru-RU" sz="2400" dirty="0"/>
              <a:t>/</a:t>
            </a:r>
            <a:r>
              <a:rPr lang="ru-RU" altLang="ru-RU" sz="2400" dirty="0"/>
              <a:t>м волны </a:t>
            </a:r>
            <a:r>
              <a:rPr lang="en-US" altLang="ru-RU" sz="2400" dirty="0"/>
              <a:t>~</a:t>
            </a:r>
            <a:r>
              <a:rPr lang="ru-RU" altLang="ru-RU" sz="2400" dirty="0"/>
              <a:t>ГГц</a:t>
            </a:r>
          </a:p>
          <a:p>
            <a:r>
              <a:rPr lang="ru-RU" altLang="ru-RU" sz="2800" dirty="0"/>
              <a:t>ОКТ</a:t>
            </a:r>
          </a:p>
          <a:p>
            <a:pPr lvl="1"/>
            <a:r>
              <a:rPr lang="ru-RU" altLang="ru-RU" sz="2400" dirty="0"/>
              <a:t>Э</a:t>
            </a:r>
            <a:r>
              <a:rPr lang="en-US" altLang="ru-RU" sz="2400" dirty="0"/>
              <a:t>/</a:t>
            </a:r>
            <a:r>
              <a:rPr lang="ru-RU" altLang="ru-RU" sz="2400" dirty="0"/>
              <a:t>м волны </a:t>
            </a:r>
            <a:r>
              <a:rPr lang="en-US" altLang="ru-RU" sz="2400" dirty="0"/>
              <a:t>~</a:t>
            </a:r>
            <a:r>
              <a:rPr lang="ru-RU" altLang="ru-RU" sz="2400" dirty="0" err="1"/>
              <a:t>ПГц</a:t>
            </a:r>
            <a:endParaRPr lang="ru-RU" altLang="ru-RU" sz="2000" dirty="0"/>
          </a:p>
          <a:p>
            <a:pPr lvl="1"/>
            <a:r>
              <a:rPr lang="ru-RU" altLang="ru-RU" sz="2400" dirty="0"/>
              <a:t>Пространств. разрешение 10 мкм ↔ временное разрешение 30 </a:t>
            </a:r>
            <a:r>
              <a:rPr lang="ru-RU" altLang="ru-RU" sz="2400" dirty="0" err="1"/>
              <a:t>фс</a:t>
            </a:r>
            <a:endParaRPr lang="ru-RU" alt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19F8B-0E51-43EB-9FAC-C3E0119E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7173" name="Номер слайда 4">
            <a:extLst>
              <a:ext uri="{FF2B5EF4-FFF2-40B4-BE49-F238E27FC236}">
                <a16:creationId xmlns:a16="http://schemas.microsoft.com/office/drawing/2014/main" id="{4CDF0AC8-914B-4068-B372-DE8100033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206B4B-0831-4198-AD21-5A6CCA70CE95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/>
          </a:p>
        </p:txBody>
      </p:sp>
      <p:pic>
        <p:nvPicPr>
          <p:cNvPr id="7174" name="Picture 2" descr="File:Sediment echo-sounder hg.png">
            <a:extLst>
              <a:ext uri="{FF2B5EF4-FFF2-40B4-BE49-F238E27FC236}">
                <a16:creationId xmlns:a16="http://schemas.microsoft.com/office/drawing/2014/main" id="{5DFA6B51-BE55-4B49-B7BE-2EFBCAF12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117475"/>
            <a:ext cx="252095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File:Radar-hatzerim-1-1.jpg">
            <a:extLst>
              <a:ext uri="{FF2B5EF4-FFF2-40B4-BE49-F238E27FC236}">
                <a16:creationId xmlns:a16="http://schemas.microsoft.com/office/drawing/2014/main" id="{25A65ACE-686A-4837-86F0-3EDAF050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789363"/>
            <a:ext cx="2817812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 descr="http://upload.wikimedia.org/wikipedia/commons/thumb/2/2f/CRL_Crown_rump_lengh_12_weeks_ecografia_Dr._Wolfgang_Moroder.jpg/319px-CRL_Crown_rump_lengh_12_weeks_ecografia_Dr._Wolfgang_Moroder.jpg">
            <a:extLst>
              <a:ext uri="{FF2B5EF4-FFF2-40B4-BE49-F238E27FC236}">
                <a16:creationId xmlns:a16="http://schemas.microsoft.com/office/drawing/2014/main" id="{2CAF9EDA-F20E-40B5-A5D6-676660B3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63" y="2124075"/>
            <a:ext cx="30384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0CB9803-2B48-4940-A3A8-C66D03B69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9219" name="Номер слайда 5">
            <a:extLst>
              <a:ext uri="{FF2B5EF4-FFF2-40B4-BE49-F238E27FC236}">
                <a16:creationId xmlns:a16="http://schemas.microsoft.com/office/drawing/2014/main" id="{A8B24FAA-4FEC-4C74-8E91-6A1D97A4C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C528F4-D13D-47BE-8AFE-38D6BE62251C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4AF6356-39B2-4FD0-96E9-1E0D9F095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Интерферометр Майкельсона</a:t>
            </a:r>
          </a:p>
        </p:txBody>
      </p:sp>
      <p:pic>
        <p:nvPicPr>
          <p:cNvPr id="9221" name="Picture 3" descr="1">
            <a:extLst>
              <a:ext uri="{FF2B5EF4-FFF2-40B4-BE49-F238E27FC236}">
                <a16:creationId xmlns:a16="http://schemas.microsoft.com/office/drawing/2014/main" id="{2133EAC3-B411-4390-A391-5AED5C6B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6048375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Объект 1">
                <a:extLst>
                  <a:ext uri="{FF2B5EF4-FFF2-40B4-BE49-F238E27FC236}">
                    <a16:creationId xmlns:a16="http://schemas.microsoft.com/office/drawing/2014/main" id="{5D0EE35B-6A54-402C-A475-9A507B441316}"/>
                  </a:ext>
                </a:extLst>
              </p:cNvPr>
              <p:cNvSpPr txBox="1"/>
              <p:nvPr/>
            </p:nvSpPr>
            <p:spPr bwMode="auto">
              <a:xfrm>
                <a:off x="4866710" y="3402387"/>
                <a:ext cx="4264025" cy="6480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u-RU" i="1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ad>
                        <m:radPr>
                          <m:degHide m:val="on"/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ru-RU" i="1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ru-RU" i="1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9222" name="Объект 1">
                <a:extLst>
                  <a:ext uri="{FF2B5EF4-FFF2-40B4-BE49-F238E27FC236}">
                    <a16:creationId xmlns:a16="http://schemas.microsoft.com/office/drawing/2014/main" id="{5D0EE35B-6A54-402C-A475-9A507B44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6710" y="3402387"/>
                <a:ext cx="4264025" cy="6480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77BFB6C3-4C02-4BA5-BDD9-83BC594EA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Когерентность в оптике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587777-53CD-4762-92AA-98DC35F41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675" y="765175"/>
            <a:ext cx="5761038" cy="2944813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Мера корреляции волны в пространстве или времени</a:t>
            </a:r>
          </a:p>
          <a:p>
            <a:pPr>
              <a:defRPr/>
            </a:pPr>
            <a:r>
              <a:rPr lang="ru-RU" sz="2800" dirty="0"/>
              <a:t>Лазеры выдают высокую когерентность</a:t>
            </a:r>
          </a:p>
          <a:p>
            <a:pPr>
              <a:defRPr/>
            </a:pPr>
            <a:r>
              <a:rPr lang="ru-RU" sz="2800" dirty="0"/>
              <a:t>Пространственная когерентность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sz="28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831DFF-B3AC-47BD-9797-EAD1C5FA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11269" name="Номер слайда 4">
            <a:extLst>
              <a:ext uri="{FF2B5EF4-FFF2-40B4-BE49-F238E27FC236}">
                <a16:creationId xmlns:a16="http://schemas.microsoft.com/office/drawing/2014/main" id="{83EEF494-1881-452F-958E-4CCC247F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356AA8-62B8-49B3-9C82-EC5078E8F5AF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/>
          </a:p>
        </p:txBody>
      </p:sp>
      <p:pic>
        <p:nvPicPr>
          <p:cNvPr id="11270" name="Picture 2" descr="File:Spatial coherence infinite ex2.png">
            <a:extLst>
              <a:ext uri="{FF2B5EF4-FFF2-40B4-BE49-F238E27FC236}">
                <a16:creationId xmlns:a16="http://schemas.microsoft.com/office/drawing/2014/main" id="{4F5165D8-F4D9-4042-869A-16DF492A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3320" b="3139"/>
          <a:stretch>
            <a:fillRect/>
          </a:stretch>
        </p:blipFill>
        <p:spPr bwMode="auto">
          <a:xfrm>
            <a:off x="107950" y="1006475"/>
            <a:ext cx="27400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File:Spatial coherence finite.png">
            <a:extLst>
              <a:ext uri="{FF2B5EF4-FFF2-40B4-BE49-F238E27FC236}">
                <a16:creationId xmlns:a16="http://schemas.microsoft.com/office/drawing/2014/main" id="{8E5A433C-74E6-4E50-A996-695A7116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4593" b="10997"/>
          <a:stretch>
            <a:fillRect/>
          </a:stretch>
        </p:blipFill>
        <p:spPr bwMode="auto">
          <a:xfrm>
            <a:off x="250825" y="3897313"/>
            <a:ext cx="27447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File:Spatial coherence pinhole.png">
            <a:extLst>
              <a:ext uri="{FF2B5EF4-FFF2-40B4-BE49-F238E27FC236}">
                <a16:creationId xmlns:a16="http://schemas.microsoft.com/office/drawing/2014/main" id="{03DF66CC-76F0-4856-9EC7-D851496A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8" b="5856"/>
          <a:stretch>
            <a:fillRect/>
          </a:stretch>
        </p:blipFill>
        <p:spPr bwMode="auto">
          <a:xfrm>
            <a:off x="3708400" y="3749675"/>
            <a:ext cx="52625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06D53-7126-4A51-BDA6-F9E1D606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13315" name="Номер слайда 5">
            <a:extLst>
              <a:ext uri="{FF2B5EF4-FFF2-40B4-BE49-F238E27FC236}">
                <a16:creationId xmlns:a16="http://schemas.microsoft.com/office/drawing/2014/main" id="{83B6D860-B5B4-4C96-88F7-4693FC36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E714EA-B904-45FB-B640-607288107871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/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E4C9295F-FCFB-4B5D-98CC-53428FBF3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8172450" cy="739775"/>
          </a:xfrm>
        </p:spPr>
        <p:txBody>
          <a:bodyPr/>
          <a:lstStyle/>
          <a:p>
            <a:pPr eaLnBrk="1" hangingPunct="1"/>
            <a:r>
              <a:rPr lang="ru-RU" altLang="ru-RU" sz="3200"/>
              <a:t>Временная (спектральная) когерентность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CE371C95-D0D8-4040-A552-D771E42CC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/>
              <a:t>Короткий импульс (не коррелирует со сдвинутым)</a:t>
            </a:r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Сигнал в интерферометре</a:t>
            </a:r>
            <a:br>
              <a:rPr lang="ru-RU" altLang="ru-RU" sz="2400" dirty="0"/>
            </a:br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endParaRPr lang="ru-RU" altLang="ru-RU" sz="2400" dirty="0"/>
          </a:p>
          <a:p>
            <a:pPr eaLnBrk="1" hangingPunct="1"/>
            <a:r>
              <a:rPr lang="ru-RU" altLang="ru-RU" sz="2400" dirty="0"/>
              <a:t>Короткий импульс </a:t>
            </a:r>
            <a:r>
              <a:rPr lang="ru-RU" altLang="ru-RU" sz="2400" dirty="0">
                <a:sym typeface="Symbol" panose="05050102010706020507" pitchFamily="18" charset="2"/>
              </a:rPr>
              <a:t> </a:t>
            </a:r>
            <a:r>
              <a:rPr lang="ru-RU" altLang="ru-RU" sz="2400" dirty="0"/>
              <a:t>широкий спектр</a:t>
            </a:r>
          </a:p>
        </p:txBody>
      </p:sp>
      <p:pic>
        <p:nvPicPr>
          <p:cNvPr id="13318" name="Picture 15" descr="File:Wave packets.png">
            <a:extLst>
              <a:ext uri="{FF2B5EF4-FFF2-40B4-BE49-F238E27FC236}">
                <a16:creationId xmlns:a16="http://schemas.microsoft.com/office/drawing/2014/main" id="{050033E7-DF09-42B2-A921-7DCB0006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557338"/>
            <a:ext cx="5489575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7" descr="File:Interference finite coherence.png">
            <a:extLst>
              <a:ext uri="{FF2B5EF4-FFF2-40B4-BE49-F238E27FC236}">
                <a16:creationId xmlns:a16="http://schemas.microsoft.com/office/drawing/2014/main" id="{F6B9C888-6D62-4B0F-B0F3-50377644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3375"/>
            <a:ext cx="596423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24A514-F6B8-4060-B41C-077D956E2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15363" name="Номер слайда 5">
            <a:extLst>
              <a:ext uri="{FF2B5EF4-FFF2-40B4-BE49-F238E27FC236}">
                <a16:creationId xmlns:a16="http://schemas.microsoft.com/office/drawing/2014/main" id="{823D829F-3B41-49BD-8047-1C1AC844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1F7FC6-11F6-4B34-933A-740073EA2D80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400"/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077A18A1-EE0E-4BC8-9254-C73D11D653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Простейшая схема</a:t>
            </a:r>
          </a:p>
        </p:txBody>
      </p:sp>
      <p:pic>
        <p:nvPicPr>
          <p:cNvPr id="15365" name="Picture 5" descr="OCT_B-Scan_Setup">
            <a:extLst>
              <a:ext uri="{FF2B5EF4-FFF2-40B4-BE49-F238E27FC236}">
                <a16:creationId xmlns:a16="http://schemas.microsoft.com/office/drawing/2014/main" id="{EB320105-5ED9-41D4-BC72-F7F37C53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8050"/>
            <a:ext cx="6332537" cy="55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FE795-8606-4E80-84F0-2606CCD6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4D95C364-B467-4E60-AB45-0A85C34E8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4F385D-DBDB-44EF-B12A-DA82BA1F9EB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/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2425C2AA-1F07-4603-90A8-391302822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Принцип построения изображений</a:t>
            </a:r>
          </a:p>
        </p:txBody>
      </p:sp>
      <p:pic>
        <p:nvPicPr>
          <p:cNvPr id="17413" name="Picture 4" descr="10001">
            <a:extLst>
              <a:ext uri="{FF2B5EF4-FFF2-40B4-BE49-F238E27FC236}">
                <a16:creationId xmlns:a16="http://schemas.microsoft.com/office/drawing/2014/main" id="{166F5832-4423-4CE7-9415-1E9AEE52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6769100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CD5A9-95D5-4DBF-910F-66F8C14D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Обратные задачи. Тема 10: Оптическая когерентная томография</a:t>
            </a:r>
          </a:p>
        </p:txBody>
      </p:sp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8BBE501D-1727-4157-A575-FC4E5F5C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4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8CDE09-519A-455A-8CDB-CBB944693663}" type="slidenum">
              <a:rPr lang="ru-RU" altLang="ru-RU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/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EDECE546-D248-4A04-8EFD-61175021B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Двумерное сканирование камерой</a:t>
            </a:r>
          </a:p>
        </p:txBody>
      </p:sp>
      <p:pic>
        <p:nvPicPr>
          <p:cNvPr id="19461" name="Picture 4" descr="Full-field_OCT_setup">
            <a:extLst>
              <a:ext uri="{FF2B5EF4-FFF2-40B4-BE49-F238E27FC236}">
                <a16:creationId xmlns:a16="http://schemas.microsoft.com/office/drawing/2014/main" id="{7C53F99D-01F3-4E6B-AAB1-115818DD3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08050"/>
            <a:ext cx="792797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14292</TotalTime>
  <Words>1343</Words>
  <Application>Microsoft Office PowerPoint</Application>
  <PresentationFormat>Экран (4:3)</PresentationFormat>
  <Paragraphs>201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Cambria Math</vt:lpstr>
      <vt:lpstr>Tahoma</vt:lpstr>
      <vt:lpstr>Times New Roman</vt:lpstr>
      <vt:lpstr>Wingdings</vt:lpstr>
      <vt:lpstr>Blends</vt:lpstr>
      <vt:lpstr>Обратные задачи: теория и практика</vt:lpstr>
      <vt:lpstr>План темы</vt:lpstr>
      <vt:lpstr>Принцип эха</vt:lpstr>
      <vt:lpstr>Интерферометр Майкельсона</vt:lpstr>
      <vt:lpstr>Когерентность в оптике</vt:lpstr>
      <vt:lpstr>Временная (спектральная) когерентность</vt:lpstr>
      <vt:lpstr>Простейшая схема</vt:lpstr>
      <vt:lpstr>Принцип построения изображений</vt:lpstr>
      <vt:lpstr>Двумерное сканирование камерой</vt:lpstr>
      <vt:lpstr>Разрешение</vt:lpstr>
      <vt:lpstr>Типичные источники и их ФРТ</vt:lpstr>
      <vt:lpstr>Место ОКТ среди других методов</vt:lpstr>
      <vt:lpstr>Применения</vt:lpstr>
      <vt:lpstr>Датчик диаметром 1 мм</vt:lpstr>
      <vt:lpstr>Числовая апертура</vt:lpstr>
      <vt:lpstr>Железо</vt:lpstr>
      <vt:lpstr>Деконволюция</vt:lpstr>
      <vt:lpstr>Презентация PowerPoint</vt:lpstr>
      <vt:lpstr>Деконволюция в ОКТ</vt:lpstr>
      <vt:lpstr>ОКТ в спектральной области</vt:lpstr>
      <vt:lpstr>ОКТ в спектральной области</vt:lpstr>
      <vt:lpstr>Временная и спектральная ОКТ</vt:lpstr>
      <vt:lpstr>Сканирование по длине волны</vt:lpstr>
      <vt:lpstr>ОДТ с интерферометром общего пути</vt:lpstr>
      <vt:lpstr>ОДТ с интерферометром общего пути</vt:lpstr>
      <vt:lpstr>Пример - эритроцит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Обратные задачи: теория и практика</dc:title>
  <dc:creator>Maxim</dc:creator>
  <cp:lastModifiedBy>Maxim</cp:lastModifiedBy>
  <cp:revision>81</cp:revision>
  <dcterms:created xsi:type="dcterms:W3CDTF">2009-02-23T16:02:07Z</dcterms:created>
  <dcterms:modified xsi:type="dcterms:W3CDTF">2023-04-19T15:23:47Z</dcterms:modified>
</cp:coreProperties>
</file>