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92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5503" autoAdjust="0"/>
  </p:normalViewPr>
  <p:slideViewPr>
    <p:cSldViewPr>
      <p:cViewPr varScale="1">
        <p:scale>
          <a:sx n="88" d="100"/>
          <a:sy n="88" d="100"/>
        </p:scale>
        <p:origin x="105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37F0415-2DBA-402A-945A-A30778C833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BCDE61-4666-437D-8F21-17CD09EE72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BB7D9C7-DD99-47C8-8882-29CE010F41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71087A1-7C10-453A-BC7E-1B723B9EEC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309589D-9C01-4586-B123-9CBBBB25F1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960691A-9E31-4EFA-BC69-B92BA31DC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BAF344-B83F-4E12-8012-735A9882A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080B653-37A3-4423-BB77-096106858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25508-F778-4281-A910-405E6FA75CA9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D0575BA-51CD-461F-B223-C6DAFE7DE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0D509A7-3A88-4C0F-9A02-700061F2A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AF344-B83F-4E12-8012-735A9882A61B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507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027AB3F-C3D9-463E-B60E-599C5CA8C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9780A9-43FF-43D0-9154-ABEEC981B36C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F728DB9-FED2-4345-8483-A8CE152B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5C4A87F-FA2E-4D83-BD68-4106AC3A7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0EE65AA-3E8B-4273-BBD1-4D06C0587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6ACB4-EF84-464C-8C73-1CD4EB93335F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5F4F8E1-4BF2-4949-BA90-8C845B1C8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03AA943-D79A-41A7-9CA7-AAF366D5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R. Cierniak, 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computed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tomography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ru-RU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Springer, London (2011).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30D49F4-7370-4E25-93F5-E003658C7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B146D4-D743-4C23-9826-31D87C7E8F21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CF5E66E-2BEF-489B-8F2B-E3948FAC50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D0D3A17-4944-48EB-8F23-09312A35E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R. Cierniak,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X-ray computed tomography in biomedical engineering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Springer, London (2011).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BA000C7-92CF-4598-9103-C3367094E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52AD3D-06AF-468F-B044-098426F48D2C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48982C6-34A5-4148-9CBF-BB8C34382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04D17ED-67BB-49DF-9D5F-DF4C6719C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R. Cierniak,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X-ray computed tomography in biomedical engineering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Springer, London (2011).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6412160-8685-42C8-9CDD-24BDFCEE1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C2A323-BEEA-40CA-85F8-20C152AA3223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6387856-649D-4EE1-8ED5-A9A5F86DA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A9F4BE4-098D-4D90-BC2E-733088319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R. Cierniak,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X-ray computed tomography in biomedical engineering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Springer, London (2011).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6A4F39B-459F-4BD7-87F1-65F1FF0EE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11EF06-30EF-4E38-9FAE-23E386FE3060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7B07E49-4E11-4EF3-A50A-6F6A1EDD7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5F9C3B2-1098-44DB-A678-3B07B6DA9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R. Cierniak,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X-ray computed tomography in biomedical engineering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Springer, London (2011).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38EF8E0C-159D-4F4C-9340-B2B0D829EA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8769D0-1F97-4BF6-BE89-A68AE4310D20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646CE86-8F80-4F0C-B483-280A19384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135998D-B18D-46E7-94D6-63E2EA4E7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R. Cierniak,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X-ray computed tomography in biomedical engineering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Springer, London (2011).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74C03CF-4729-4C46-8E2F-2D162CC89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790FB9-4DA0-4BEC-8877-B1C7FC0B65CD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842DF00-8696-48EA-B9E0-BF7D80123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0045253-B0A4-4FC3-B30F-9F5B17489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R. Cierniak,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X-ray computed tomography in biomedical engineering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Springer, London (2011).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19EB043E-BCAA-43EC-B085-B9B7721F1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F5A1AC-ECCE-4EE6-8C97-4197D188A18C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21F012B-B9A7-4AC7-AD39-36B9CB246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5860D3D-20F9-477D-A1CC-1A9AE15B8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R. Cierniak,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X-ray computed tomography in biomedical engineering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Springer, London (2011).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EFEA1E-91F7-4BB7-ADD8-FDD2F7248B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D7E98D-D844-41B6-AFA5-71D7DC4E567E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 dirty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60F9F40-CC3F-4351-98A4-6DB8B3BC6B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FE78068-7C2B-4C34-916D-52EB27BEE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http://en.wikipedia.org/wiki/File:MR_Knee.jpg</a:t>
            </a:r>
          </a:p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http://ru.wikipedia.org/wiki/%D0%A4%D0%B0%D0%B9%D0%BB:MRI_head_side.jpg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004E807-D2AD-474D-87C6-A228423FE6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2F4502-BE47-40BC-8D16-0F06B97B67BD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FF5975C-6C95-4B98-ACFE-D569C04F3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3F4E907-F3F1-494A-B936-22E53B0DD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R. Cierniak,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X-ray computed tomography in biomedical engineering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Springer, London (2011).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39153ECF-8639-41B1-B767-617D3653D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E8A39A54-6BB0-4355-A790-F3E19F0F8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http://en.wikipedia.org/wiki/Kaczmarz_method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051C4681-0025-4755-9068-111255C29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B2A9F9-88D8-42E0-BB2C-B8D87255321A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FFCAB44D-E3BC-4213-A9C3-CD2EDC1C7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330BC75F-FE70-47F2-9EDF-6C3343E6F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From A.J. Devaney Stanford Lectures--Lecture II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(1999)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EC77FCA4-1A3C-428F-A412-0E34434EA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B05970-2364-4322-9415-4EAAA2F8E37E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:a16="http://schemas.microsoft.com/office/drawing/2014/main" id="{DE35ECDA-5585-4024-99D8-309243E7D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>
            <a:extLst>
              <a:ext uri="{FF2B5EF4-FFF2-40B4-BE49-F238E27FC236}">
                <a16:creationId xmlns:a16="http://schemas.microsoft.com/office/drawing/2014/main" id="{4A8FD678-B47A-4C09-B3FF-AACA975F1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From A.J. Devaney Stanford Lectures--Lecture II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(1999)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id="{662CF4ED-2CE7-4459-BA7A-6656F4BD1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2C6482-754D-4998-8196-4F752F50E6F5}" type="slidenum">
              <a:rPr lang="ru-RU" altLang="ru-RU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EC79014F-04FC-4C5F-86E4-8C640333C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FF572C2F-1E77-4461-948E-561939B8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3E12B854-451E-4A45-A822-B47F643AA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5E43B6-1BBA-4864-9A93-2AB5B1061BDE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FFD7FCC-162C-4A15-AEC9-FA11F6609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C8BB6F-E6A5-4292-B4C4-E5305715A280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 dirty="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04BDAE8-B2A4-4A71-B20D-9AFE5F18F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A4FCB74-20CB-4E86-A17F-E8CB9B8A8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E4116D7-6049-4922-9378-B83BCBF8F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11B724-E968-477F-BE48-210D2ED09B78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C6F8BB7-5F6A-4235-AAC6-543B023C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38829AD-5D26-4838-88CD-A5FC0A575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67F28A8-B74A-4D67-9432-33422A485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D5FE72-1C88-427F-9709-5E482A76BC21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38BF167-D827-4EC4-859E-C5F583A21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4DA81BD-56E3-42E0-82D6-1258A670F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A4FC923-9C86-4794-90FB-099CEA7EE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EB29BA-F0C4-4232-B64C-2AC138989852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AB66E84-B3FA-4062-B4F3-4F40F8320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7EDC8CE-711B-49A5-8083-ABF630355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http://ru.wikipedia.org/wiki/%D0%A4%D0%B0%D0%B9%D0%BB:PET-MIPS-anim.gif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5E8FB21-451D-4967-A7A1-25F928738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8D26B-63DB-4323-96B0-7ED3568F7467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 dirty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6130804-05FD-48AA-B644-2F1D0F10E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744B5EC-06B8-47B5-9DA2-38F1264AC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http://en.wikipedia.org/wiki/File:AbelTransform.png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https://commons.wikimedia.org/wiki/File:ProjectionSlice.png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BAF344-B83F-4E12-8012-735A9882A61B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8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89A9A1-037A-49B7-83FA-B7B9C98428D6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BE58EB3-C94D-4891-BC75-88A35D9D92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2E61B5E9-C09A-44D0-951B-372AF3864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08A0C957-6E16-4B82-8D49-2CA5B4F71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8C0C487-CE1F-407D-8101-C7A6A370E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B4DAC257-2CC4-4BEB-A9C8-39AD8F19C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B7F7B306-E50B-4254-AEF3-827A90AD2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1A433713-264E-4ACE-9BC4-8ADBE6269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3720FDA-0000-47C3-920D-8B4B59A35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BB3FBB8A-8553-4389-A6FE-6156713349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128B947F-592A-487E-834E-B15229A0E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915A8F4-C2F7-45E4-954E-E8A03E4CA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6A8B2885-B0A3-4CB1-8A0C-AEE2D7C33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E047788-12E4-4FBF-934D-B3D02D9748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84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24BEB53-5A66-49B3-B0EF-C5046D6C7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41BB283-5487-4B49-B827-D6A6DD660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0C5AAB4-4AD7-4D6C-8A9C-EDBC35016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F4318-60EE-4175-A0AE-7DF995EC59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32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55F1F58-613B-4D1F-8AFD-3AAF576CC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157A21D-E9B8-49D9-9724-FDBC2331C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152DC6C-4BAD-4E25-9973-E6C4053DB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3A921-BF8A-4A89-B044-B5392907CE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17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31913" y="0"/>
            <a:ext cx="7648575" cy="739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388" y="1052513"/>
            <a:ext cx="4316412" cy="2624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316413" cy="2624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79388" y="3829050"/>
            <a:ext cx="4316412" cy="2624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29050"/>
            <a:ext cx="4316413" cy="2624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B26A424-C004-4A4A-A493-7F4FC5586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EDEBE6D-0347-4A84-8E4C-3D9444822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970A402-BE85-4007-A869-FEF96C882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ABE7-376B-42A3-92B4-66552EBE4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67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79388" y="0"/>
            <a:ext cx="8801100" cy="6453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1D2D58F-6ABA-4C85-8324-2162A285F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058D34E-93BC-40B9-96E1-A45022C23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6C78EB2-430C-4010-94AF-4C81F383A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5492-120E-4B3F-8E48-8A309484A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90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AEAA451-9185-4A1F-A301-46493BD54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239893F-543B-43F9-B47F-8FA3C3C9D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190BB6D-7C97-4C55-B7B6-DEC76521B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B26F-FB2D-41AF-BD27-358AA2E23F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962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4029C3E-2728-4F52-91E3-38FC68371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E8DF905-A16F-44B8-BD00-2FB3DA199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76063A4-FD65-42C1-A176-E3E33CFEE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08977-67F3-4DA0-BD2A-9EF047B26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27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B990DB7-9C37-4D12-ABAA-08E38529A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BC22203-82B5-4661-9055-636DF86B8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D94F79A-8F1C-457D-A30E-6DAD6F863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7BAC9-5DE5-4D5E-937D-77B6366AE5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67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91453AE-C8CF-400C-A71D-85AA1E46C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70C183D-2B56-4C98-8554-F0ACCB20A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D023C13-AA81-4748-B393-EEB731377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6B28-6E32-4D16-B381-29F9701BD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633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9790524-7FAD-4E86-970C-166B753CE7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F412435-CC0C-416E-9E1D-B130626AD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6A928E1-8C91-46EE-887B-B62D73021A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7925F-4C3E-4B13-A8EF-F7349C1E51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94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680B2EA-F37E-49BE-98CB-4A68F0C54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7897DF2-A3D1-4B66-B709-C1EAE093E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CB96F98-B7AB-45E3-B152-F4D7FEFD2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8688-F15A-44AB-A6A3-818D43E05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0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D312CC4-8916-477E-BE4E-9DCFA72DB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1FDB854-4DBF-493F-A0A2-0D0EBE1D0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E2B24B3-8F4A-4169-A06D-14A3B0B02B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CD116-D718-4C01-814E-9FBC22AE52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41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4FF846C-6CDF-45A4-9DAC-A2C8F1E24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4AD602A-E891-47B9-A82F-0A31C3E83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E75DE79-A9C8-4076-9120-42FC8F015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91E1E-FDB4-4EB5-9721-9E2A8EE786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13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BAC750-8816-40D5-98C2-1BD1BAF7DFE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567889-56F2-4EF2-AC98-BD071CD058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3BB2BF-E2E2-4A63-849D-605C959925F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52E3B6-E50D-4BC3-ADDD-BA48689E238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CC860B-9713-455D-B840-212B5B25357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A7169A5-A0B6-4C81-8557-1509B40298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0331981-B268-4BB7-BD7A-D863ED3B0C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B82019E-6972-4D50-BB9F-5918B6BD9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417EE8B0-E321-476E-93B8-64884D878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4744EED2-519B-45BD-A33B-859DCA474D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58888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24.03.2011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590EC1FD-3298-427B-87BE-1A98D3176D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24625"/>
            <a:ext cx="633730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58A8D9C1-3EEB-48FA-B0EA-9B4CD8D35A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A2A0D7-F576-43AB-91CC-2C05721E63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239285AC-EF7F-4B81-928D-3FFA585E79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2.jpe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nlm.nih.gov/research/visible/fresh_c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4F3576C-114C-4C8D-8ED4-D99E4C6E9C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 dirty="0"/>
              <a:t>Обратные задачи: теория и практика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D7A1BD3-0269-4562-9863-62B1839645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989138"/>
            <a:ext cx="7777162" cy="115252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Лекция </a:t>
            </a:r>
            <a:r>
              <a:rPr lang="en-US" altLang="ru-RU" sz="3600" dirty="0"/>
              <a:t>9</a:t>
            </a:r>
            <a:r>
              <a:rPr lang="ru-RU" altLang="ru-RU" sz="3600" dirty="0"/>
              <a:t>: </a:t>
            </a:r>
            <a:br>
              <a:rPr lang="ru-RU" altLang="ru-RU" sz="3600" dirty="0"/>
            </a:br>
            <a:r>
              <a:rPr lang="ru-RU" altLang="ru-RU" sz="3600" dirty="0"/>
              <a:t> Основы томографии 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17471CE1-6301-4237-866B-9A11F8C3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anose="020B0604030504040204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anose="020B0604030504040204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anose="020B0604030504040204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anose="020B0604030504040204" pitchFamily="34" charset="0"/>
              </a:rPr>
              <a:t>к.ф.-м.н. Юркин М.А.</a:t>
            </a: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9C59AFA4-6BEC-4F5E-BF70-B73215A0A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>
                <a:solidFill>
                  <a:schemeClr val="tx2"/>
                </a:solidFill>
                <a:latin typeface="Tahoma" panose="020B0604030504040204" pitchFamily="34" charset="0"/>
              </a:rPr>
              <a:t>This work is licensed under the Creative Commons Attribution 3.0 Unported License.</a:t>
            </a:r>
            <a:endParaRPr lang="ru-RU" altLang="ru-RU" sz="1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195AA824-5372-4EF9-8A67-4B24B4495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0FBD353-FF8D-4CAD-923E-7B5AD687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20483" name="Номер слайда 5">
            <a:extLst>
              <a:ext uri="{FF2B5EF4-FFF2-40B4-BE49-F238E27FC236}">
                <a16:creationId xmlns:a16="http://schemas.microsoft.com/office/drawing/2014/main" id="{6D2937AF-D637-490F-B348-342A2C71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A4E224-7441-4A3E-8A8A-08593482CF7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 dirty="0"/>
          </a:p>
        </p:txBody>
      </p:sp>
      <p:pic>
        <p:nvPicPr>
          <p:cNvPr id="20484" name="Picture 7" descr="AbelTransform">
            <a:extLst>
              <a:ext uri="{FF2B5EF4-FFF2-40B4-BE49-F238E27FC236}">
                <a16:creationId xmlns:a16="http://schemas.microsoft.com/office/drawing/2014/main" id="{0B411016-DAB3-4F59-9349-46BEE6A0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4284662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>
            <a:extLst>
              <a:ext uri="{FF2B5EF4-FFF2-40B4-BE49-F238E27FC236}">
                <a16:creationId xmlns:a16="http://schemas.microsoft.com/office/drawing/2014/main" id="{0D3EA628-04FE-4143-B8E9-0F6815A68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Преобразование Абеля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BDBABCE1-BAF7-43A8-8EC8-1A5331497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/>
              <a:t>Одномерная (осесимметричная) томография</a:t>
            </a:r>
          </a:p>
          <a:p>
            <a:pPr lvl="1" eaLnBrk="1" hangingPunct="1"/>
            <a:r>
              <a:rPr lang="ru-RU" altLang="ru-RU" sz="2400" dirty="0"/>
              <a:t>Цилиндрическая геометрия</a:t>
            </a:r>
          </a:p>
          <a:p>
            <a:pPr lvl="1" eaLnBrk="1" hangingPunct="1"/>
            <a:r>
              <a:rPr lang="ru-RU" altLang="ru-RU" sz="2400" dirty="0"/>
              <a:t>Сферическая геометрия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7" name="Объект 1">
                <a:extLst>
                  <a:ext uri="{FF2B5EF4-FFF2-40B4-BE49-F238E27FC236}">
                    <a16:creationId xmlns:a16="http://schemas.microsoft.com/office/drawing/2014/main" id="{4C7AC800-78DE-47D2-9E72-EDBE2DC9AC62}"/>
                  </a:ext>
                </a:extLst>
              </p:cNvPr>
              <p:cNvSpPr txBox="1"/>
              <p:nvPr/>
            </p:nvSpPr>
            <p:spPr bwMode="auto">
              <a:xfrm>
                <a:off x="34799" y="4221088"/>
                <a:ext cx="7850313" cy="236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0487" name="Объект 1">
                <a:extLst>
                  <a:ext uri="{FF2B5EF4-FFF2-40B4-BE49-F238E27FC236}">
                    <a16:creationId xmlns:a16="http://schemas.microsoft.com/office/drawing/2014/main" id="{4C7AC800-78DE-47D2-9E72-EDBE2DC9A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99" y="4221088"/>
                <a:ext cx="7850313" cy="236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8DC1B80-A2AE-4C06-9EB7-218A5B32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22531" name="Номер слайда 5">
            <a:extLst>
              <a:ext uri="{FF2B5EF4-FFF2-40B4-BE49-F238E27FC236}">
                <a16:creationId xmlns:a16="http://schemas.microsoft.com/office/drawing/2014/main" id="{9530B74D-1C0F-437E-A228-3B4274DC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E4A4BE-1C66-4377-BFFD-00A4146A9E6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22E65CA-8237-44CE-87C5-7BD71494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Обратное преобразование Абеля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3" name="Объект 1">
                <a:extLst>
                  <a:ext uri="{FF2B5EF4-FFF2-40B4-BE49-F238E27FC236}">
                    <a16:creationId xmlns:a16="http://schemas.microsoft.com/office/drawing/2014/main" id="{B49F9A44-E2D4-40F1-BD29-18E6E9729B49}"/>
                  </a:ext>
                </a:extLst>
              </p:cNvPr>
              <p:cNvSpPr txBox="1"/>
              <p:nvPr/>
            </p:nvSpPr>
            <p:spPr bwMode="auto">
              <a:xfrm>
                <a:off x="195901" y="1052736"/>
                <a:ext cx="8800976" cy="53291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aln/>
                        </m:rP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groupChr>
                            <m:groupChrPr>
                              <m:chr m:val="⏟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limLoc m:val="undOvr"/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den>
                                  </m:f>
                                </m:e>
                              </m:nary>
                            </m:e>
                          </m:groupChr>
                        </m:e>
                      </m:nary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33" name="Объект 1">
                <a:extLst>
                  <a:ext uri="{FF2B5EF4-FFF2-40B4-BE49-F238E27FC236}">
                    <a16:creationId xmlns:a16="http://schemas.microsoft.com/office/drawing/2014/main" id="{B49F9A44-E2D4-40F1-BD29-18E6E9729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901" y="1052736"/>
                <a:ext cx="8800976" cy="5329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Объект 7">
                <a:extLst>
                  <a:ext uri="{FF2B5EF4-FFF2-40B4-BE49-F238E27FC236}">
                    <a16:creationId xmlns:a16="http://schemas.microsoft.com/office/drawing/2014/main" id="{D1ECEE88-04BF-4946-8F77-022186086453}"/>
                  </a:ext>
                </a:extLst>
              </p:cNvPr>
              <p:cNvSpPr txBox="1"/>
              <p:nvPr/>
            </p:nvSpPr>
            <p:spPr bwMode="auto">
              <a:xfrm>
                <a:off x="2411760" y="5589240"/>
                <a:ext cx="4035151" cy="1200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535" name="Объект 7">
                <a:extLst>
                  <a:ext uri="{FF2B5EF4-FFF2-40B4-BE49-F238E27FC236}">
                    <a16:creationId xmlns:a16="http://schemas.microsoft.com/office/drawing/2014/main" id="{D1ECEE88-04BF-4946-8F77-022186086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5589240"/>
                <a:ext cx="4035151" cy="1200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E1AE780-DE71-4509-85F4-78E2C6EB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23555" name="Номер слайда 5">
            <a:extLst>
              <a:ext uri="{FF2B5EF4-FFF2-40B4-BE49-F238E27FC236}">
                <a16:creationId xmlns:a16="http://schemas.microsoft.com/office/drawing/2014/main" id="{CFA219E5-6098-4DAC-B11A-62B88440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527B1A-EFEB-4A32-A666-49825BADBEA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 dirty="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55F5A98-2F89-4D5F-975C-6A5011B5B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Теорема о проекции и сечении</a:t>
            </a:r>
          </a:p>
        </p:txBody>
      </p:sp>
      <p:pic>
        <p:nvPicPr>
          <p:cNvPr id="23557" name="Picture 5" descr="ProjectionSlice">
            <a:extLst>
              <a:ext uri="{FF2B5EF4-FFF2-40B4-BE49-F238E27FC236}">
                <a16:creationId xmlns:a16="http://schemas.microsoft.com/office/drawing/2014/main" id="{6ADCA6D8-11B7-4CEB-AB59-F727EB8D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70325"/>
            <a:ext cx="6086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6">
                <a:extLst>
                  <a:ext uri="{FF2B5EF4-FFF2-40B4-BE49-F238E27FC236}">
                    <a16:creationId xmlns:a16="http://schemas.microsoft.com/office/drawing/2014/main" id="{A1DCCFB7-FE1D-4745-A313-19A920A56D4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ru-RU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ru-RU" sz="2800" baseline="-25000" dirty="0"/>
                  <a:t> </a:t>
                </a:r>
                <a:r>
                  <a:rPr lang="en-US" altLang="ru-RU" sz="2800" dirty="0"/>
                  <a:t>–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ru-RU" sz="2800" dirty="0"/>
                  <a:t>-</a:t>
                </a:r>
                <a:r>
                  <a:rPr lang="ru-RU" altLang="ru-RU" sz="2800" dirty="0"/>
                  <a:t>мерное преобразование Фурье</a:t>
                </a:r>
                <a:br>
                  <a:rPr lang="ru-RU" altLang="ru-RU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ru-RU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ru-RU" sz="2800" baseline="-25000" dirty="0"/>
                  <a:t> </a:t>
                </a:r>
                <a:r>
                  <a:rPr lang="en-US" altLang="ru-RU" sz="2800" dirty="0"/>
                  <a:t>– </a:t>
                </a:r>
                <a:r>
                  <a:rPr lang="ru-RU" altLang="ru-RU" sz="2800" dirty="0"/>
                  <a:t>проекция на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ru-RU" sz="2800" dirty="0"/>
                  <a:t>-</a:t>
                </a:r>
                <a:r>
                  <a:rPr lang="ru-RU" altLang="ru-RU" sz="2800" dirty="0"/>
                  <a:t>мерное подпространство</a:t>
                </a:r>
                <a:br>
                  <a:rPr lang="ru-RU" altLang="ru-RU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ru-RU" sz="2800" baseline="-25000" dirty="0"/>
                  <a:t> </a:t>
                </a:r>
                <a:r>
                  <a:rPr lang="en-US" altLang="ru-RU" sz="2800" dirty="0"/>
                  <a:t>–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ru-RU" sz="2800" dirty="0"/>
                  <a:t>-</a:t>
                </a:r>
                <a:r>
                  <a:rPr lang="ru-RU" altLang="ru-RU" sz="2800" dirty="0"/>
                  <a:t>мерное сечение через 0 (параллельно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ru-RU" sz="2800" dirty="0"/>
                  <a:t>)</a:t>
                </a:r>
                <a:endParaRPr lang="ru-RU" altLang="ru-RU" sz="2800" dirty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ru-RU" sz="2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ru-RU" sz="2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ru-RU" sz="2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ru-RU" sz="28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ru-RU" sz="28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ru-RU" sz="28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ru-RU" sz="2800" i="1" baseline="-30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800" dirty="0">
                    <a:solidFill>
                      <a:srgbClr val="000000"/>
                    </a:solidFill>
                  </a:rPr>
                  <a:t>В частности,</a:t>
                </a:r>
                <a:r>
                  <a:rPr lang="ru-RU" altLang="ru-RU" sz="2800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ru-RU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ru-RU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altLang="ru-RU" sz="28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558" name="Rectangle 6">
                <a:extLst>
                  <a:ext uri="{FF2B5EF4-FFF2-40B4-BE49-F238E27FC236}">
                    <a16:creationId xmlns:a16="http://schemas.microsoft.com/office/drawing/2014/main" id="{A1DCCFB7-FE1D-4745-A313-19A920A56D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277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9FE785D-4909-4873-B50C-62CFC8CA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24579" name="Номер слайда 5">
            <a:extLst>
              <a:ext uri="{FF2B5EF4-FFF2-40B4-BE49-F238E27FC236}">
                <a16:creationId xmlns:a16="http://schemas.microsoft.com/office/drawing/2014/main" id="{247326FD-66AE-4C8E-8698-983A2671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B223C4-51BF-4FBC-B515-2666AB6C3FB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BDC4FE7E-379D-45BB-8267-4C73122A0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Теорема о проекции и сечении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7">
                <a:extLst>
                  <a:ext uri="{FF2B5EF4-FFF2-40B4-BE49-F238E27FC236}">
                    <a16:creationId xmlns:a16="http://schemas.microsoft.com/office/drawing/2014/main" id="{295DADF6-DA1C-422C-BFE6-58ABDB6C604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ru-RU" altLang="ru-RU" sz="2400" dirty="0"/>
                  <a:t>Доказательство в частном случае</a:t>
                </a:r>
                <a:endParaRPr lang="en-US" altLang="ru-RU" sz="2400" dirty="0"/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𝑝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nary>
                        <m:naryPr>
                          <m:limLoc m:val="undOvr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−∞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∞</m:t>
                          </m:r>
                        </m:sup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𝐹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nary>
                        <m:naryPr>
                          <m:chr m:val="∬"/>
                          <m:limLoc m:val="undOvr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240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ru-RU" sz="240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𝑠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𝐹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,0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240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ru-RU" sz="2400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−∞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∞</m:t>
                          </m:r>
                        </m:sup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Легко обобщить на сечение через несколько координатных осей</a:t>
                </a:r>
              </a:p>
              <a:p>
                <a:pPr eaLnBrk="1" hangingPunct="1"/>
                <a:r>
                  <a:rPr lang="ru-RU" altLang="ru-RU" sz="2400" dirty="0"/>
                  <a:t>Общий случай сводится к предыдущему поворотом</a:t>
                </a:r>
              </a:p>
            </p:txBody>
          </p:sp>
        </mc:Choice>
        <mc:Fallback xmlns="">
          <p:sp>
            <p:nvSpPr>
              <p:cNvPr id="24581" name="Rectangle 7">
                <a:extLst>
                  <a:ext uri="{FF2B5EF4-FFF2-40B4-BE49-F238E27FC236}">
                    <a16:creationId xmlns:a16="http://schemas.microsoft.com/office/drawing/2014/main" id="{295DADF6-DA1C-422C-BFE6-58ABDB6C60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E958929-13EA-41E2-AEBD-39E373D8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25603" name="Номер слайда 5">
            <a:extLst>
              <a:ext uri="{FF2B5EF4-FFF2-40B4-BE49-F238E27FC236}">
                <a16:creationId xmlns:a16="http://schemas.microsoft.com/office/drawing/2014/main" id="{B41EC086-14C6-4A2E-9ABF-A0391CB4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674530-1692-41C7-B185-1EE08C5EE3F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9383244-7C3E-4652-B344-577B84BDC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Цикл Фурье–Ханкеля–Абеля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3">
                <a:extLst>
                  <a:ext uri="{FF2B5EF4-FFF2-40B4-BE49-F238E27FC236}">
                    <a16:creationId xmlns:a16="http://schemas.microsoft.com/office/drawing/2014/main" id="{BA1997DE-1C30-4028-848D-034C4510079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ru-RU" sz="2400" baseline="-25000" dirty="0"/>
                  <a:t> </a:t>
                </a:r>
                <a:r>
                  <a:rPr lang="en-US" altLang="ru-RU" sz="2400" dirty="0"/>
                  <a:t>–</a:t>
                </a:r>
                <a:r>
                  <a:rPr lang="ru-RU" altLang="ru-RU" sz="2400" dirty="0"/>
                  <a:t> преобразование Фурье</a:t>
                </a:r>
                <a:br>
                  <a:rPr lang="ru-RU" altLang="ru-RU" sz="2400" dirty="0"/>
                </a:b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ru-RU" sz="2400" baseline="-25000" dirty="0"/>
                  <a:t> </a:t>
                </a:r>
                <a:r>
                  <a:rPr lang="en-US" altLang="ru-RU" sz="2400" dirty="0"/>
                  <a:t>– </a:t>
                </a:r>
                <a:r>
                  <a:rPr lang="ru-RU" altLang="ru-RU" sz="2400" dirty="0"/>
                  <a:t>преобразование Абеля</a:t>
                </a:r>
                <a:br>
                  <a:rPr lang="ru-RU" altLang="ru-RU" sz="2400" dirty="0"/>
                </a:b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ru-RU" sz="2400" baseline="-25000" dirty="0"/>
                  <a:t> </a:t>
                </a:r>
                <a:r>
                  <a:rPr lang="en-US" altLang="ru-RU" sz="2400" dirty="0"/>
                  <a:t>– </a:t>
                </a:r>
                <a:r>
                  <a:rPr lang="ru-RU" altLang="ru-RU" sz="2400" dirty="0"/>
                  <a:t>преобразование Ханкеля</a:t>
                </a:r>
                <a:r>
                  <a:rPr lang="en-US" altLang="ru-RU" sz="2400" dirty="0"/>
                  <a:t> (</a:t>
                </a:r>
                <a:r>
                  <a:rPr lang="ru-RU" altLang="ru-RU" sz="2400" dirty="0"/>
                  <a:t>Бесселя-Фурье) </a:t>
                </a:r>
                <a:br>
                  <a:rPr lang="ru-RU" altLang="ru-RU" sz="2400" dirty="0"/>
                </a:br>
                <a:r>
                  <a:rPr lang="ru-RU" altLang="ru-RU" sz="2400" dirty="0"/>
                  <a:t>	0-го порядка</a:t>
                </a:r>
              </a:p>
              <a:p>
                <a:pPr marL="357188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𝐻𝑓</m:t>
                          </m:r>
                        </m:e>
                      </m:d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nary>
                        <m:naryPr>
                          <m:limLoc m:val="undOvr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∞</m:t>
                          </m:r>
                        </m:sup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𝑘𝑥</m:t>
                              </m:r>
                            </m:e>
                          </m:d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  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altLang="ru-RU" sz="2400" i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357188" lvl="0" indent="0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⇒(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𝐹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𝑓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)(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𝐤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∞</m:t>
                          </m:r>
                        </m:sup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𝑟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𝑟</m:t>
                          </m:r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𝑟</m:t>
                          </m:r>
                          <m:nary>
                            <m:naryPr>
                              <m:limLoc m:val="undOvr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𝜋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ru-RU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400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𝑘𝑟</m:t>
                                      </m:r>
                                      <m:func>
                                        <m:funcPr>
                                          <m:ctrlP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400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d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𝜙</m:t>
                              </m:r>
                            </m:e>
                          </m:nary>
                        </m:e>
                      </m:nary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=2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𝜋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𝐻𝑓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)(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  <a:p>
                <a:pPr eaLnBrk="1" hangingPunct="1"/>
                <a:endParaRPr lang="ru-RU" altLang="ru-RU" sz="2400" i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buClr>
                    <a:srgbClr val="3333CC"/>
                  </a:buClr>
                </a:pP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𝐹𝐴</m:t>
                    </m:r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l-GR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– следствие теоремы о проекции и сечении</a:t>
                </a:r>
                <a:br>
                  <a:rPr lang="ru-RU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ru-RU" altLang="ru-RU" sz="24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ru-RU" altLang="ru-RU" sz="2800" dirty="0"/>
              </a:p>
            </p:txBody>
          </p:sp>
        </mc:Choice>
        <mc:Fallback xmlns="">
          <p:sp>
            <p:nvSpPr>
              <p:cNvPr id="25605" name="Rectangle 3">
                <a:extLst>
                  <a:ext uri="{FF2B5EF4-FFF2-40B4-BE49-F238E27FC236}">
                    <a16:creationId xmlns:a16="http://schemas.microsoft.com/office/drawing/2014/main" id="{BA1997DE-1C30-4028-848D-034C45100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tomo">
            <a:extLst>
              <a:ext uri="{FF2B5EF4-FFF2-40B4-BE49-F238E27FC236}">
                <a16:creationId xmlns:a16="http://schemas.microsoft.com/office/drawing/2014/main" id="{D1FD0269-4E75-49DB-AF94-AE64AEAD8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4386262" cy="4019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0985C95-6F8C-444D-8497-ED454F54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26628" name="Номер слайда 5">
            <a:extLst>
              <a:ext uri="{FF2B5EF4-FFF2-40B4-BE49-F238E27FC236}">
                <a16:creationId xmlns:a16="http://schemas.microsoft.com/office/drawing/2014/main" id="{D0CB3BA5-70D7-44AE-83CB-633200EB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AB4DE5-1DAB-448C-AF9B-273A06401298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/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9A9521BD-684D-4CD3-A9C7-12FCA8896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Обратное преобразование Радона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0" name="Объект 1">
                <a:extLst>
                  <a:ext uri="{FF2B5EF4-FFF2-40B4-BE49-F238E27FC236}">
                    <a16:creationId xmlns:a16="http://schemas.microsoft.com/office/drawing/2014/main" id="{70F317D0-3A56-4AD3-BFB2-A9F828D8CC16}"/>
                  </a:ext>
                </a:extLst>
              </p:cNvPr>
              <p:cNvSpPr txBox="1"/>
              <p:nvPr/>
            </p:nvSpPr>
            <p:spPr bwMode="auto">
              <a:xfrm>
                <a:off x="323850" y="1203324"/>
                <a:ext cx="4248150" cy="2225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)≝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6630" name="Объект 1">
                <a:extLst>
                  <a:ext uri="{FF2B5EF4-FFF2-40B4-BE49-F238E27FC236}">
                    <a16:creationId xmlns:a16="http://schemas.microsoft.com/office/drawing/2014/main" id="{70F317D0-3A56-4AD3-BFB2-A9F828D8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1203324"/>
                <a:ext cx="4248150" cy="2225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2" name="Объект 3">
                <a:extLst>
                  <a:ext uri="{FF2B5EF4-FFF2-40B4-BE49-F238E27FC236}">
                    <a16:creationId xmlns:a16="http://schemas.microsoft.com/office/drawing/2014/main" id="{9D62F85C-EF38-48DE-A583-4A127277D8E0}"/>
                  </a:ext>
                </a:extLst>
              </p:cNvPr>
              <p:cNvSpPr txBox="1"/>
              <p:nvPr/>
            </p:nvSpPr>
            <p:spPr bwMode="auto">
              <a:xfrm>
                <a:off x="323850" y="4923265"/>
                <a:ext cx="8609194" cy="1638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acc>
                        <m:accPr>
                          <m:chr m:val="̃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lim>
                      </m:limLow>
                      <m:d>
                        <m:d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func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632" name="Объект 3">
                <a:extLst>
                  <a:ext uri="{FF2B5EF4-FFF2-40B4-BE49-F238E27FC236}">
                    <a16:creationId xmlns:a16="http://schemas.microsoft.com/office/drawing/2014/main" id="{9D62F85C-EF38-48DE-A583-4A127277D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4923265"/>
                <a:ext cx="8609194" cy="16380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47185C82-4330-4E94-8876-FCBEAA1DEFF1}"/>
              </a:ext>
            </a:extLst>
          </p:cNvPr>
          <p:cNvCxnSpPr/>
          <p:nvPr/>
        </p:nvCxnSpPr>
        <p:spPr>
          <a:xfrm flipV="1">
            <a:off x="4859338" y="1557338"/>
            <a:ext cx="1225550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634" name="TextBox 5">
                <a:extLst>
                  <a:ext uri="{FF2B5EF4-FFF2-40B4-BE49-F238E27FC236}">
                    <a16:creationId xmlns:a16="http://schemas.microsoft.com/office/drawing/2014/main" id="{79E7A3F7-CBB3-43D6-B444-4D1FD3DFBE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3469" y="1801167"/>
                <a:ext cx="4105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ru-RU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34" name="TextBox 5">
                <a:extLst>
                  <a:ext uri="{FF2B5EF4-FFF2-40B4-BE49-F238E27FC236}">
                    <a16:creationId xmlns:a16="http://schemas.microsoft.com/office/drawing/2014/main" id="{79E7A3F7-CBB3-43D6-B444-4D1FD3DFB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3469" y="1801167"/>
                <a:ext cx="4105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3D62DB5-F9FA-4F44-92A3-452E3114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27651" name="Номер слайда 5">
            <a:extLst>
              <a:ext uri="{FF2B5EF4-FFF2-40B4-BE49-F238E27FC236}">
                <a16:creationId xmlns:a16="http://schemas.microsoft.com/office/drawing/2014/main" id="{CF0FFBCC-44C3-4BAC-98FF-FC9D260F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870C3B-DC1E-485B-B28B-A6659B6DF5A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9BAD6A47-2051-47C5-A9E5-3BDA2EE88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Обратное преобразование Радона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5" name="Объект 1">
                <a:extLst>
                  <a:ext uri="{FF2B5EF4-FFF2-40B4-BE49-F238E27FC236}">
                    <a16:creationId xmlns:a16="http://schemas.microsoft.com/office/drawing/2014/main" id="{E7A76666-92A6-4463-AFE3-949AC855814F}"/>
                  </a:ext>
                </a:extLst>
              </p:cNvPr>
              <p:cNvSpPr txBox="1"/>
              <p:nvPr/>
            </p:nvSpPr>
            <p:spPr bwMode="auto">
              <a:xfrm>
                <a:off x="179512" y="908720"/>
                <a:ext cx="8800976" cy="56166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aln/>
                        </m:rP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∬"/>
                          <m:limLoc m:val="subSup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̃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</m:acc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nary>
                            <m:naryPr>
                              <m:limLoc m:val="subSup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acc>
                                <m:accPr>
                                  <m:chr m:val="̃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𝜉</m:t>
                                      </m:r>
                                    </m:e>
                                  </m:func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𝜉</m:t>
                                      </m:r>
                                    </m:e>
                                  </m:func>
                                </m:e>
                              </m:d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ru-RU" sz="20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nary>
                            <m:naryPr>
                              <m:limLoc m:val="subSup"/>
                              <m:ctrlP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acc>
                                <m:accPr>
                                  <m:chr m:val="̃"/>
                                  <m:ctrlPr>
                                    <a:rPr lang="ru-RU" sz="2000" i="1" smtClean="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  <m: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sz="20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≝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</m:func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</m:func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aln/>
                        </m:rP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nary>
                            <m:naryPr>
                              <m:limLoc m:val="subSup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nary>
                          <m:nary>
                            <m:naryPr>
                              <m:limLoc m:val="subSup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ru-RU" sz="20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ru-RU" sz="200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ru-RU" sz="20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nary>
                            <m:naryPr>
                              <m:limLoc m:val="subSup"/>
                              <m:ctrlP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𝜉</m:t>
                                      </m:r>
                                      <m:r>
                                        <a:rPr lang="ru-RU" sz="2000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d</m:t>
                                  </m:r>
                                  <m: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000" i="1">
                                                  <a:solidFill>
                                                    <a:srgbClr val="3333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000" i="1">
                                                  <a:solidFill>
                                                    <a:srgbClr val="3333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i="1">
                                                  <a:solidFill>
                                                    <a:srgbClr val="3333CC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2000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2000" i="1" dirty="0">
                  <a:effectLst/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nary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subSup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i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nary>
                        </m:e>
                      </m:func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655" name="Объект 1">
                <a:extLst>
                  <a:ext uri="{FF2B5EF4-FFF2-40B4-BE49-F238E27FC236}">
                    <a16:creationId xmlns:a16="http://schemas.microsoft.com/office/drawing/2014/main" id="{E7A76666-92A6-4463-AFE3-949AC8558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08720"/>
                <a:ext cx="8800976" cy="5616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7B573B0-A361-4AC2-AF48-BEA0C20C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A815CC64-4707-48E2-ADB8-A8FD450E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ACAE92-E2F0-47EF-9166-A86341A89DA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C78ECC2D-50EE-463D-AFD0-04EEB2B98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Физические проблемы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1C0C29DE-0532-4673-B906-8D1592400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Пренебрежение рассеянием.</a:t>
            </a:r>
          </a:p>
          <a:p>
            <a:pPr eaLnBrk="1" hangingPunct="1"/>
            <a:r>
              <a:rPr lang="ru-RU" altLang="ru-RU"/>
              <a:t>Непрозрачные включения</a:t>
            </a:r>
            <a:r>
              <a:rPr lang="en-US" altLang="ru-RU"/>
              <a:t>.</a:t>
            </a:r>
            <a:endParaRPr lang="ru-RU" altLang="ru-RU"/>
          </a:p>
        </p:txBody>
      </p:sp>
      <p:pic>
        <p:nvPicPr>
          <p:cNvPr id="28678" name="Picture 4" descr="obstacle2">
            <a:extLst>
              <a:ext uri="{FF2B5EF4-FFF2-40B4-BE49-F238E27FC236}">
                <a16:creationId xmlns:a16="http://schemas.microsoft.com/office/drawing/2014/main" id="{D2D2C745-F7CE-4CE8-91EC-043A3A3A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59075"/>
            <a:ext cx="460851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3DDC2-7104-4F5C-A922-729CC54A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30723" name="Номер слайда 5">
            <a:extLst>
              <a:ext uri="{FF2B5EF4-FFF2-40B4-BE49-F238E27FC236}">
                <a16:creationId xmlns:a16="http://schemas.microsoft.com/office/drawing/2014/main" id="{E2D4B5C0-DF22-4DC4-B5FA-F0157630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54F639-C32D-46E9-839C-50932570555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A7A20563-C469-4584-96BE-833790BA2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Технические проблемы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B1489A07-A4C4-4DB3-9A19-3853EFD15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/>
              <a:t>Малое число углов наблюдения</a:t>
            </a:r>
            <a:r>
              <a:rPr lang="en-US" altLang="ru-RU" sz="2800"/>
              <a:t> (</a:t>
            </a:r>
            <a:r>
              <a:rPr lang="ru-RU" altLang="ru-RU" sz="2800"/>
              <a:t>проекций</a:t>
            </a:r>
            <a:r>
              <a:rPr lang="en-US" altLang="ru-RU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Малое число детекторов на проекцию</a:t>
            </a:r>
            <a:endParaRPr lang="en-US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Проблема ограниченного углового диапазона</a:t>
            </a:r>
            <a:endParaRPr lang="en-US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Отсеченные проекции</a:t>
            </a:r>
            <a:endParaRPr lang="en-US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Время сбора данных</a:t>
            </a:r>
            <a:r>
              <a:rPr lang="en-US" altLang="ru-RU" sz="2800"/>
              <a:t> </a:t>
            </a:r>
            <a:br>
              <a:rPr lang="ru-RU" altLang="ru-RU" sz="2800"/>
            </a:br>
            <a:r>
              <a:rPr lang="en-US" altLang="ru-RU" sz="2800"/>
              <a:t>(</a:t>
            </a:r>
            <a:r>
              <a:rPr lang="ru-RU" altLang="ru-RU" sz="2800"/>
              <a:t>приложения реального времени</a:t>
            </a:r>
            <a:r>
              <a:rPr lang="en-US" altLang="ru-RU" sz="2800"/>
              <a:t>) </a:t>
            </a:r>
            <a:endParaRPr lang="ru-RU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Оптическая плотность объекта (чувствительность)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Шумы (разной природы)</a:t>
            </a:r>
            <a:endParaRPr lang="en-US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Аппаратные искажения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18141CC-59C6-4791-BB38-8CC2B85E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31747" name="Номер слайда 5">
            <a:extLst>
              <a:ext uri="{FF2B5EF4-FFF2-40B4-BE49-F238E27FC236}">
                <a16:creationId xmlns:a16="http://schemas.microsoft.com/office/drawing/2014/main" id="{C9B033DE-AE35-4A12-ADF5-03C9CD38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64FC45-AFF1-4798-BFFE-F45EEB6003D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84523ECF-AAEC-4E25-9368-0C36A3E98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Практическая реализация ОПР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Rectangle 3">
                <a:extLst>
                  <a:ext uri="{FF2B5EF4-FFF2-40B4-BE49-F238E27FC236}">
                    <a16:creationId xmlns:a16="http://schemas.microsoft.com/office/drawing/2014/main" id="{319B5552-924D-4FF5-9297-719911A7DB8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ru-RU" altLang="ru-RU" sz="2800" dirty="0"/>
                  <a:t>Дискретизация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𝜉</m:t>
                        </m:r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ru-RU" altLang="ru-RU" sz="2400" dirty="0"/>
              </a:p>
              <a:p>
                <a:pPr eaLnBrk="1" hangingPunct="1">
                  <a:defRPr/>
                </a:pPr>
                <a:r>
                  <a:rPr lang="ru-RU" altLang="ru-RU" sz="2800" dirty="0"/>
                  <a:t>Фильтрация</a:t>
                </a:r>
              </a:p>
              <a:p>
                <a:pPr lvl="1" eaLnBrk="1" hangingPunct="1">
                  <a:defRPr/>
                </a:pPr>
                <a:r>
                  <a:rPr lang="ru-RU" altLang="ru-RU" sz="2400" dirty="0"/>
                  <a:t>Сглаживание, анти-</a:t>
                </a:r>
                <a:r>
                  <a:rPr lang="ru-RU" altLang="ru-RU" sz="2400" dirty="0" err="1"/>
                  <a:t>алиасинг</a:t>
                </a:r>
                <a:endParaRPr lang="ru-RU" altLang="ru-RU" sz="2400" dirty="0"/>
              </a:p>
              <a:p>
                <a:pPr lvl="1" algn="just" eaLnBrk="1" hangingPunct="1">
                  <a:lnSpc>
                    <a:spcPct val="115000"/>
                  </a:lnSpc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𝜉</m:t>
                        </m:r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ru-RU" sz="24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ru-RU" altLang="ru-RU" sz="2400" dirty="0">
                    <a:ea typeface="Calibri" pitchFamily="34" charset="0"/>
                    <a:cs typeface="Times New Roman" pitchFamily="18" charset="0"/>
                  </a:rPr>
                  <a:t>финитна </a:t>
                </a: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func>
                      <m:func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ru-RU" sz="2400" i="0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altLang="ru-RU" sz="2400" b="0" i="0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upp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𝜉</m:t>
                            </m:r>
                            <m:r>
                              <a:rPr lang="en-US" altLang="ru-RU" sz="24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ru-RU" sz="24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ru-RU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ru-RU" altLang="ru-RU" sz="2400" dirty="0">
                    <a:ea typeface="Calibri" pitchFamily="34" charset="0"/>
                    <a:cs typeface="Times New Roman" pitchFamily="18" charset="0"/>
                  </a:rPr>
                  <a:t>конечен</a:t>
                </a:r>
                <a:r>
                  <a:rPr lang="en-US" altLang="ru-RU" sz="2400" dirty="0"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714375" lvl="1" indent="0" algn="just" eaLnBrk="1" hangingPunct="1">
                  <a:lnSpc>
                    <a:spcPct val="115000"/>
                  </a:lnSpc>
                  <a:spcAft>
                    <a:spcPts val="10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ru-RU" sz="2400" b="0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  <m:func>
                      <m:func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ru-RU" sz="2400" i="0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altLang="ru-RU" sz="2400" b="0" i="0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upp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acc>
                          <m:accPr>
                            <m:chr m:val="̃"/>
                            <m:ctrlP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ru-RU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i="1" dirty="0" err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𝜉</m:t>
                            </m:r>
                            <m:r>
                              <a:rPr lang="en-US" altLang="ru-RU" sz="2400" i="1" dirty="0" err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</a:rPr>
                  <a:t>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бесконечен </a:t>
                </a:r>
              </a:p>
              <a:p>
                <a:pPr eaLnBrk="1" hangingPunct="1">
                  <a:defRPr/>
                </a:pPr>
                <a:r>
                  <a:rPr lang="ru-RU" altLang="ru-RU" sz="2800" dirty="0"/>
                  <a:t>Интерполяция</a:t>
                </a:r>
              </a:p>
              <a:p>
                <a:pPr lvl="1" eaLnBrk="1" hangingPunct="1">
                  <a:defRPr/>
                </a:pPr>
                <a:r>
                  <a:rPr lang="ru-RU" altLang="ru-RU" sz="2400" dirty="0"/>
                  <a:t>Несоответствие координатных сеток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𝐺</m:t>
                    </m:r>
                    <m:d>
                      <m:dPr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altLang="ru-RU" sz="2400" dirty="0"/>
                  <a:t> </a:t>
                </a:r>
              </a:p>
            </p:txBody>
          </p:sp>
        </mc:Choice>
        <mc:Fallback xmlns="">
          <p:sp>
            <p:nvSpPr>
              <p:cNvPr id="21509" name="Rectangle 3">
                <a:extLst>
                  <a:ext uri="{FF2B5EF4-FFF2-40B4-BE49-F238E27FC236}">
                    <a16:creationId xmlns:a16="http://schemas.microsoft.com/office/drawing/2014/main" id="{319B5552-924D-4FF5-9297-719911A7D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40384-0920-4936-B32E-3E0C9FDA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5123" name="Номер слайда 5">
            <a:extLst>
              <a:ext uri="{FF2B5EF4-FFF2-40B4-BE49-F238E27FC236}">
                <a16:creationId xmlns:a16="http://schemas.microsoft.com/office/drawing/2014/main" id="{19904E7E-1EC5-4B50-B6C3-8A928FE4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557434-C6B0-4231-8701-17C924F96C9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D9055477-DF3D-41ED-B781-4DC456277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План темы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A81E7C04-09E4-4B5E-BDE3-0B9BBA3F2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8775" indent="-358775" eaLnBrk="1" hangingPunct="1"/>
            <a:r>
              <a:rPr lang="ru-RU" altLang="ru-RU" sz="3600" dirty="0"/>
              <a:t>Виды томографии</a:t>
            </a:r>
          </a:p>
          <a:p>
            <a:pPr marL="358775" indent="-358775" eaLnBrk="1" hangingPunct="1"/>
            <a:r>
              <a:rPr lang="ru-RU" altLang="ru-RU" sz="3600" dirty="0"/>
              <a:t>Аналитические формулы обращения</a:t>
            </a:r>
          </a:p>
          <a:p>
            <a:pPr marL="358775" indent="-358775" eaLnBrk="1" hangingPunct="1"/>
            <a:r>
              <a:rPr lang="ru-RU" altLang="ru-RU" sz="3600" dirty="0"/>
              <a:t>Физические проблемы</a:t>
            </a:r>
          </a:p>
          <a:p>
            <a:pPr marL="358775" indent="-358775" eaLnBrk="1" hangingPunct="1"/>
            <a:r>
              <a:rPr lang="ru-RU" altLang="ru-RU" sz="3600" dirty="0"/>
              <a:t>Технические проблемы</a:t>
            </a:r>
          </a:p>
          <a:p>
            <a:pPr marL="358775" indent="-358775" eaLnBrk="1" hangingPunct="1"/>
            <a:r>
              <a:rPr lang="ru-RU" altLang="ru-RU" sz="3600" dirty="0"/>
              <a:t>Численные методы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8FB4992-8F06-42D2-BA11-F82C9CD4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32771" name="Номер слайда 5">
            <a:extLst>
              <a:ext uri="{FF2B5EF4-FFF2-40B4-BE49-F238E27FC236}">
                <a16:creationId xmlns:a16="http://schemas.microsoft.com/office/drawing/2014/main" id="{13FE693B-1BE9-46F7-989E-D05EF07B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AD5430-337D-4076-8815-FAE641F1F1FA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6">
                <a:extLst>
                  <a:ext uri="{FF2B5EF4-FFF2-40B4-BE49-F238E27FC236}">
                    <a16:creationId xmlns:a16="http://schemas.microsoft.com/office/drawing/2014/main" id="{B5DBADF1-3209-43A1-8B16-E21733992B3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ru-RU" altLang="ru-RU" sz="2400" dirty="0"/>
                  <a:t>Обратное проецирование</a:t>
                </a:r>
                <a:endParaRPr lang="en-US" altLang="ru-RU" sz="2400" dirty="0"/>
              </a:p>
              <a:p>
                <a:pPr marL="357188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2400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</m:nary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≝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</m:func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</m:func>
                    </m:oMath>
                  </m:oMathPara>
                </a14:m>
                <a:endParaRPr lang="en-US" altLang="ru-RU" sz="2400" dirty="0"/>
              </a:p>
              <a:p>
                <a:pPr marL="357188" indent="0" eaLnBrk="1" hangingPunct="1">
                  <a:buNone/>
                </a:pPr>
                <a:r>
                  <a:rPr lang="ru-RU" altLang="ru-RU" sz="2400" dirty="0"/>
                  <a:t>+ фильтрация</a:t>
                </a:r>
                <a:endParaRPr lang="en-US" altLang="ru-RU" sz="2400" dirty="0"/>
              </a:p>
              <a:p>
                <a:pPr marL="357188" indent="0" eaLnBrk="1" hangingPunct="1">
                  <a:spcBef>
                    <a:spcPts val="4000"/>
                  </a:spcBef>
                  <a:buNone/>
                </a:pPr>
                <a:r>
                  <a:rPr lang="en-US" altLang="ru-RU" sz="2400" dirty="0"/>
                  <a:t>   </a:t>
                </a:r>
                <a:r>
                  <a:rPr lang="ru-RU" altLang="ru-RU" sz="2400" dirty="0"/>
                  <a:t>или свертка</a:t>
                </a:r>
                <a:br>
                  <a:rPr lang="en-US" altLang="ru-RU" sz="2400" dirty="0"/>
                </a:br>
                <a:endParaRPr lang="ru-RU" altLang="ru-RU" sz="2400" dirty="0"/>
              </a:p>
              <a:p>
                <a:pPr eaLnBrk="1" hangingPunct="1">
                  <a:lnSpc>
                    <a:spcPct val="110000"/>
                  </a:lnSpc>
                </a:pPr>
                <a:r>
                  <a:rPr lang="ru-RU" altLang="ru-RU" sz="2400" dirty="0"/>
                  <a:t>Сглаживание (фильтр нижних частот)</a:t>
                </a:r>
                <a:endParaRPr lang="en-US" altLang="ru-RU" sz="2400" dirty="0"/>
              </a:p>
              <a:p>
                <a:pPr marL="357188" indent="0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𝑘𝑝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ru-RU" sz="24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nary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 =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≝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sz="2400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≝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𝑘𝑝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ru-RU" sz="240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32772" name="Rectangle 6">
                <a:extLst>
                  <a:ext uri="{FF2B5EF4-FFF2-40B4-BE49-F238E27FC236}">
                    <a16:creationId xmlns:a16="http://schemas.microsoft.com/office/drawing/2014/main" id="{B5DBADF1-3209-43A1-8B16-E21733992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b="-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3" name="Rectangle 2">
            <a:extLst>
              <a:ext uri="{FF2B5EF4-FFF2-40B4-BE49-F238E27FC236}">
                <a16:creationId xmlns:a16="http://schemas.microsoft.com/office/drawing/2014/main" id="{73063F1C-708C-45C3-941F-5A39F186F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Сглаживание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6" name="Объект 2">
                <a:extLst>
                  <a:ext uri="{FF2B5EF4-FFF2-40B4-BE49-F238E27FC236}">
                    <a16:creationId xmlns:a16="http://schemas.microsoft.com/office/drawing/2014/main" id="{3DE00BEB-075E-4F8D-9250-EC82A1E24E84}"/>
                  </a:ext>
                </a:extLst>
              </p:cNvPr>
              <p:cNvSpPr txBox="1"/>
              <p:nvPr/>
            </p:nvSpPr>
            <p:spPr bwMode="auto">
              <a:xfrm>
                <a:off x="2771800" y="2061592"/>
                <a:ext cx="5761285" cy="19434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𝑘𝑝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776" name="Объект 2">
                <a:extLst>
                  <a:ext uri="{FF2B5EF4-FFF2-40B4-BE49-F238E27FC236}">
                    <a16:creationId xmlns:a16="http://schemas.microsoft.com/office/drawing/2014/main" id="{3DE00BEB-075E-4F8D-9250-EC82A1E24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800" y="2061592"/>
                <a:ext cx="5761285" cy="19434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F6302F-03D9-4C2F-8598-25F106027AEB}"/>
                  </a:ext>
                </a:extLst>
              </p:cNvPr>
              <p:cNvSpPr txBox="1"/>
              <p:nvPr/>
            </p:nvSpPr>
            <p:spPr>
              <a:xfrm>
                <a:off x="5220072" y="790940"/>
                <a:ext cx="3904888" cy="6938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aln/>
                        </m:rPr>
                        <a:rPr lang="ru-RU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ru-RU" sz="18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ru-RU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  <m:nary>
                            <m:naryPr>
                              <m:limLoc m:val="subSup"/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𝜉</m:t>
                                      </m:r>
                                      <m:r>
                                        <a:rPr lang="ru-RU" sz="1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d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1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F6302F-03D9-4C2F-8598-25F106027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790940"/>
                <a:ext cx="3904888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E9C18D7-3F7D-4ABD-9BBD-B5AD4A18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33795" name="Номер слайда 5">
            <a:extLst>
              <a:ext uri="{FF2B5EF4-FFF2-40B4-BE49-F238E27FC236}">
                <a16:creationId xmlns:a16="http://schemas.microsoft.com/office/drawing/2014/main" id="{DF5BF82D-BC20-4FAA-B667-991870B8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5A525E-A2A0-419E-B32F-46498295DED4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4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2B8B56CB-E170-4CB9-8C0B-93294C880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Фильтр </a:t>
            </a:r>
            <a:r>
              <a:rPr lang="en-US" altLang="ru-RU" dirty="0"/>
              <a:t>Ram–Lak</a:t>
            </a:r>
            <a:endParaRPr lang="ru-RU" altLang="ru-RU" dirty="0"/>
          </a:p>
        </p:txBody>
      </p:sp>
      <p:pic>
        <p:nvPicPr>
          <p:cNvPr id="33797" name="Picture 4" descr="Pages from X-Ray Computed Tomography in Biomedical Engineering">
            <a:extLst>
              <a:ext uri="{FF2B5EF4-FFF2-40B4-BE49-F238E27FC236}">
                <a16:creationId xmlns:a16="http://schemas.microsoft.com/office/drawing/2014/main" id="{F14AAED2-AB52-4D42-A6AE-753114770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879600"/>
            <a:ext cx="53879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798" name="Объект 1">
                <a:extLst>
                  <a:ext uri="{FF2B5EF4-FFF2-40B4-BE49-F238E27FC236}">
                    <a16:creationId xmlns:a16="http://schemas.microsoft.com/office/drawing/2014/main" id="{438D07FB-79D2-48A9-826B-1823EBBAA162}"/>
                  </a:ext>
                </a:extLst>
              </p:cNvPr>
              <p:cNvSpPr txBox="1"/>
              <p:nvPr/>
            </p:nvSpPr>
            <p:spPr bwMode="auto">
              <a:xfrm>
                <a:off x="157889" y="1052736"/>
                <a:ext cx="6768430" cy="53285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i="1" dirty="0">
                  <a:solidFill>
                    <a:srgbClr val="3333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func>
                            <m:func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func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func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, 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&amp;0, 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, 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798" name="Объект 1">
                <a:extLst>
                  <a:ext uri="{FF2B5EF4-FFF2-40B4-BE49-F238E27FC236}">
                    <a16:creationId xmlns:a16="http://schemas.microsoft.com/office/drawing/2014/main" id="{438D07FB-79D2-48A9-826B-1823EBBAA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89" y="1052736"/>
                <a:ext cx="6768430" cy="5328592"/>
              </a:xfrm>
              <a:prstGeom prst="rect">
                <a:avLst/>
              </a:prstGeom>
              <a:blipFill>
                <a:blip r:embed="rId4"/>
                <a:stretch>
                  <a:fillRect l="-2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87F6E1CE-AB2E-4086-8D51-C5D40002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35843" name="Номер слайда 5">
            <a:extLst>
              <a:ext uri="{FF2B5EF4-FFF2-40B4-BE49-F238E27FC236}">
                <a16:creationId xmlns:a16="http://schemas.microsoft.com/office/drawing/2014/main" id="{6CC3FE1A-7C42-42CA-8A67-99FB84E3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160299-5CFC-47FC-A398-738B5B8BEBD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4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0D26C617-F45D-4B51-A2A3-A99D8911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Фильтр Шеппа-Логана</a:t>
            </a:r>
          </a:p>
        </p:txBody>
      </p:sp>
      <p:pic>
        <p:nvPicPr>
          <p:cNvPr id="35845" name="Picture 4" descr="Pages from X-Ray Computed Tomography in Biomedical Engineering-2">
            <a:extLst>
              <a:ext uri="{FF2B5EF4-FFF2-40B4-BE49-F238E27FC236}">
                <a16:creationId xmlns:a16="http://schemas.microsoft.com/office/drawing/2014/main" id="{56365793-7C6A-4275-BC95-8EFD75A75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89138"/>
            <a:ext cx="5383212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846" name="Объект 1">
                <a:extLst>
                  <a:ext uri="{FF2B5EF4-FFF2-40B4-BE49-F238E27FC236}">
                    <a16:creationId xmlns:a16="http://schemas.microsoft.com/office/drawing/2014/main" id="{1B0B2434-26D1-4757-A8A8-1BBBC17A417F}"/>
                  </a:ext>
                </a:extLst>
              </p:cNvPr>
              <p:cNvSpPr txBox="1"/>
              <p:nvPr/>
            </p:nvSpPr>
            <p:spPr bwMode="auto">
              <a:xfrm>
                <a:off x="179512" y="836712"/>
                <a:ext cx="6855742" cy="5610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sinc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5846" name="Объект 1">
                <a:extLst>
                  <a:ext uri="{FF2B5EF4-FFF2-40B4-BE49-F238E27FC236}">
                    <a16:creationId xmlns:a16="http://schemas.microsoft.com/office/drawing/2014/main" id="{1B0B2434-26D1-4757-A8A8-1BBBC17A4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836712"/>
                <a:ext cx="6855742" cy="5610225"/>
              </a:xfrm>
              <a:prstGeom prst="rect">
                <a:avLst/>
              </a:prstGeom>
              <a:blipFill>
                <a:blip r:embed="rId4"/>
                <a:stretch>
                  <a:fillRect l="-2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53D3F-3221-4FBA-B1B1-2C270AEE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37891" name="Номер слайда 5">
            <a:extLst>
              <a:ext uri="{FF2B5EF4-FFF2-40B4-BE49-F238E27FC236}">
                <a16:creationId xmlns:a16="http://schemas.microsoft.com/office/drawing/2014/main" id="{77D35BFA-B6FB-41FE-A93A-A7F10960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0ECC6F-D1E5-4E0F-B289-DA1FA054F33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40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AAC4A07A-B526-4D52-9643-25E7D6ECF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Интерполяция</a:t>
            </a:r>
          </a:p>
        </p:txBody>
      </p:sp>
      <p:pic>
        <p:nvPicPr>
          <p:cNvPr id="37893" name="Picture 4" descr="Pages from X-Ray Computed Tomography in Biomedical Engineering-9">
            <a:extLst>
              <a:ext uri="{FF2B5EF4-FFF2-40B4-BE49-F238E27FC236}">
                <a16:creationId xmlns:a16="http://schemas.microsoft.com/office/drawing/2014/main" id="{13FAF5F2-EA1C-46E3-982A-D3476EF24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50498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B19E0-C899-4EB0-AE43-F8AC096B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39939" name="Номер слайда 5">
            <a:extLst>
              <a:ext uri="{FF2B5EF4-FFF2-40B4-BE49-F238E27FC236}">
                <a16:creationId xmlns:a16="http://schemas.microsoft.com/office/drawing/2014/main" id="{0DADF88A-7B3A-4DC6-B22F-9142D69B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11ADE1-AC0B-42CB-8116-A2518052E3B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400"/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3BE46857-862A-4D12-AE4B-703893253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Параллельные проекции</a:t>
            </a:r>
          </a:p>
        </p:txBody>
      </p:sp>
      <p:pic>
        <p:nvPicPr>
          <p:cNvPr id="39941" name="Picture 6" descr="parallel">
            <a:extLst>
              <a:ext uri="{FF2B5EF4-FFF2-40B4-BE49-F238E27FC236}">
                <a16:creationId xmlns:a16="http://schemas.microsoft.com/office/drawing/2014/main" id="{0F920EE6-69F4-45E3-9708-02E4E107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06450"/>
            <a:ext cx="6119812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22557-7947-4457-8230-1724C251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41987" name="Номер слайда 5">
            <a:extLst>
              <a:ext uri="{FF2B5EF4-FFF2-40B4-BE49-F238E27FC236}">
                <a16:creationId xmlns:a16="http://schemas.microsoft.com/office/drawing/2014/main" id="{33943BE3-BF8E-4381-BD00-1EDA9074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918009-D34E-46EC-8F48-4F90F6D6D69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400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D96F3F8E-C25B-4906-BF21-DE9AACAE3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Многодетекторная система</a:t>
            </a:r>
          </a:p>
        </p:txBody>
      </p:sp>
      <p:pic>
        <p:nvPicPr>
          <p:cNvPr id="41989" name="Picture 3" descr="multirow">
            <a:extLst>
              <a:ext uri="{FF2B5EF4-FFF2-40B4-BE49-F238E27FC236}">
                <a16:creationId xmlns:a16="http://schemas.microsoft.com/office/drawing/2014/main" id="{7CCB4E34-6EED-4ACA-AC3E-32A718EE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5816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EBCB3-7AF3-4336-9360-1A23336A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44035" name="Номер слайда 5">
            <a:extLst>
              <a:ext uri="{FF2B5EF4-FFF2-40B4-BE49-F238E27FC236}">
                <a16:creationId xmlns:a16="http://schemas.microsoft.com/office/drawing/2014/main" id="{499EAF0A-FA69-418D-913F-CB37AE0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DFB676-3A33-4069-9D23-306F4E1DD7E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z="1400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65BB423-028A-419D-A36A-5F7D9ADF1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Веерная проекция</a:t>
            </a:r>
          </a:p>
        </p:txBody>
      </p:sp>
      <p:pic>
        <p:nvPicPr>
          <p:cNvPr id="44037" name="Picture 3" descr="fan">
            <a:extLst>
              <a:ext uri="{FF2B5EF4-FFF2-40B4-BE49-F238E27FC236}">
                <a16:creationId xmlns:a16="http://schemas.microsoft.com/office/drawing/2014/main" id="{D2D28837-FB79-47C5-917D-91CF940A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6613"/>
            <a:ext cx="4992688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5FBE510-D6E1-4CEB-A875-311A0085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46083" name="Номер слайда 5">
            <a:extLst>
              <a:ext uri="{FF2B5EF4-FFF2-40B4-BE49-F238E27FC236}">
                <a16:creationId xmlns:a16="http://schemas.microsoft.com/office/drawing/2014/main" id="{7395563D-BC24-4E10-97DF-648A3661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4BAB04-3EBE-43E9-A428-9074A23DA31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z="1400"/>
          </a:p>
        </p:txBody>
      </p:sp>
      <p:pic>
        <p:nvPicPr>
          <p:cNvPr id="46084" name="Picture 4" descr="smooth">
            <a:extLst>
              <a:ext uri="{FF2B5EF4-FFF2-40B4-BE49-F238E27FC236}">
                <a16:creationId xmlns:a16="http://schemas.microsoft.com/office/drawing/2014/main" id="{2C4DE877-980A-4951-89CA-37C1B501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51895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step">
            <a:extLst>
              <a:ext uri="{FF2B5EF4-FFF2-40B4-BE49-F238E27FC236}">
                <a16:creationId xmlns:a16="http://schemas.microsoft.com/office/drawing/2014/main" id="{1209A1FD-9414-4319-A80A-D7DA8DEA9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836613"/>
            <a:ext cx="51863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645A3A17-B770-4389-AE67-AA12F8CF1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Движение пациента</a:t>
            </a:r>
          </a:p>
        </p:txBody>
      </p:sp>
      <p:sp>
        <p:nvSpPr>
          <p:cNvPr id="46087" name="Text Box 5">
            <a:extLst>
              <a:ext uri="{FF2B5EF4-FFF2-40B4-BE49-F238E27FC236}">
                <a16:creationId xmlns:a16="http://schemas.microsoft.com/office/drawing/2014/main" id="{FE069C85-EEA8-474D-860D-8B98C129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28876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Tahoma" panose="020B0604030504040204" pitchFamily="34" charset="0"/>
              </a:rPr>
              <a:t>Пошаговое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Tahoma" panose="020B0604030504040204" pitchFamily="34" charset="0"/>
              </a:rPr>
              <a:t>(паралельные</a:t>
            </a:r>
            <a:br>
              <a:rPr lang="ru-RU" altLang="ru-RU">
                <a:latin typeface="Tahoma" panose="020B0604030504040204" pitchFamily="34" charset="0"/>
              </a:rPr>
            </a:br>
            <a:r>
              <a:rPr lang="ru-RU" altLang="ru-RU">
                <a:latin typeface="Tahoma" panose="020B0604030504040204" pitchFamily="34" charset="0"/>
              </a:rPr>
              <a:t>слои)</a:t>
            </a:r>
          </a:p>
        </p:txBody>
      </p:sp>
      <p:sp>
        <p:nvSpPr>
          <p:cNvPr id="46088" name="Text Box 6">
            <a:extLst>
              <a:ext uri="{FF2B5EF4-FFF2-40B4-BE49-F238E27FC236}">
                <a16:creationId xmlns:a16="http://schemas.microsoft.com/office/drawing/2014/main" id="{075850AC-C27D-4E9E-BF30-9368D9B1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013325"/>
            <a:ext cx="2044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Tahoma" panose="020B0604030504040204" pitchFamily="34" charset="0"/>
              </a:rPr>
              <a:t>Плавное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latin typeface="Tahoma" panose="020B0604030504040204" pitchFamily="34" charset="0"/>
              </a:rPr>
              <a:t>(спираль)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AF95-1CF4-4620-9F4E-D5D36490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48131" name="Номер слайда 5">
            <a:extLst>
              <a:ext uri="{FF2B5EF4-FFF2-40B4-BE49-F238E27FC236}">
                <a16:creationId xmlns:a16="http://schemas.microsoft.com/office/drawing/2014/main" id="{36E9A97C-3A17-4548-BF68-F9809540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4F1AAB-7432-48EB-AD45-94DE998267C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400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BCBA1C2D-43D3-4480-904C-96A01B09E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Коническая проекция</a:t>
            </a:r>
          </a:p>
        </p:txBody>
      </p:sp>
      <p:pic>
        <p:nvPicPr>
          <p:cNvPr id="48133" name="Picture 4" descr="cone">
            <a:extLst>
              <a:ext uri="{FF2B5EF4-FFF2-40B4-BE49-F238E27FC236}">
                <a16:creationId xmlns:a16="http://schemas.microsoft.com/office/drawing/2014/main" id="{A7F6FAAF-15A2-4980-988C-34B6D3AE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912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5F6D0-BCD6-4CD5-8718-2EEDC959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50179" name="Номер слайда 5">
            <a:extLst>
              <a:ext uri="{FF2B5EF4-FFF2-40B4-BE49-F238E27FC236}">
                <a16:creationId xmlns:a16="http://schemas.microsoft.com/office/drawing/2014/main" id="{E22F976B-6CE6-424D-927A-3361D513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E4A71F-49A9-4B7E-86BB-C68DAFFF31B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65F54A9C-F9F4-4E0F-865B-BFBFC7F03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/>
              <a:t>Algebraic Reconstruction Technique</a:t>
            </a:r>
            <a:endParaRPr lang="ru-RU" alt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81" name="Rectangle 3">
                <a:extLst>
                  <a:ext uri="{FF2B5EF4-FFF2-40B4-BE49-F238E27FC236}">
                    <a16:creationId xmlns:a16="http://schemas.microsoft.com/office/drawing/2014/main" id="{8B89CCBD-9741-4B2A-96CD-A2E2C98004A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ru-RU" dirty="0"/>
                  <a:t>ART</a:t>
                </a:r>
              </a:p>
              <a:p>
                <a:pPr eaLnBrk="1" hangingPunct="1"/>
                <a:r>
                  <a:rPr lang="ru-RU" altLang="ru-RU" dirty="0"/>
                  <a:t>Разложение по базисным функциям</a:t>
                </a:r>
              </a:p>
              <a:p>
                <a:pPr eaLnBrk="1" hangingPunct="1"/>
                <a:r>
                  <a:rPr lang="ru-RU" altLang="ru-RU" dirty="0"/>
                  <a:t>Дискретизация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ru-R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ru-RU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в самом начале</a:t>
                </a:r>
              </a:p>
              <a:p>
                <a:pPr eaLnBrk="1" hangingPunct="1"/>
                <a:r>
                  <a:rPr lang="ru-RU" altLang="ru-RU" dirty="0">
                    <a:solidFill>
                      <a:srgbClr val="3333CC"/>
                    </a:solidFill>
                  </a:rPr>
                  <a:t>Легко подставить любую геометрию</a:t>
                </a:r>
              </a:p>
            </p:txBody>
          </p:sp>
        </mc:Choice>
        <mc:Fallback>
          <p:sp>
            <p:nvSpPr>
              <p:cNvPr id="50181" name="Rectangle 3">
                <a:extLst>
                  <a:ext uri="{FF2B5EF4-FFF2-40B4-BE49-F238E27FC236}">
                    <a16:creationId xmlns:a16="http://schemas.microsoft.com/office/drawing/2014/main" id="{8B89CCBD-9741-4B2A-96CD-A2E2C9800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5" t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2709A63-1441-4262-914A-67911083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7171" name="Номер слайда 5">
            <a:extLst>
              <a:ext uri="{FF2B5EF4-FFF2-40B4-BE49-F238E27FC236}">
                <a16:creationId xmlns:a16="http://schemas.microsoft.com/office/drawing/2014/main" id="{6A740A9D-9677-4C19-ABD0-C52434F7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48CC93-A68C-4527-ACE4-16C3DB2F0AB8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466A2F59-8E0B-4135-8F3D-A2B61569C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812087" cy="739775"/>
          </a:xfrm>
        </p:spPr>
        <p:txBody>
          <a:bodyPr/>
          <a:lstStyle/>
          <a:p>
            <a:pPr eaLnBrk="1" hangingPunct="1"/>
            <a:r>
              <a:rPr lang="ru-RU" altLang="ru-RU" dirty="0"/>
              <a:t>Магнитно-резонансная томография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80AB600C-92B2-47F5-9D99-224FC1ACB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6337300" cy="5400675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Частота излучения протонов пропорциональна интенсивности магнитного поля</a:t>
            </a:r>
            <a:br>
              <a:rPr lang="ru-RU" altLang="ru-RU" sz="2400" dirty="0"/>
            </a:br>
            <a:r>
              <a:rPr lang="ru-RU" altLang="ru-RU" sz="2400" dirty="0"/>
              <a:t>(переходы между спиновыми уровнями)</a:t>
            </a:r>
          </a:p>
          <a:p>
            <a:pPr eaLnBrk="1" hangingPunct="1"/>
            <a:r>
              <a:rPr lang="ru-RU" altLang="ru-RU" sz="2400" dirty="0"/>
              <a:t>Градиент поля → </a:t>
            </a:r>
            <a:br>
              <a:rPr lang="ru-RU" altLang="ru-RU" sz="2400" dirty="0"/>
            </a:br>
            <a:r>
              <a:rPr lang="ru-RU" altLang="ru-RU" sz="2400" dirty="0"/>
              <a:t>пространственное разрешение</a:t>
            </a:r>
          </a:p>
          <a:p>
            <a:pPr eaLnBrk="1" hangingPunct="1"/>
            <a:r>
              <a:rPr lang="ru-RU" altLang="ru-RU" sz="2400" dirty="0">
                <a:solidFill>
                  <a:srgbClr val="3333CC"/>
                </a:solidFill>
              </a:rPr>
              <a:t>Обратная задача сводится к нахождению спектра (преобразование Фурье)</a:t>
            </a:r>
          </a:p>
          <a:p>
            <a:pPr eaLnBrk="1" hangingPunct="1"/>
            <a:r>
              <a:rPr lang="ru-RU" altLang="ru-RU" sz="2400" dirty="0"/>
              <a:t>Дает хороший контраст для мягких тканей: мозг, мышцы, сердце, опухоли</a:t>
            </a:r>
          </a:p>
        </p:txBody>
      </p:sp>
      <p:pic>
        <p:nvPicPr>
          <p:cNvPr id="7174" name="Picture 5" descr="MR_Knee">
            <a:extLst>
              <a:ext uri="{FF2B5EF4-FFF2-40B4-BE49-F238E27FC236}">
                <a16:creationId xmlns:a16="http://schemas.microsoft.com/office/drawing/2014/main" id="{97C62AC8-C533-49E2-B9CE-235750A7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250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MRI_head_side">
            <a:extLst>
              <a:ext uri="{FF2B5EF4-FFF2-40B4-BE49-F238E27FC236}">
                <a16:creationId xmlns:a16="http://schemas.microsoft.com/office/drawing/2014/main" id="{D9FF0F0B-FC0F-4926-9EAD-160E2B7D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573463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3BA23-2D9D-4F87-9B4A-0DE0AC34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51203" name="Номер слайда 5">
            <a:extLst>
              <a:ext uri="{FF2B5EF4-FFF2-40B4-BE49-F238E27FC236}">
                <a16:creationId xmlns:a16="http://schemas.microsoft.com/office/drawing/2014/main" id="{81F493E2-9ABD-4C67-ABC0-25382A37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44F425-A068-46B1-95B2-C4AA337B6F1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ru-RU" altLang="ru-RU" sz="140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BBD31F60-6C52-4FAC-B222-5C5C63106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Геометрия </a:t>
            </a:r>
            <a:r>
              <a:rPr lang="en-US" altLang="ru-RU"/>
              <a:t>ART</a:t>
            </a:r>
            <a:endParaRPr lang="ru-RU" altLang="ru-RU"/>
          </a:p>
        </p:txBody>
      </p:sp>
      <p:pic>
        <p:nvPicPr>
          <p:cNvPr id="51205" name="Picture 4" descr="Pages from X-Ray Computed Tomography in Biomedical Engineering-10">
            <a:extLst>
              <a:ext uri="{FF2B5EF4-FFF2-40B4-BE49-F238E27FC236}">
                <a16:creationId xmlns:a16="http://schemas.microsoft.com/office/drawing/2014/main" id="{5708F72C-BFCF-43D1-935C-8C214003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335712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B2F34-DB94-4FE4-92B2-BE987CAD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9: Основы томографии</a:t>
            </a:r>
          </a:p>
        </p:txBody>
      </p:sp>
      <p:sp>
        <p:nvSpPr>
          <p:cNvPr id="53251" name="Номер слайда 5">
            <a:extLst>
              <a:ext uri="{FF2B5EF4-FFF2-40B4-BE49-F238E27FC236}">
                <a16:creationId xmlns:a16="http://schemas.microsoft.com/office/drawing/2014/main" id="{D5E381E9-17EE-45DA-BE8E-75A24F67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4895EC-7C1C-4A07-BAD6-41C5B9C8838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ru-RU" altLang="ru-RU" sz="1400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F8BF0132-C047-4166-91A7-7DEDC78C8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Система уравнений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Rectangle 3">
                <a:extLst>
                  <a:ext uri="{FF2B5EF4-FFF2-40B4-BE49-F238E27FC236}">
                    <a16:creationId xmlns:a16="http://schemas.microsoft.com/office/drawing/2014/main" id="{6957ADE2-1BFB-414C-880F-0449A3019FD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981075"/>
                <a:ext cx="8785225" cy="5543550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400" dirty="0"/>
                  <a:t>Измерение вдоль одного луча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br>
                  <a:rPr lang="ru-RU" altLang="ru-RU" sz="2400" dirty="0"/>
                </a:br>
                <a:r>
                  <a:rPr lang="ru-RU" altLang="ru-RU" sz="2400" dirty="0"/>
                  <a:t>линейное уравнение</a:t>
                </a:r>
              </a:p>
              <a:p>
                <a:pPr eaLnBrk="1" hangingPunct="1"/>
                <a:r>
                  <a:rPr lang="ru-RU" altLang="ru-RU" sz="2400" dirty="0"/>
                  <a:t>Все данные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altLang="ru-RU" sz="2400" dirty="0">
                    <a:sym typeface="Symbol" panose="05050102010706020507" pitchFamily="18" charset="2"/>
                  </a:rPr>
                  <a:t> система линейных уравнений</a:t>
                </a:r>
                <a:endParaRPr lang="en-US" altLang="ru-RU" sz="2400" dirty="0">
                  <a:sym typeface="Symbol" panose="05050102010706020507" pitchFamily="18" charset="2"/>
                </a:endParaRPr>
              </a:p>
              <a:p>
                <a:pPr eaLnBrk="1" hangingPunct="1"/>
                <a:endParaRPr lang="en-US" altLang="ru-RU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ru-RU" altLang="ru-RU" sz="2400" dirty="0">
                    <a:sym typeface="Symbol" panose="05050102010706020507" pitchFamily="18" charset="2"/>
                  </a:rPr>
                  <a:t>Исходное интегральное уравнение Фредгольма 1-го рода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altLang="ru-RU" sz="2400" dirty="0">
                    <a:sym typeface="Symbol" panose="05050102010706020507" pitchFamily="18" charset="2"/>
                  </a:rPr>
                  <a:t> система плохо обусловлена</a:t>
                </a:r>
              </a:p>
              <a:p>
                <a:pPr eaLnBrk="1" hangingPunct="1"/>
                <a:r>
                  <a:rPr lang="ru-RU" altLang="ru-RU" sz="2400" dirty="0">
                    <a:solidFill>
                      <a:srgbClr val="3333CC"/>
                    </a:solidFill>
                    <a:sym typeface="Symbol" panose="05050102010706020507" pitchFamily="18" charset="2"/>
                  </a:rPr>
                  <a:t>В аналитическом обращении фильтрация – здесь регуляризация</a:t>
                </a:r>
              </a:p>
              <a:p>
                <a:pPr eaLnBrk="1" hangingPunct="1"/>
                <a:r>
                  <a:rPr lang="ru-RU" altLang="ru-RU" sz="2400" dirty="0">
                    <a:sym typeface="Symbol" panose="05050102010706020507" pitchFamily="18" charset="2"/>
                  </a:rPr>
                  <a:t>Можно использовать стандартную регуляризацию – как всегда проблема с выбором параметра</a:t>
                </a:r>
              </a:p>
            </p:txBody>
          </p:sp>
        </mc:Choice>
        <mc:Fallback xmlns="">
          <p:sp>
            <p:nvSpPr>
              <p:cNvPr id="53253" name="Rectangle 3">
                <a:extLst>
                  <a:ext uri="{FF2B5EF4-FFF2-40B4-BE49-F238E27FC236}">
                    <a16:creationId xmlns:a16="http://schemas.microsoft.com/office/drawing/2014/main" id="{6957ADE2-1BFB-414C-880F-0449A3019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981075"/>
                <a:ext cx="8785225" cy="5543550"/>
              </a:xfrm>
              <a:blipFill>
                <a:blip r:embed="rId2"/>
                <a:stretch>
                  <a:fillRect l="-139" t="-770" r="-16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EF1226-9E3E-4335-A742-A707C4E8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54275" name="Номер слайда 5">
            <a:extLst>
              <a:ext uri="{FF2B5EF4-FFF2-40B4-BE49-F238E27FC236}">
                <a16:creationId xmlns:a16="http://schemas.microsoft.com/office/drawing/2014/main" id="{3630B3BC-06DD-4935-BEB0-89AE5D01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949530-04A8-4463-9AEF-5096C6F98A3D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ru-RU" altLang="ru-RU" sz="1400" dirty="0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C89EADEB-2975-44F9-B978-35B9925A0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8027987" cy="739775"/>
          </a:xfrm>
        </p:spPr>
        <p:txBody>
          <a:bodyPr/>
          <a:lstStyle/>
          <a:p>
            <a:pPr eaLnBrk="1" hangingPunct="1"/>
            <a:r>
              <a:rPr lang="ru-RU" altLang="ru-RU" sz="3200" dirty="0" err="1"/>
              <a:t>Регуляризующие</a:t>
            </a:r>
            <a:r>
              <a:rPr lang="ru-RU" altLang="ru-RU" sz="3200" dirty="0"/>
              <a:t> итерационные методы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7" name="Rectangle 3">
                <a:extLst>
                  <a:ext uri="{FF2B5EF4-FFF2-40B4-BE49-F238E27FC236}">
                    <a16:creationId xmlns:a16="http://schemas.microsoft.com/office/drawing/2014/main" id="{1680E87F-4630-45E1-9D3F-91F4AA09730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981075"/>
                <a:ext cx="8785225" cy="5543550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400" dirty="0">
                    <a:sym typeface="Symbol" panose="05050102010706020507" pitchFamily="18" charset="2"/>
                  </a:rPr>
                  <a:t>Собственно </a:t>
                </a:r>
                <a:r>
                  <a:rPr lang="en-US" altLang="ru-RU" sz="2400" dirty="0">
                    <a:sym typeface="Symbol" panose="05050102010706020507" pitchFamily="18" charset="2"/>
                  </a:rPr>
                  <a:t>ART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⇔</m:t>
                    </m:r>
                  </m:oMath>
                </a14:m>
                <a:r>
                  <a:rPr lang="en-US" altLang="ru-RU" sz="2400" dirty="0">
                    <a:sym typeface="Symbol" panose="05050102010706020507" pitchFamily="18" charset="2"/>
                  </a:rPr>
                  <a:t> </a:t>
                </a:r>
                <a:r>
                  <a:rPr lang="ru-RU" altLang="ru-RU" sz="2400" dirty="0">
                    <a:solidFill>
                      <a:srgbClr val="3333CC"/>
                    </a:solidFill>
                    <a:sym typeface="Symbol" panose="05050102010706020507" pitchFamily="18" charset="2"/>
                  </a:rPr>
                  <a:t>метод </a:t>
                </a:r>
                <a:r>
                  <a:rPr lang="ru-RU" altLang="ru-RU" sz="2400" dirty="0" err="1">
                    <a:solidFill>
                      <a:srgbClr val="3333CC"/>
                    </a:solidFill>
                    <a:sym typeface="Symbol" panose="05050102010706020507" pitchFamily="18" charset="2"/>
                  </a:rPr>
                  <a:t>Качмаша</a:t>
                </a:r>
                <a:r>
                  <a:rPr lang="ru-RU" altLang="ru-RU" sz="2400" dirty="0">
                    <a:sym typeface="Symbol" panose="05050102010706020507" pitchFamily="18" charset="2"/>
                  </a:rPr>
                  <a:t> решения разреженных систем линейных уравнений</a:t>
                </a:r>
                <a:r>
                  <a:rPr lang="en-US" altLang="ru-RU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400" i="1" kern="12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b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row</m:t>
                              </m:r>
                            </m:e>
                            <m:sub>
                              <m:r>
                                <a:rPr lang="en-US" sz="2400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fName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func>
                      <m:r>
                        <a:rPr lang="en-US" sz="2400" i="1" noProof="0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2400" i="1" kern="12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kern="12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𝐱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+1)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𝐱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𝜆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</m:sup>
                      </m:sSup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(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)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𝑘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𝐚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altLang="ru-RU" sz="2400" dirty="0"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ru-RU" altLang="ru-RU" sz="2400" dirty="0">
                    <a:sym typeface="Symbol" panose="05050102010706020507" pitchFamily="18" charset="2"/>
                  </a:rPr>
                  <a:t>Конкретная модификация определяется выбором</a:t>
                </a:r>
                <a:r>
                  <a:rPr lang="en-US" altLang="ru-RU" sz="2400" dirty="0">
                    <a:sym typeface="Symbol" panose="05050102010706020507" pitchFamily="18" charset="2"/>
                  </a:rPr>
                  <a:t> </a:t>
                </a:r>
                <a:r>
                  <a:rPr lang="ru-RU" altLang="ru-RU" sz="2400" dirty="0">
                    <a:sym typeface="Symbol" panose="05050102010706020507" pitchFamily="18" charset="2"/>
                  </a:rPr>
                  <a:t>релаксационного параметра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d>
                          <m:d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ru-RU" altLang="ru-RU" sz="2400" dirty="0">
                    <a:sym typeface="Symbol" panose="05050102010706020507" pitchFamily="18" charset="2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d>
                      <m:d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ru-RU" altLang="ru-RU" sz="2400" dirty="0">
                    <a:sym typeface="Symbol" panose="05050102010706020507" pitchFamily="18" charset="2"/>
                  </a:rPr>
                  <a:t>. Последнее либо по порядку, либо случайно</a:t>
                </a:r>
              </a:p>
              <a:p>
                <a:pPr eaLnBrk="1" hangingPunct="1"/>
                <a:r>
                  <a:rPr lang="ru-RU" altLang="ru-RU" sz="2400" dirty="0">
                    <a:solidFill>
                      <a:srgbClr val="3333CC"/>
                    </a:solidFill>
                    <a:sym typeface="Symbol" panose="05050102010706020507" pitchFamily="18" charset="2"/>
                  </a:rPr>
                  <a:t>Сходится к регуляризованному решению</a:t>
                </a:r>
              </a:p>
              <a:p>
                <a:pPr eaLnBrk="1" hangingPunct="1"/>
                <a:r>
                  <a:rPr lang="ru-RU" altLang="ru-RU" sz="2400" dirty="0">
                    <a:sym typeface="Symbol" panose="05050102010706020507" pitchFamily="18" charset="2"/>
                  </a:rPr>
                  <a:t>Другая модификация – мультипликативный </a:t>
                </a:r>
                <a:r>
                  <a:rPr lang="en-US" altLang="ru-RU" sz="2400" dirty="0">
                    <a:sym typeface="Symbol" panose="05050102010706020507" pitchFamily="18" charset="2"/>
                  </a:rPr>
                  <a:t>ART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𝐚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𝜆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altLang="ru-RU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4277" name="Rectangle 3">
                <a:extLst>
                  <a:ext uri="{FF2B5EF4-FFF2-40B4-BE49-F238E27FC236}">
                    <a16:creationId xmlns:a16="http://schemas.microsoft.com/office/drawing/2014/main" id="{1680E87F-4630-45E1-9D3F-91F4AA097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981075"/>
                <a:ext cx="8785225" cy="5543550"/>
              </a:xfrm>
              <a:blipFill>
                <a:blip r:embed="rId3"/>
                <a:stretch>
                  <a:fillRect l="-139" t="-7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9" name="Rectangle 6">
            <a:extLst>
              <a:ext uri="{FF2B5EF4-FFF2-40B4-BE49-F238E27FC236}">
                <a16:creationId xmlns:a16="http://schemas.microsoft.com/office/drawing/2014/main" id="{73701B5B-CD55-4E89-828A-BD522ADE7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E2466B87-CC0F-4569-A7C1-D855D2639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Опт. дифракционная томография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B5958B-034F-48FF-92AC-5DD58562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56324" name="Номер слайда 4">
            <a:extLst>
              <a:ext uri="{FF2B5EF4-FFF2-40B4-BE49-F238E27FC236}">
                <a16:creationId xmlns:a16="http://schemas.microsoft.com/office/drawing/2014/main" id="{37843372-2FD4-41CF-ADC1-F1DF0BB6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49AF2B-3AD9-4595-847F-46E68D71BA4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ru-RU" altLang="ru-RU" sz="1400"/>
          </a:p>
        </p:txBody>
      </p:sp>
      <p:grpSp>
        <p:nvGrpSpPr>
          <p:cNvPr id="56327" name="Группа 7">
            <a:extLst>
              <a:ext uri="{FF2B5EF4-FFF2-40B4-BE49-F238E27FC236}">
                <a16:creationId xmlns:a16="http://schemas.microsoft.com/office/drawing/2014/main" id="{B25B8993-1913-487D-94D7-B92828D10B7B}"/>
              </a:ext>
            </a:extLst>
          </p:cNvPr>
          <p:cNvGrpSpPr>
            <a:grpSpLocks/>
          </p:cNvGrpSpPr>
          <p:nvPr/>
        </p:nvGrpSpPr>
        <p:grpSpPr bwMode="auto">
          <a:xfrm>
            <a:off x="1497013" y="1727200"/>
            <a:ext cx="5313362" cy="2854325"/>
            <a:chOff x="1497013" y="1301750"/>
            <a:chExt cx="5313362" cy="2854325"/>
          </a:xfrm>
        </p:grpSpPr>
        <p:pic>
          <p:nvPicPr>
            <p:cNvPr id="56331" name="Picture 1056">
              <a:extLst>
                <a:ext uri="{FF2B5EF4-FFF2-40B4-BE49-F238E27FC236}">
                  <a16:creationId xmlns:a16="http://schemas.microsoft.com/office/drawing/2014/main" id="{4345AAA0-0914-4C45-8C32-E0F19105F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75" y="1582440"/>
              <a:ext cx="1085850" cy="40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32" name="Freeform 1030">
              <a:extLst>
                <a:ext uri="{FF2B5EF4-FFF2-40B4-BE49-F238E27FC236}">
                  <a16:creationId xmlns:a16="http://schemas.microsoft.com/office/drawing/2014/main" id="{F98769E5-6D2D-4880-806B-A8D0B4DD3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2762250"/>
              <a:ext cx="898525" cy="768350"/>
            </a:xfrm>
            <a:custGeom>
              <a:avLst/>
              <a:gdLst>
                <a:gd name="T0" fmla="*/ 2147483646 w 566"/>
                <a:gd name="T1" fmla="*/ 2147483646 h 484"/>
                <a:gd name="T2" fmla="*/ 2147483646 w 566"/>
                <a:gd name="T3" fmla="*/ 2147483646 h 484"/>
                <a:gd name="T4" fmla="*/ 2147483646 w 566"/>
                <a:gd name="T5" fmla="*/ 2147483646 h 484"/>
                <a:gd name="T6" fmla="*/ 2147483646 w 566"/>
                <a:gd name="T7" fmla="*/ 2147483646 h 484"/>
                <a:gd name="T8" fmla="*/ 2147483646 w 566"/>
                <a:gd name="T9" fmla="*/ 2147483646 h 484"/>
                <a:gd name="T10" fmla="*/ 2147483646 w 566"/>
                <a:gd name="T11" fmla="*/ 2147483646 h 484"/>
                <a:gd name="T12" fmla="*/ 2147483646 w 566"/>
                <a:gd name="T13" fmla="*/ 2147483646 h 484"/>
                <a:gd name="T14" fmla="*/ 2147483646 w 566"/>
                <a:gd name="T15" fmla="*/ 2147483646 h 484"/>
                <a:gd name="T16" fmla="*/ 2147483646 w 566"/>
                <a:gd name="T17" fmla="*/ 2147483646 h 4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6" h="484">
                  <a:moveTo>
                    <a:pt x="441" y="92"/>
                  </a:moveTo>
                  <a:cubicBezTo>
                    <a:pt x="420" y="52"/>
                    <a:pt x="334" y="8"/>
                    <a:pt x="281" y="4"/>
                  </a:cubicBezTo>
                  <a:cubicBezTo>
                    <a:pt x="228" y="0"/>
                    <a:pt x="168" y="41"/>
                    <a:pt x="121" y="68"/>
                  </a:cubicBezTo>
                  <a:cubicBezTo>
                    <a:pt x="74" y="95"/>
                    <a:pt x="0" y="113"/>
                    <a:pt x="1" y="164"/>
                  </a:cubicBezTo>
                  <a:cubicBezTo>
                    <a:pt x="2" y="215"/>
                    <a:pt x="114" y="320"/>
                    <a:pt x="129" y="372"/>
                  </a:cubicBezTo>
                  <a:cubicBezTo>
                    <a:pt x="144" y="424"/>
                    <a:pt x="25" y="468"/>
                    <a:pt x="89" y="476"/>
                  </a:cubicBezTo>
                  <a:cubicBezTo>
                    <a:pt x="153" y="484"/>
                    <a:pt x="460" y="459"/>
                    <a:pt x="513" y="420"/>
                  </a:cubicBezTo>
                  <a:cubicBezTo>
                    <a:pt x="566" y="381"/>
                    <a:pt x="421" y="296"/>
                    <a:pt x="409" y="244"/>
                  </a:cubicBezTo>
                  <a:cubicBezTo>
                    <a:pt x="397" y="192"/>
                    <a:pt x="462" y="132"/>
                    <a:pt x="441" y="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3" name="Line 1032">
              <a:extLst>
                <a:ext uri="{FF2B5EF4-FFF2-40B4-BE49-F238E27FC236}">
                  <a16:creationId xmlns:a16="http://schemas.microsoft.com/office/drawing/2014/main" id="{164D1F64-B61C-404F-BD84-FBD9600EE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7538" y="2206625"/>
              <a:ext cx="0" cy="194945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4" name="Line 1033">
              <a:extLst>
                <a:ext uri="{FF2B5EF4-FFF2-40B4-BE49-F238E27FC236}">
                  <a16:creationId xmlns:a16="http://schemas.microsoft.com/office/drawing/2014/main" id="{AED76685-1D1F-4C7E-94A8-788EC07F3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188" y="3167063"/>
              <a:ext cx="367347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5" name="Line 1034">
              <a:extLst>
                <a:ext uri="{FF2B5EF4-FFF2-40B4-BE49-F238E27FC236}">
                  <a16:creationId xmlns:a16="http://schemas.microsoft.com/office/drawing/2014/main" id="{AFD7212C-C37F-4121-8DA5-E15340042C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00000">
              <a:off x="4318000" y="1547813"/>
              <a:ext cx="0" cy="2505075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6" name="Line 1035">
              <a:extLst>
                <a:ext uri="{FF2B5EF4-FFF2-40B4-BE49-F238E27FC236}">
                  <a16:creationId xmlns:a16="http://schemas.microsoft.com/office/drawing/2014/main" id="{2283220D-283F-4EDE-8FA8-FF0457E93B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00000">
              <a:off x="2755900" y="3119438"/>
              <a:ext cx="3673475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37" name="Picture 1036">
              <a:extLst>
                <a:ext uri="{FF2B5EF4-FFF2-40B4-BE49-F238E27FC236}">
                  <a16:creationId xmlns:a16="http://schemas.microsoft.com/office/drawing/2014/main" id="{8F2B4D38-C4FF-4BD7-B6E0-A00C9BED3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225" y="3568700"/>
              <a:ext cx="687388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38" name="Picture 1037">
              <a:extLst>
                <a:ext uri="{FF2B5EF4-FFF2-40B4-BE49-F238E27FC236}">
                  <a16:creationId xmlns:a16="http://schemas.microsoft.com/office/drawing/2014/main" id="{E10A9C0C-1F64-4B4B-8CD2-690BA6CE9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25" y="1368425"/>
              <a:ext cx="18256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39" name="Picture 1038">
              <a:extLst>
                <a:ext uri="{FF2B5EF4-FFF2-40B4-BE49-F238E27FC236}">
                  <a16:creationId xmlns:a16="http://schemas.microsoft.com/office/drawing/2014/main" id="{2B374D0D-24AC-4D34-BDF8-DA885210E9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249488"/>
              <a:ext cx="317500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40" name="Arc 1039">
              <a:extLst>
                <a:ext uri="{FF2B5EF4-FFF2-40B4-BE49-F238E27FC236}">
                  <a16:creationId xmlns:a16="http://schemas.microsoft.com/office/drawing/2014/main" id="{AA776E92-3409-427B-8820-B007DBE33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2389188"/>
              <a:ext cx="1238250" cy="1384300"/>
            </a:xfrm>
            <a:custGeom>
              <a:avLst/>
              <a:gdLst>
                <a:gd name="T0" fmla="*/ 0 w 19320"/>
                <a:gd name="T1" fmla="*/ 0 h 21600"/>
                <a:gd name="T2" fmla="*/ 2147483646 w 19320"/>
                <a:gd name="T3" fmla="*/ 2147483646 h 21600"/>
                <a:gd name="T4" fmla="*/ 0 w 19320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20" h="21600" fill="none" extrusionOk="0">
                  <a:moveTo>
                    <a:pt x="-1" y="0"/>
                  </a:moveTo>
                  <a:cubicBezTo>
                    <a:pt x="8181" y="0"/>
                    <a:pt x="15660" y="4622"/>
                    <a:pt x="19319" y="11940"/>
                  </a:cubicBezTo>
                </a:path>
                <a:path w="19320" h="21600" stroke="0" extrusionOk="0">
                  <a:moveTo>
                    <a:pt x="-1" y="0"/>
                  </a:moveTo>
                  <a:cubicBezTo>
                    <a:pt x="8181" y="0"/>
                    <a:pt x="15660" y="4622"/>
                    <a:pt x="19319" y="1194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1" name="Line 1040">
              <a:extLst>
                <a:ext uri="{FF2B5EF4-FFF2-40B4-BE49-F238E27FC236}">
                  <a16:creationId xmlns:a16="http://schemas.microsoft.com/office/drawing/2014/main" id="{15E1586C-1921-4598-ABF7-658600DB72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300" y="1562100"/>
              <a:ext cx="3270250" cy="876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42" name="Picture 1041">
              <a:extLst>
                <a:ext uri="{FF2B5EF4-FFF2-40B4-BE49-F238E27FC236}">
                  <a16:creationId xmlns:a16="http://schemas.microsoft.com/office/drawing/2014/main" id="{358A052E-0775-405D-AD31-E5A8801C1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25" y="2447925"/>
              <a:ext cx="182563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43" name="Text Box 1042">
              <a:extLst>
                <a:ext uri="{FF2B5EF4-FFF2-40B4-BE49-F238E27FC236}">
                  <a16:creationId xmlns:a16="http://schemas.microsoft.com/office/drawing/2014/main" id="{5F920DF5-39D7-41F8-B3CB-9DA588BAD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1925" y="2984500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>
                  <a:latin typeface="Tahoma" panose="020B0604030504040204" pitchFamily="34" charset="0"/>
                </a:rPr>
                <a:t>x</a:t>
              </a:r>
            </a:p>
          </p:txBody>
        </p:sp>
        <p:sp>
          <p:nvSpPr>
            <p:cNvPr id="56344" name="Text Box 1043">
              <a:extLst>
                <a:ext uri="{FF2B5EF4-FFF2-40B4-BE49-F238E27FC236}">
                  <a16:creationId xmlns:a16="http://schemas.microsoft.com/office/drawing/2014/main" id="{EA969C1A-3DB9-4FCF-BD46-A0D066078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825" y="1854200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 dirty="0">
                  <a:latin typeface="Tahoma" panose="020B0604030504040204" pitchFamily="34" charset="0"/>
                </a:rPr>
                <a:t>y</a:t>
              </a:r>
            </a:p>
          </p:txBody>
        </p:sp>
        <p:pic>
          <p:nvPicPr>
            <p:cNvPr id="56345" name="Picture 1046">
              <a:extLst>
                <a:ext uri="{FF2B5EF4-FFF2-40B4-BE49-F238E27FC236}">
                  <a16:creationId xmlns:a16="http://schemas.microsoft.com/office/drawing/2014/main" id="{973A379D-1CE8-439E-9844-EFFF992CE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0" y="1301750"/>
              <a:ext cx="2016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46" name="Picture 1047">
              <a:extLst>
                <a:ext uri="{FF2B5EF4-FFF2-40B4-BE49-F238E27FC236}">
                  <a16:creationId xmlns:a16="http://schemas.microsoft.com/office/drawing/2014/main" id="{89848052-5116-4B48-97D9-CC096B42F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013" y="2909888"/>
              <a:ext cx="1065212" cy="38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47" name="Line 1048">
              <a:extLst>
                <a:ext uri="{FF2B5EF4-FFF2-40B4-BE49-F238E27FC236}">
                  <a16:creationId xmlns:a16="http://schemas.microsoft.com/office/drawing/2014/main" id="{E8CC0F88-1057-4200-9E5D-F91B79AB0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9200" y="2425700"/>
              <a:ext cx="342900" cy="469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8" name="Freeform 1049">
              <a:extLst>
                <a:ext uri="{FF2B5EF4-FFF2-40B4-BE49-F238E27FC236}">
                  <a16:creationId xmlns:a16="http://schemas.microsoft.com/office/drawing/2014/main" id="{C3BE4244-6E42-4199-861B-8E176440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1538288"/>
              <a:ext cx="1295400" cy="771525"/>
            </a:xfrm>
            <a:custGeom>
              <a:avLst/>
              <a:gdLst>
                <a:gd name="T0" fmla="*/ 0 w 816"/>
                <a:gd name="T1" fmla="*/ 2147483646 h 486"/>
                <a:gd name="T2" fmla="*/ 2147483646 w 816"/>
                <a:gd name="T3" fmla="*/ 2147483646 h 486"/>
                <a:gd name="T4" fmla="*/ 2147483646 w 816"/>
                <a:gd name="T5" fmla="*/ 2147483646 h 486"/>
                <a:gd name="T6" fmla="*/ 2147483646 w 816"/>
                <a:gd name="T7" fmla="*/ 2147483646 h 486"/>
                <a:gd name="T8" fmla="*/ 2147483646 w 816"/>
                <a:gd name="T9" fmla="*/ 2147483646 h 486"/>
                <a:gd name="T10" fmla="*/ 2147483646 w 816"/>
                <a:gd name="T11" fmla="*/ 2147483646 h 4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6" h="486">
                  <a:moveTo>
                    <a:pt x="0" y="439"/>
                  </a:moveTo>
                  <a:cubicBezTo>
                    <a:pt x="24" y="417"/>
                    <a:pt x="49" y="395"/>
                    <a:pt x="80" y="367"/>
                  </a:cubicBezTo>
                  <a:cubicBezTo>
                    <a:pt x="111" y="339"/>
                    <a:pt x="147" y="258"/>
                    <a:pt x="184" y="271"/>
                  </a:cubicBezTo>
                  <a:cubicBezTo>
                    <a:pt x="221" y="284"/>
                    <a:pt x="241" y="486"/>
                    <a:pt x="304" y="447"/>
                  </a:cubicBezTo>
                  <a:cubicBezTo>
                    <a:pt x="367" y="408"/>
                    <a:pt x="475" y="78"/>
                    <a:pt x="560" y="39"/>
                  </a:cubicBezTo>
                  <a:cubicBezTo>
                    <a:pt x="645" y="0"/>
                    <a:pt x="730" y="107"/>
                    <a:pt x="816" y="2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330" name="Объект 2">
            <a:extLst>
              <a:ext uri="{FF2B5EF4-FFF2-40B4-BE49-F238E27FC236}">
                <a16:creationId xmlns:a16="http://schemas.microsoft.com/office/drawing/2014/main" id="{7D9B9D73-BA97-465F-B5B6-329B6A8BDD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901403"/>
          </a:xfrm>
        </p:spPr>
        <p:txBody>
          <a:bodyPr/>
          <a:lstStyle/>
          <a:p>
            <a:r>
              <a:rPr lang="ru-RU" altLang="ru-RU" sz="2400" dirty="0"/>
              <a:t>Более сложный, но все еще </a:t>
            </a:r>
            <a:r>
              <a:rPr lang="ru-RU" altLang="ru-RU" sz="2400" dirty="0">
                <a:solidFill>
                  <a:srgbClr val="3333CC"/>
                </a:solidFill>
              </a:rPr>
              <a:t>линейный</a:t>
            </a:r>
            <a:r>
              <a:rPr lang="ru-RU" altLang="ru-RU" sz="2400" dirty="0"/>
              <a:t>, прямой оператор </a:t>
            </a:r>
            <a:br>
              <a:rPr lang="ru-RU" altLang="ru-RU" sz="2400" dirty="0"/>
            </a:br>
            <a:r>
              <a:rPr lang="ru-RU" altLang="ru-RU" sz="2400" dirty="0"/>
              <a:t>(например, приближение Рытова)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Объект 2">
                <a:extLst>
                  <a:ext uri="{FF2B5EF4-FFF2-40B4-BE49-F238E27FC236}">
                    <a16:creationId xmlns:a16="http://schemas.microsoft.com/office/drawing/2014/main" id="{CB8FDDB9-CF25-4784-B286-6DA105C9F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387" y="4797239"/>
                <a:ext cx="8785225" cy="1511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ru-RU" sz="2400" b="0" i="1" kern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ru-RU" sz="2400" b="0" i="1" kern="0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ru-RU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i="0" kern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US" altLang="ru-RU" sz="2400" b="0" i="1" kern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ru-RU" sz="2400" i="1" ker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altLang="ru-RU" sz="2400" i="1" kern="0" smtClean="0">
                        <a:latin typeface="Cambria Math" panose="02040503050406030204" pitchFamily="18" charset="0"/>
                      </a:rPr>
                      <m:t>≝</m:t>
                    </m:r>
                    <m:sSup>
                      <m:sSupPr>
                        <m:ctrlPr>
                          <a:rPr lang="en-US" altLang="ru-RU" sz="24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0" i="1" kern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ru-RU" sz="24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ru-RU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ru-RU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b="0" i="1" kern="0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ru-RU" sz="24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ru-RU" sz="2400" b="0" i="1" kern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ru-RU" sz="2400" b="0" i="1" kern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ru-RU" sz="2400" b="0" i="1" kern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ru-RU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0" i="1" kern="0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ru-RU" sz="24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0" i="1" kern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ru-RU" sz="24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ru-RU" sz="2400" b="0" i="1" kern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ru-RU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ker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ru-RU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ru-RU" sz="2400" i="1" kern="0" smtClean="0">
                        <a:latin typeface="Cambria Math" panose="02040503050406030204" pitchFamily="18" charset="0"/>
                      </a:rPr>
                      <m:t>≝</m:t>
                    </m:r>
                    <m:sSup>
                      <m:sSupPr>
                        <m:ctrlPr>
                          <a:rPr lang="en-US" altLang="ru-RU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i="1" ker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ru-RU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ru-RU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ru-RU" sz="24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i="1" ker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ru-RU" sz="2400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ru-RU" sz="2400" kern="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ker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ru-RU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ker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ru-RU" sz="2400" i="1" ker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ru-RU" sz="2400" i="1" kern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ru-RU" sz="2400" i="1" kern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ru-RU" sz="2400" i="1" ker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altLang="ru-RU" sz="2400" b="0" i="1" kern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ru-RU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ker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ru-RU" sz="2400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ru-RU" sz="2400" kern="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400" b="0" i="1" kern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sz="2400" b="0" i="1" kern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ru-RU" sz="2400" b="0" i="1" kern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400" b="0" i="1" kern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ru-RU" sz="2400" b="0" i="1" kern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ru-RU" sz="2400" i="1" ker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ru-RU" sz="2400" i="1" ker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ru-RU" sz="2400" b="0" i="1" kern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400" b="0" i="1" kern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altLang="ru-RU" sz="2400" b="0" i="1" kern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≝2</m:t>
                      </m:r>
                      <m:r>
                        <m:rPr>
                          <m:sty m:val="p"/>
                        </m:rPr>
                        <a:rPr lang="en-US" altLang="ru-RU" sz="2400" b="0" i="0" kern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ru-RU" sz="2400" b="0" i="1" kern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ru-RU" sz="2400" b="0" i="1" kern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400" b="0" i="1" kern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ru-RU" sz="2400" b="0" i="1" kern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ru-RU" sz="2400" b="0" i="0" kern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ru-RU" sz="2400" b="0" i="1" kern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ru-RU" sz="2400" b="0" i="1" kern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400" b="0" i="1" kern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ru-RU" sz="2400" b="0" i="1" kern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lang="en-US" altLang="ru-RU" sz="2400" b="0" i="1" kern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ru-RU" sz="2400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ru-RU" sz="2400" i="1" ker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sz="2400" b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ru-RU" sz="2400" i="1" ker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ru-RU" sz="2400" b="1" ker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altLang="ru-RU" sz="2400" i="1" ker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ru-RU" sz="2400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altLang="ru-RU" sz="2400" b="0" i="1" kern="0" smtClea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ru-RU" sz="2400" b="0" i="1" kern="0" smtClea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ru-RU" sz="2400" b="0" i="1" kern="0" smtClea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ru-RU" sz="2400" i="1" ker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ru-RU" sz="2400" i="1" ker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altLang="ru-RU" sz="2400" i="1" ker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ru-RU" sz="2400" b="0" i="1" kern="0" smtClea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ru-RU" sz="2400" b="1" ker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p>
                                  <m:r>
                                    <a:rPr lang="en-US" altLang="ru-RU" sz="2400" b="0" i="1" kern="0" smtClean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altLang="ru-RU" sz="2400" b="0" i="1" kern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ru-RU" sz="2400" b="1" i="0" kern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altLang="ru-RU" sz="24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ru-RU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400" i="1" ker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ru-RU" sz="2400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ru-RU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400" i="1" ker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ru-RU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altLang="ru-RU" sz="2400" kern="0" dirty="0"/>
              </a:p>
            </p:txBody>
          </p:sp>
        </mc:Choice>
        <mc:Fallback xmlns="">
          <p:sp>
            <p:nvSpPr>
              <p:cNvPr id="29" name="Объект 2">
                <a:extLst>
                  <a:ext uri="{FF2B5EF4-FFF2-40B4-BE49-F238E27FC236}">
                    <a16:creationId xmlns:a16="http://schemas.microsoft.com/office/drawing/2014/main" id="{CB8FDDB9-CF25-4784-B286-6DA105C9F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7" y="4797239"/>
                <a:ext cx="8785225" cy="1511671"/>
              </a:xfrm>
              <a:prstGeom prst="rect">
                <a:avLst/>
              </a:prstGeom>
              <a:blipFill>
                <a:blip r:embed="rId9"/>
                <a:stretch>
                  <a:fillRect l="-2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370" name="Object 5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677E7748-737B-4337-ADD9-0A22744B5530}"/>
                  </a:ext>
                </a:extLst>
              </p:cNvPr>
              <p:cNvSpPr txBox="1"/>
              <p:nvPr/>
            </p:nvSpPr>
            <p:spPr bwMode="auto">
              <a:xfrm>
                <a:off x="4886383" y="3319307"/>
                <a:ext cx="4389436" cy="6716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ru-RU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BP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8370" name="Object 54">
                <a:hlinkClick r:id="" action="ppaction://ole?verb=0"/>
                <a:extLst>
                  <a:ext uri="{FF2B5EF4-FFF2-40B4-BE49-F238E27FC236}">
                    <a16:creationId xmlns:a16="http://schemas.microsoft.com/office/drawing/2014/main" id="{677E7748-737B-4337-ADD9-0A22744B5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83" y="3319307"/>
                <a:ext cx="4389436" cy="671669"/>
              </a:xfrm>
              <a:prstGeom prst="rect">
                <a:avLst/>
              </a:prstGeom>
              <a:blipFill>
                <a:blip r:embed="rId3"/>
                <a:stretch>
                  <a:fillRect t="-36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Object 53">
                <a:hlinkClick r:id="" action="ppaction://ole?verb=0"/>
                <a:extLst>
                  <a:ext uri="{FF2B5EF4-FFF2-40B4-BE49-F238E27FC236}">
                    <a16:creationId xmlns:a16="http://schemas.microsoft.com/office/drawing/2014/main" id="{A58438E7-3573-41B3-96AB-D4889589AD16}"/>
                  </a:ext>
                </a:extLst>
              </p:cNvPr>
              <p:cNvSpPr txBox="1"/>
              <p:nvPr/>
            </p:nvSpPr>
            <p:spPr bwMode="auto">
              <a:xfrm>
                <a:off x="6857355" y="2158628"/>
                <a:ext cx="1800870" cy="622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tabLst>
                    <a:tab pos="7159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371" name="Object 53">
                <a:hlinkClick r:id="" action="ppaction://ole?verb=0"/>
                <a:extLst>
                  <a:ext uri="{FF2B5EF4-FFF2-40B4-BE49-F238E27FC236}">
                    <a16:creationId xmlns:a16="http://schemas.microsoft.com/office/drawing/2014/main" id="{A58438E7-3573-41B3-96AB-D4889589A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355" y="2158628"/>
                <a:ext cx="1800870" cy="622300"/>
              </a:xfrm>
              <a:prstGeom prst="rect">
                <a:avLst/>
              </a:prstGeom>
              <a:blipFill>
                <a:blip r:embed="rId4"/>
                <a:stretch>
                  <a:fillRect l="-10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2" name="Заголовок 1">
            <a:extLst>
              <a:ext uri="{FF2B5EF4-FFF2-40B4-BE49-F238E27FC236}">
                <a16:creationId xmlns:a16="http://schemas.microsoft.com/office/drawing/2014/main" id="{A824F3D6-BEBE-46E1-A069-92E600EB0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Та же общая схема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F73B27-4566-4EA3-99D7-B7F297B3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9: Основы томографии</a:t>
            </a:r>
          </a:p>
        </p:txBody>
      </p:sp>
      <p:sp>
        <p:nvSpPr>
          <p:cNvPr id="58374" name="Номер слайда 4">
            <a:extLst>
              <a:ext uri="{FF2B5EF4-FFF2-40B4-BE49-F238E27FC236}">
                <a16:creationId xmlns:a16="http://schemas.microsoft.com/office/drawing/2014/main" id="{0430A3C3-1655-4D85-BBDF-BB830E72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FE7E4A-72E9-4345-9780-EBFCBE50D92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ru-RU" altLang="ru-RU" sz="1400"/>
          </a:p>
        </p:txBody>
      </p:sp>
      <p:sp>
        <p:nvSpPr>
          <p:cNvPr id="58375" name="Freeform 3">
            <a:extLst>
              <a:ext uri="{FF2B5EF4-FFF2-40B4-BE49-F238E27FC236}">
                <a16:creationId xmlns:a16="http://schemas.microsoft.com/office/drawing/2014/main" id="{4D29A5D5-7AAD-4FF2-818E-8BCC6EA50D8A}"/>
              </a:ext>
            </a:extLst>
          </p:cNvPr>
          <p:cNvSpPr>
            <a:spLocks/>
          </p:cNvSpPr>
          <p:nvPr/>
        </p:nvSpPr>
        <p:spPr bwMode="auto">
          <a:xfrm>
            <a:off x="1966913" y="2551113"/>
            <a:ext cx="512762" cy="449262"/>
          </a:xfrm>
          <a:custGeom>
            <a:avLst/>
            <a:gdLst>
              <a:gd name="T0" fmla="*/ 2147483646 w 323"/>
              <a:gd name="T1" fmla="*/ 2147483646 h 283"/>
              <a:gd name="T2" fmla="*/ 2147483646 w 323"/>
              <a:gd name="T3" fmla="*/ 2147483646 h 283"/>
              <a:gd name="T4" fmla="*/ 2147483646 w 323"/>
              <a:gd name="T5" fmla="*/ 2147483646 h 283"/>
              <a:gd name="T6" fmla="*/ 2147483646 w 323"/>
              <a:gd name="T7" fmla="*/ 2147483646 h 283"/>
              <a:gd name="T8" fmla="*/ 2147483646 w 323"/>
              <a:gd name="T9" fmla="*/ 0 h 283"/>
              <a:gd name="T10" fmla="*/ 2147483646 w 323"/>
              <a:gd name="T11" fmla="*/ 0 h 283"/>
              <a:gd name="T12" fmla="*/ 2147483646 w 323"/>
              <a:gd name="T13" fmla="*/ 2147483646 h 283"/>
              <a:gd name="T14" fmla="*/ 2147483646 w 323"/>
              <a:gd name="T15" fmla="*/ 2147483646 h 283"/>
              <a:gd name="T16" fmla="*/ 2147483646 w 323"/>
              <a:gd name="T17" fmla="*/ 2147483646 h 283"/>
              <a:gd name="T18" fmla="*/ 2147483646 w 323"/>
              <a:gd name="T19" fmla="*/ 2147483646 h 283"/>
              <a:gd name="T20" fmla="*/ 2147483646 w 323"/>
              <a:gd name="T21" fmla="*/ 2147483646 h 283"/>
              <a:gd name="T22" fmla="*/ 2147483646 w 323"/>
              <a:gd name="T23" fmla="*/ 2147483646 h 283"/>
              <a:gd name="T24" fmla="*/ 2147483646 w 323"/>
              <a:gd name="T25" fmla="*/ 2147483646 h 283"/>
              <a:gd name="T26" fmla="*/ 2147483646 w 323"/>
              <a:gd name="T27" fmla="*/ 2147483646 h 283"/>
              <a:gd name="T28" fmla="*/ 2147483646 w 323"/>
              <a:gd name="T29" fmla="*/ 2147483646 h 283"/>
              <a:gd name="T30" fmla="*/ 2147483646 w 323"/>
              <a:gd name="T31" fmla="*/ 2147483646 h 283"/>
              <a:gd name="T32" fmla="*/ 2147483646 w 323"/>
              <a:gd name="T33" fmla="*/ 2147483646 h 283"/>
              <a:gd name="T34" fmla="*/ 2147483646 w 323"/>
              <a:gd name="T35" fmla="*/ 2147483646 h 283"/>
              <a:gd name="T36" fmla="*/ 2147483646 w 323"/>
              <a:gd name="T37" fmla="*/ 2147483646 h 283"/>
              <a:gd name="T38" fmla="*/ 0 w 323"/>
              <a:gd name="T39" fmla="*/ 2147483646 h 283"/>
              <a:gd name="T40" fmla="*/ 0 w 323"/>
              <a:gd name="T41" fmla="*/ 2147483646 h 283"/>
              <a:gd name="T42" fmla="*/ 0 w 323"/>
              <a:gd name="T43" fmla="*/ 2147483646 h 283"/>
              <a:gd name="T44" fmla="*/ 2147483646 w 323"/>
              <a:gd name="T45" fmla="*/ 2147483646 h 283"/>
              <a:gd name="T46" fmla="*/ 2147483646 w 323"/>
              <a:gd name="T47" fmla="*/ 2147483646 h 283"/>
              <a:gd name="T48" fmla="*/ 2147483646 w 323"/>
              <a:gd name="T49" fmla="*/ 2147483646 h 283"/>
              <a:gd name="T50" fmla="*/ 2147483646 w 323"/>
              <a:gd name="T51" fmla="*/ 2147483646 h 283"/>
              <a:gd name="T52" fmla="*/ 2147483646 w 323"/>
              <a:gd name="T53" fmla="*/ 2147483646 h 283"/>
              <a:gd name="T54" fmla="*/ 2147483646 w 323"/>
              <a:gd name="T55" fmla="*/ 2147483646 h 283"/>
              <a:gd name="T56" fmla="*/ 2147483646 w 323"/>
              <a:gd name="T57" fmla="*/ 2147483646 h 283"/>
              <a:gd name="T58" fmla="*/ 2147483646 w 323"/>
              <a:gd name="T59" fmla="*/ 2147483646 h 283"/>
              <a:gd name="T60" fmla="*/ 2147483646 w 323"/>
              <a:gd name="T61" fmla="*/ 2147483646 h 283"/>
              <a:gd name="T62" fmla="*/ 2147483646 w 323"/>
              <a:gd name="T63" fmla="*/ 2147483646 h 283"/>
              <a:gd name="T64" fmla="*/ 2147483646 w 323"/>
              <a:gd name="T65" fmla="*/ 2147483646 h 283"/>
              <a:gd name="T66" fmla="*/ 2147483646 w 323"/>
              <a:gd name="T67" fmla="*/ 2147483646 h 283"/>
              <a:gd name="T68" fmla="*/ 2147483646 w 323"/>
              <a:gd name="T69" fmla="*/ 2147483646 h 283"/>
              <a:gd name="T70" fmla="*/ 2147483646 w 323"/>
              <a:gd name="T71" fmla="*/ 2147483646 h 283"/>
              <a:gd name="T72" fmla="*/ 2147483646 w 323"/>
              <a:gd name="T73" fmla="*/ 2147483646 h 283"/>
              <a:gd name="T74" fmla="*/ 2147483646 w 323"/>
              <a:gd name="T75" fmla="*/ 2147483646 h 283"/>
              <a:gd name="T76" fmla="*/ 2147483646 w 323"/>
              <a:gd name="T77" fmla="*/ 2147483646 h 283"/>
              <a:gd name="T78" fmla="*/ 2147483646 w 323"/>
              <a:gd name="T79" fmla="*/ 2147483646 h 283"/>
              <a:gd name="T80" fmla="*/ 2147483646 w 323"/>
              <a:gd name="T81" fmla="*/ 2147483646 h 283"/>
              <a:gd name="T82" fmla="*/ 2147483646 w 323"/>
              <a:gd name="T83" fmla="*/ 2147483646 h 283"/>
              <a:gd name="T84" fmla="*/ 2147483646 w 323"/>
              <a:gd name="T85" fmla="*/ 2147483646 h 283"/>
              <a:gd name="T86" fmla="*/ 2147483646 w 323"/>
              <a:gd name="T87" fmla="*/ 2147483646 h 283"/>
              <a:gd name="T88" fmla="*/ 2147483646 w 323"/>
              <a:gd name="T89" fmla="*/ 2147483646 h 283"/>
              <a:gd name="T90" fmla="*/ 2147483646 w 323"/>
              <a:gd name="T91" fmla="*/ 2147483646 h 283"/>
              <a:gd name="T92" fmla="*/ 2147483646 w 323"/>
              <a:gd name="T93" fmla="*/ 2147483646 h 283"/>
              <a:gd name="T94" fmla="*/ 2147483646 w 323"/>
              <a:gd name="T95" fmla="*/ 2147483646 h 283"/>
              <a:gd name="T96" fmla="*/ 2147483646 w 323"/>
              <a:gd name="T97" fmla="*/ 2147483646 h 283"/>
              <a:gd name="T98" fmla="*/ 2147483646 w 323"/>
              <a:gd name="T99" fmla="*/ 2147483646 h 283"/>
              <a:gd name="T100" fmla="*/ 2147483646 w 323"/>
              <a:gd name="T101" fmla="*/ 2147483646 h 283"/>
              <a:gd name="T102" fmla="*/ 2147483646 w 323"/>
              <a:gd name="T103" fmla="*/ 2147483646 h 283"/>
              <a:gd name="T104" fmla="*/ 2147483646 w 323"/>
              <a:gd name="T105" fmla="*/ 2147483646 h 283"/>
              <a:gd name="T106" fmla="*/ 2147483646 w 323"/>
              <a:gd name="T107" fmla="*/ 2147483646 h 283"/>
              <a:gd name="T108" fmla="*/ 2147483646 w 323"/>
              <a:gd name="T109" fmla="*/ 2147483646 h 283"/>
              <a:gd name="T110" fmla="*/ 2147483646 w 323"/>
              <a:gd name="T111" fmla="*/ 2147483646 h 283"/>
              <a:gd name="T112" fmla="*/ 2147483646 w 323"/>
              <a:gd name="T113" fmla="*/ 2147483646 h 283"/>
              <a:gd name="T114" fmla="*/ 2147483646 w 323"/>
              <a:gd name="T115" fmla="*/ 2147483646 h 283"/>
              <a:gd name="T116" fmla="*/ 2147483646 w 323"/>
              <a:gd name="T117" fmla="*/ 2147483646 h 283"/>
              <a:gd name="T118" fmla="*/ 2147483646 w 323"/>
              <a:gd name="T119" fmla="*/ 2147483646 h 283"/>
              <a:gd name="T120" fmla="*/ 2147483646 w 323"/>
              <a:gd name="T121" fmla="*/ 2147483646 h 2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23" h="283">
                <a:moveTo>
                  <a:pt x="194" y="72"/>
                </a:moveTo>
                <a:lnTo>
                  <a:pt x="183" y="41"/>
                </a:lnTo>
                <a:lnTo>
                  <a:pt x="163" y="20"/>
                </a:lnTo>
                <a:lnTo>
                  <a:pt x="127" y="5"/>
                </a:lnTo>
                <a:lnTo>
                  <a:pt x="112" y="0"/>
                </a:lnTo>
                <a:lnTo>
                  <a:pt x="97" y="0"/>
                </a:lnTo>
                <a:lnTo>
                  <a:pt x="87" y="10"/>
                </a:lnTo>
                <a:lnTo>
                  <a:pt x="76" y="20"/>
                </a:lnTo>
                <a:lnTo>
                  <a:pt x="71" y="36"/>
                </a:lnTo>
                <a:lnTo>
                  <a:pt x="66" y="56"/>
                </a:lnTo>
                <a:lnTo>
                  <a:pt x="66" y="67"/>
                </a:lnTo>
                <a:lnTo>
                  <a:pt x="71" y="82"/>
                </a:lnTo>
                <a:lnTo>
                  <a:pt x="76" y="97"/>
                </a:lnTo>
                <a:lnTo>
                  <a:pt x="76" y="112"/>
                </a:lnTo>
                <a:lnTo>
                  <a:pt x="76" y="123"/>
                </a:lnTo>
                <a:lnTo>
                  <a:pt x="56" y="138"/>
                </a:lnTo>
                <a:lnTo>
                  <a:pt x="41" y="138"/>
                </a:lnTo>
                <a:lnTo>
                  <a:pt x="25" y="143"/>
                </a:lnTo>
                <a:lnTo>
                  <a:pt x="15" y="153"/>
                </a:lnTo>
                <a:lnTo>
                  <a:pt x="0" y="169"/>
                </a:lnTo>
                <a:lnTo>
                  <a:pt x="0" y="179"/>
                </a:lnTo>
                <a:lnTo>
                  <a:pt x="0" y="195"/>
                </a:lnTo>
                <a:lnTo>
                  <a:pt x="10" y="215"/>
                </a:lnTo>
                <a:lnTo>
                  <a:pt x="20" y="246"/>
                </a:lnTo>
                <a:lnTo>
                  <a:pt x="51" y="256"/>
                </a:lnTo>
                <a:lnTo>
                  <a:pt x="66" y="266"/>
                </a:lnTo>
                <a:lnTo>
                  <a:pt x="87" y="276"/>
                </a:lnTo>
                <a:lnTo>
                  <a:pt x="102" y="282"/>
                </a:lnTo>
                <a:lnTo>
                  <a:pt x="117" y="282"/>
                </a:lnTo>
                <a:lnTo>
                  <a:pt x="132" y="282"/>
                </a:lnTo>
                <a:lnTo>
                  <a:pt x="143" y="282"/>
                </a:lnTo>
                <a:lnTo>
                  <a:pt x="194" y="276"/>
                </a:lnTo>
                <a:lnTo>
                  <a:pt x="234" y="271"/>
                </a:lnTo>
                <a:lnTo>
                  <a:pt x="250" y="261"/>
                </a:lnTo>
                <a:lnTo>
                  <a:pt x="270" y="251"/>
                </a:lnTo>
                <a:lnTo>
                  <a:pt x="286" y="236"/>
                </a:lnTo>
                <a:lnTo>
                  <a:pt x="301" y="220"/>
                </a:lnTo>
                <a:lnTo>
                  <a:pt x="311" y="215"/>
                </a:lnTo>
                <a:lnTo>
                  <a:pt x="322" y="195"/>
                </a:lnTo>
                <a:lnTo>
                  <a:pt x="322" y="179"/>
                </a:lnTo>
                <a:lnTo>
                  <a:pt x="322" y="169"/>
                </a:lnTo>
                <a:lnTo>
                  <a:pt x="322" y="148"/>
                </a:lnTo>
                <a:lnTo>
                  <a:pt x="322" y="133"/>
                </a:lnTo>
                <a:lnTo>
                  <a:pt x="311" y="118"/>
                </a:lnTo>
                <a:lnTo>
                  <a:pt x="301" y="118"/>
                </a:lnTo>
                <a:lnTo>
                  <a:pt x="286" y="118"/>
                </a:lnTo>
                <a:lnTo>
                  <a:pt x="270" y="118"/>
                </a:lnTo>
                <a:lnTo>
                  <a:pt x="255" y="128"/>
                </a:lnTo>
                <a:lnTo>
                  <a:pt x="245" y="133"/>
                </a:lnTo>
                <a:lnTo>
                  <a:pt x="229" y="133"/>
                </a:lnTo>
                <a:lnTo>
                  <a:pt x="214" y="133"/>
                </a:lnTo>
                <a:lnTo>
                  <a:pt x="209" y="118"/>
                </a:lnTo>
                <a:lnTo>
                  <a:pt x="219" y="107"/>
                </a:lnTo>
                <a:lnTo>
                  <a:pt x="234" y="97"/>
                </a:lnTo>
                <a:lnTo>
                  <a:pt x="245" y="82"/>
                </a:lnTo>
                <a:lnTo>
                  <a:pt x="250" y="67"/>
                </a:lnTo>
                <a:lnTo>
                  <a:pt x="245" y="51"/>
                </a:lnTo>
                <a:lnTo>
                  <a:pt x="229" y="46"/>
                </a:lnTo>
                <a:lnTo>
                  <a:pt x="214" y="51"/>
                </a:lnTo>
                <a:lnTo>
                  <a:pt x="194" y="7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6" name="Line 4">
            <a:extLst>
              <a:ext uri="{FF2B5EF4-FFF2-40B4-BE49-F238E27FC236}">
                <a16:creationId xmlns:a16="http://schemas.microsoft.com/office/drawing/2014/main" id="{70C6996B-DEEF-4730-A45E-C91C49ABA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1913" y="1604963"/>
            <a:ext cx="820737" cy="822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Freeform 5">
            <a:extLst>
              <a:ext uri="{FF2B5EF4-FFF2-40B4-BE49-F238E27FC236}">
                <a16:creationId xmlns:a16="http://schemas.microsoft.com/office/drawing/2014/main" id="{0B320EA5-C25B-4E16-A69C-076D7FE02F67}"/>
              </a:ext>
            </a:extLst>
          </p:cNvPr>
          <p:cNvSpPr>
            <a:spLocks/>
          </p:cNvSpPr>
          <p:nvPr/>
        </p:nvSpPr>
        <p:spPr bwMode="auto">
          <a:xfrm>
            <a:off x="2638425" y="1657350"/>
            <a:ext cx="708025" cy="723900"/>
          </a:xfrm>
          <a:custGeom>
            <a:avLst/>
            <a:gdLst>
              <a:gd name="T0" fmla="*/ 0 w 446"/>
              <a:gd name="T1" fmla="*/ 0 h 456"/>
              <a:gd name="T2" fmla="*/ 2147483646 w 446"/>
              <a:gd name="T3" fmla="*/ 0 h 456"/>
              <a:gd name="T4" fmla="*/ 2147483646 w 446"/>
              <a:gd name="T5" fmla="*/ 0 h 456"/>
              <a:gd name="T6" fmla="*/ 2147483646 w 446"/>
              <a:gd name="T7" fmla="*/ 2147483646 h 456"/>
              <a:gd name="T8" fmla="*/ 2147483646 w 446"/>
              <a:gd name="T9" fmla="*/ 2147483646 h 456"/>
              <a:gd name="T10" fmla="*/ 2147483646 w 446"/>
              <a:gd name="T11" fmla="*/ 2147483646 h 456"/>
              <a:gd name="T12" fmla="*/ 2147483646 w 446"/>
              <a:gd name="T13" fmla="*/ 2147483646 h 456"/>
              <a:gd name="T14" fmla="*/ 2147483646 w 446"/>
              <a:gd name="T15" fmla="*/ 2147483646 h 456"/>
              <a:gd name="T16" fmla="*/ 2147483646 w 446"/>
              <a:gd name="T17" fmla="*/ 2147483646 h 456"/>
              <a:gd name="T18" fmla="*/ 2147483646 w 446"/>
              <a:gd name="T19" fmla="*/ 2147483646 h 456"/>
              <a:gd name="T20" fmla="*/ 2147483646 w 446"/>
              <a:gd name="T21" fmla="*/ 2147483646 h 456"/>
              <a:gd name="T22" fmla="*/ 2147483646 w 446"/>
              <a:gd name="T23" fmla="*/ 2147483646 h 456"/>
              <a:gd name="T24" fmla="*/ 2147483646 w 446"/>
              <a:gd name="T25" fmla="*/ 2147483646 h 456"/>
              <a:gd name="T26" fmla="*/ 2147483646 w 446"/>
              <a:gd name="T27" fmla="*/ 2147483646 h 456"/>
              <a:gd name="T28" fmla="*/ 2147483646 w 446"/>
              <a:gd name="T29" fmla="*/ 2147483646 h 456"/>
              <a:gd name="T30" fmla="*/ 2147483646 w 446"/>
              <a:gd name="T31" fmla="*/ 2147483646 h 456"/>
              <a:gd name="T32" fmla="*/ 2147483646 w 446"/>
              <a:gd name="T33" fmla="*/ 2147483646 h 456"/>
              <a:gd name="T34" fmla="*/ 2147483646 w 446"/>
              <a:gd name="T35" fmla="*/ 2147483646 h 456"/>
              <a:gd name="T36" fmla="*/ 2147483646 w 446"/>
              <a:gd name="T37" fmla="*/ 2147483646 h 456"/>
              <a:gd name="T38" fmla="*/ 2147483646 w 446"/>
              <a:gd name="T39" fmla="*/ 2147483646 h 456"/>
              <a:gd name="T40" fmla="*/ 2147483646 w 446"/>
              <a:gd name="T41" fmla="*/ 2147483646 h 456"/>
              <a:gd name="T42" fmla="*/ 2147483646 w 446"/>
              <a:gd name="T43" fmla="*/ 2147483646 h 456"/>
              <a:gd name="T44" fmla="*/ 2147483646 w 446"/>
              <a:gd name="T45" fmla="*/ 2147483646 h 456"/>
              <a:gd name="T46" fmla="*/ 2147483646 w 446"/>
              <a:gd name="T47" fmla="*/ 2147483646 h 456"/>
              <a:gd name="T48" fmla="*/ 2147483646 w 446"/>
              <a:gd name="T49" fmla="*/ 2147483646 h 456"/>
              <a:gd name="T50" fmla="*/ 2147483646 w 446"/>
              <a:gd name="T51" fmla="*/ 2147483646 h 456"/>
              <a:gd name="T52" fmla="*/ 2147483646 w 446"/>
              <a:gd name="T53" fmla="*/ 2147483646 h 456"/>
              <a:gd name="T54" fmla="*/ 2147483646 w 446"/>
              <a:gd name="T55" fmla="*/ 2147483646 h 456"/>
              <a:gd name="T56" fmla="*/ 2147483646 w 446"/>
              <a:gd name="T57" fmla="*/ 2147483646 h 456"/>
              <a:gd name="T58" fmla="*/ 2147483646 w 446"/>
              <a:gd name="T59" fmla="*/ 2147483646 h 456"/>
              <a:gd name="T60" fmla="*/ 2147483646 w 446"/>
              <a:gd name="T61" fmla="*/ 2147483646 h 456"/>
              <a:gd name="T62" fmla="*/ 2147483646 w 446"/>
              <a:gd name="T63" fmla="*/ 2147483646 h 456"/>
              <a:gd name="T64" fmla="*/ 2147483646 w 446"/>
              <a:gd name="T65" fmla="*/ 2147483646 h 456"/>
              <a:gd name="T66" fmla="*/ 2147483646 w 446"/>
              <a:gd name="T67" fmla="*/ 2147483646 h 456"/>
              <a:gd name="T68" fmla="*/ 2147483646 w 446"/>
              <a:gd name="T69" fmla="*/ 2147483646 h 456"/>
              <a:gd name="T70" fmla="*/ 2147483646 w 446"/>
              <a:gd name="T71" fmla="*/ 2147483646 h 456"/>
              <a:gd name="T72" fmla="*/ 2147483646 w 446"/>
              <a:gd name="T73" fmla="*/ 2147483646 h 456"/>
              <a:gd name="T74" fmla="*/ 2147483646 w 446"/>
              <a:gd name="T75" fmla="*/ 2147483646 h 456"/>
              <a:gd name="T76" fmla="*/ 2147483646 w 446"/>
              <a:gd name="T77" fmla="*/ 2147483646 h 456"/>
              <a:gd name="T78" fmla="*/ 2147483646 w 446"/>
              <a:gd name="T79" fmla="*/ 2147483646 h 456"/>
              <a:gd name="T80" fmla="*/ 2147483646 w 446"/>
              <a:gd name="T81" fmla="*/ 2147483646 h 456"/>
              <a:gd name="T82" fmla="*/ 2147483646 w 446"/>
              <a:gd name="T83" fmla="*/ 2147483646 h 456"/>
              <a:gd name="T84" fmla="*/ 2147483646 w 446"/>
              <a:gd name="T85" fmla="*/ 2147483646 h 456"/>
              <a:gd name="T86" fmla="*/ 2147483646 w 446"/>
              <a:gd name="T87" fmla="*/ 2147483646 h 456"/>
              <a:gd name="T88" fmla="*/ 2147483646 w 446"/>
              <a:gd name="T89" fmla="*/ 2147483646 h 456"/>
              <a:gd name="T90" fmla="*/ 2147483646 w 446"/>
              <a:gd name="T91" fmla="*/ 2147483646 h 456"/>
              <a:gd name="T92" fmla="*/ 2147483646 w 446"/>
              <a:gd name="T93" fmla="*/ 2147483646 h 456"/>
              <a:gd name="T94" fmla="*/ 2147483646 w 446"/>
              <a:gd name="T95" fmla="*/ 2147483646 h 456"/>
              <a:gd name="T96" fmla="*/ 2147483646 w 446"/>
              <a:gd name="T97" fmla="*/ 2147483646 h 456"/>
              <a:gd name="T98" fmla="*/ 2147483646 w 446"/>
              <a:gd name="T99" fmla="*/ 2147483646 h 4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46" h="456">
                <a:moveTo>
                  <a:pt x="0" y="0"/>
                </a:moveTo>
                <a:lnTo>
                  <a:pt x="20" y="0"/>
                </a:lnTo>
                <a:lnTo>
                  <a:pt x="36" y="0"/>
                </a:lnTo>
                <a:lnTo>
                  <a:pt x="46" y="15"/>
                </a:lnTo>
                <a:lnTo>
                  <a:pt x="56" y="51"/>
                </a:lnTo>
                <a:lnTo>
                  <a:pt x="66" y="66"/>
                </a:lnTo>
                <a:lnTo>
                  <a:pt x="82" y="81"/>
                </a:lnTo>
                <a:lnTo>
                  <a:pt x="97" y="86"/>
                </a:lnTo>
                <a:lnTo>
                  <a:pt x="112" y="86"/>
                </a:lnTo>
                <a:lnTo>
                  <a:pt x="128" y="86"/>
                </a:lnTo>
                <a:lnTo>
                  <a:pt x="143" y="86"/>
                </a:lnTo>
                <a:lnTo>
                  <a:pt x="158" y="86"/>
                </a:lnTo>
                <a:lnTo>
                  <a:pt x="174" y="86"/>
                </a:lnTo>
                <a:lnTo>
                  <a:pt x="189" y="86"/>
                </a:lnTo>
                <a:lnTo>
                  <a:pt x="204" y="86"/>
                </a:lnTo>
                <a:lnTo>
                  <a:pt x="219" y="96"/>
                </a:lnTo>
                <a:lnTo>
                  <a:pt x="219" y="107"/>
                </a:lnTo>
                <a:lnTo>
                  <a:pt x="230" y="122"/>
                </a:lnTo>
                <a:lnTo>
                  <a:pt x="235" y="137"/>
                </a:lnTo>
                <a:lnTo>
                  <a:pt x="235" y="152"/>
                </a:lnTo>
                <a:lnTo>
                  <a:pt x="225" y="158"/>
                </a:lnTo>
                <a:lnTo>
                  <a:pt x="225" y="173"/>
                </a:lnTo>
                <a:lnTo>
                  <a:pt x="219" y="188"/>
                </a:lnTo>
                <a:lnTo>
                  <a:pt x="219" y="204"/>
                </a:lnTo>
                <a:lnTo>
                  <a:pt x="214" y="219"/>
                </a:lnTo>
                <a:lnTo>
                  <a:pt x="214" y="235"/>
                </a:lnTo>
                <a:lnTo>
                  <a:pt x="209" y="255"/>
                </a:lnTo>
                <a:lnTo>
                  <a:pt x="209" y="270"/>
                </a:lnTo>
                <a:lnTo>
                  <a:pt x="219" y="281"/>
                </a:lnTo>
                <a:lnTo>
                  <a:pt x="235" y="291"/>
                </a:lnTo>
                <a:lnTo>
                  <a:pt x="250" y="296"/>
                </a:lnTo>
                <a:lnTo>
                  <a:pt x="266" y="296"/>
                </a:lnTo>
                <a:lnTo>
                  <a:pt x="281" y="296"/>
                </a:lnTo>
                <a:lnTo>
                  <a:pt x="291" y="296"/>
                </a:lnTo>
                <a:lnTo>
                  <a:pt x="307" y="296"/>
                </a:lnTo>
                <a:lnTo>
                  <a:pt x="322" y="296"/>
                </a:lnTo>
                <a:lnTo>
                  <a:pt x="342" y="296"/>
                </a:lnTo>
                <a:lnTo>
                  <a:pt x="358" y="296"/>
                </a:lnTo>
                <a:lnTo>
                  <a:pt x="373" y="296"/>
                </a:lnTo>
                <a:lnTo>
                  <a:pt x="388" y="311"/>
                </a:lnTo>
                <a:lnTo>
                  <a:pt x="398" y="326"/>
                </a:lnTo>
                <a:lnTo>
                  <a:pt x="398" y="337"/>
                </a:lnTo>
                <a:lnTo>
                  <a:pt x="409" y="372"/>
                </a:lnTo>
                <a:lnTo>
                  <a:pt x="414" y="388"/>
                </a:lnTo>
                <a:lnTo>
                  <a:pt x="414" y="398"/>
                </a:lnTo>
                <a:lnTo>
                  <a:pt x="414" y="413"/>
                </a:lnTo>
                <a:lnTo>
                  <a:pt x="414" y="434"/>
                </a:lnTo>
                <a:lnTo>
                  <a:pt x="414" y="449"/>
                </a:lnTo>
                <a:lnTo>
                  <a:pt x="429" y="455"/>
                </a:lnTo>
                <a:lnTo>
                  <a:pt x="445" y="455"/>
                </a:lnTo>
              </a:path>
            </a:pathLst>
          </a:custGeom>
          <a:noFill/>
          <a:ln w="12700" cap="rnd" cmpd="sng">
            <a:solidFill>
              <a:srgbClr val="FF5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8378" name="Group 6">
            <a:extLst>
              <a:ext uri="{FF2B5EF4-FFF2-40B4-BE49-F238E27FC236}">
                <a16:creationId xmlns:a16="http://schemas.microsoft.com/office/drawing/2014/main" id="{98CEC36E-E809-45AA-A354-A92BFEC01340}"/>
              </a:ext>
            </a:extLst>
          </p:cNvPr>
          <p:cNvGrpSpPr>
            <a:grpSpLocks/>
          </p:cNvGrpSpPr>
          <p:nvPr/>
        </p:nvGrpSpPr>
        <p:grpSpPr bwMode="auto">
          <a:xfrm>
            <a:off x="1031875" y="3030538"/>
            <a:ext cx="744538" cy="908050"/>
            <a:chOff x="798" y="2233"/>
            <a:chExt cx="469" cy="572"/>
          </a:xfrm>
        </p:grpSpPr>
        <p:sp>
          <p:nvSpPr>
            <p:cNvPr id="58423" name="Line 7">
              <a:extLst>
                <a:ext uri="{FF2B5EF4-FFF2-40B4-BE49-F238E27FC236}">
                  <a16:creationId xmlns:a16="http://schemas.microsoft.com/office/drawing/2014/main" id="{6BB37FB2-CF80-49DD-B171-0E21CF1E4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" y="2233"/>
              <a:ext cx="469" cy="572"/>
            </a:xfrm>
            <a:prstGeom prst="line">
              <a:avLst/>
            </a:prstGeom>
            <a:noFill/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4" name="Line 8">
              <a:extLst>
                <a:ext uri="{FF2B5EF4-FFF2-40B4-BE49-F238E27FC236}">
                  <a16:creationId xmlns:a16="http://schemas.microsoft.com/office/drawing/2014/main" id="{89F40E44-C2DC-42B3-B780-619D6BD79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" y="2320"/>
              <a:ext cx="389" cy="388"/>
            </a:xfrm>
            <a:prstGeom prst="line">
              <a:avLst/>
            </a:prstGeom>
            <a:noFill/>
            <a:ln w="12700">
              <a:solidFill>
                <a:srgbClr val="FF5050"/>
              </a:solidFill>
              <a:prstDash val="dash"/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8379" name="Line 9">
            <a:extLst>
              <a:ext uri="{FF2B5EF4-FFF2-40B4-BE49-F238E27FC236}">
                <a16:creationId xmlns:a16="http://schemas.microsoft.com/office/drawing/2014/main" id="{019EA79B-448F-4848-9362-09CEDF1787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8713" y="1793875"/>
            <a:ext cx="114300" cy="585788"/>
          </a:xfrm>
          <a:prstGeom prst="line">
            <a:avLst/>
          </a:prstGeom>
          <a:noFill/>
          <a:ln w="12700">
            <a:solidFill>
              <a:srgbClr val="FF5050"/>
            </a:solidFill>
            <a:prstDash val="dash"/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0" name="Line 10">
            <a:extLst>
              <a:ext uri="{FF2B5EF4-FFF2-40B4-BE49-F238E27FC236}">
                <a16:creationId xmlns:a16="http://schemas.microsoft.com/office/drawing/2014/main" id="{2F6F03AA-18B8-422D-AABD-ED7F68B2F7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450" y="2362200"/>
            <a:ext cx="520700" cy="155575"/>
          </a:xfrm>
          <a:prstGeom prst="line">
            <a:avLst/>
          </a:prstGeom>
          <a:noFill/>
          <a:ln w="12700">
            <a:solidFill>
              <a:srgbClr val="FF505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1" name="Line 11">
            <a:extLst>
              <a:ext uri="{FF2B5EF4-FFF2-40B4-BE49-F238E27FC236}">
                <a16:creationId xmlns:a16="http://schemas.microsoft.com/office/drawing/2014/main" id="{ABF56876-465F-433A-B474-6FA6D2D110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46338" y="2090738"/>
            <a:ext cx="433387" cy="419100"/>
          </a:xfrm>
          <a:prstGeom prst="line">
            <a:avLst/>
          </a:prstGeom>
          <a:noFill/>
          <a:ln w="12700">
            <a:solidFill>
              <a:srgbClr val="FF505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2" name="Line 12">
            <a:extLst>
              <a:ext uri="{FF2B5EF4-FFF2-40B4-BE49-F238E27FC236}">
                <a16:creationId xmlns:a16="http://schemas.microsoft.com/office/drawing/2014/main" id="{10C00ACB-DD7A-402C-BA55-5DF262AC0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0388" y="1801813"/>
            <a:ext cx="820737" cy="822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3" name="Arc 13">
            <a:extLst>
              <a:ext uri="{FF2B5EF4-FFF2-40B4-BE49-F238E27FC236}">
                <a16:creationId xmlns:a16="http://schemas.microsoft.com/office/drawing/2014/main" id="{AD68BD70-0A55-4186-8468-C968B41228FF}"/>
              </a:ext>
            </a:extLst>
          </p:cNvPr>
          <p:cNvSpPr>
            <a:spLocks/>
          </p:cNvSpPr>
          <p:nvPr/>
        </p:nvSpPr>
        <p:spPr bwMode="auto">
          <a:xfrm rot="-2580000">
            <a:off x="3413125" y="811213"/>
            <a:ext cx="1963738" cy="1962150"/>
          </a:xfrm>
          <a:custGeom>
            <a:avLst/>
            <a:gdLst>
              <a:gd name="T0" fmla="*/ 0 w 21617"/>
              <a:gd name="T1" fmla="*/ 0 h 21600"/>
              <a:gd name="T2" fmla="*/ 2147483646 w 21617"/>
              <a:gd name="T3" fmla="*/ 2147483646 h 21600"/>
              <a:gd name="T4" fmla="*/ 12741632 w 2161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17" h="21600" fill="none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46" y="0"/>
                  <a:pt x="21617" y="9670"/>
                  <a:pt x="21617" y="21600"/>
                </a:cubicBezTo>
              </a:path>
              <a:path w="21617" h="21600" stroke="0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46" y="0"/>
                  <a:pt x="21617" y="9670"/>
                  <a:pt x="21617" y="21600"/>
                </a:cubicBezTo>
                <a:lnTo>
                  <a:pt x="17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4" name="Rectangle 14">
            <a:extLst>
              <a:ext uri="{FF2B5EF4-FFF2-40B4-BE49-F238E27FC236}">
                <a16:creationId xmlns:a16="http://schemas.microsoft.com/office/drawing/2014/main" id="{BF379DBD-CBDB-4504-8C8B-97CDC4C8C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640" y="1300056"/>
            <a:ext cx="174874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Фильтрация</a:t>
            </a:r>
            <a:endParaRPr lang="en-US" altLang="ru-RU" sz="2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8385" name="Arc 15">
            <a:extLst>
              <a:ext uri="{FF2B5EF4-FFF2-40B4-BE49-F238E27FC236}">
                <a16:creationId xmlns:a16="http://schemas.microsoft.com/office/drawing/2014/main" id="{FD315337-53A4-495E-A753-8D26FEC8BF66}"/>
              </a:ext>
            </a:extLst>
          </p:cNvPr>
          <p:cNvSpPr>
            <a:spLocks/>
          </p:cNvSpPr>
          <p:nvPr/>
        </p:nvSpPr>
        <p:spPr bwMode="auto">
          <a:xfrm>
            <a:off x="2317750" y="2049463"/>
            <a:ext cx="579438" cy="577850"/>
          </a:xfrm>
          <a:custGeom>
            <a:avLst/>
            <a:gdLst>
              <a:gd name="T0" fmla="*/ 0 w 21659"/>
              <a:gd name="T1" fmla="*/ 0 h 21600"/>
              <a:gd name="T2" fmla="*/ 414709627 w 21659"/>
              <a:gd name="T3" fmla="*/ 413559353 h 21600"/>
              <a:gd name="T4" fmla="*/ 1129394 w 21659"/>
              <a:gd name="T5" fmla="*/ 41355935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59" h="21600" fill="none" extrusionOk="0">
                <a:moveTo>
                  <a:pt x="0" y="0"/>
                </a:moveTo>
                <a:cubicBezTo>
                  <a:pt x="19" y="0"/>
                  <a:pt x="39" y="-1"/>
                  <a:pt x="59" y="0"/>
                </a:cubicBezTo>
                <a:cubicBezTo>
                  <a:pt x="11988" y="0"/>
                  <a:pt x="21659" y="9670"/>
                  <a:pt x="21659" y="21600"/>
                </a:cubicBezTo>
              </a:path>
              <a:path w="21659" h="21600" stroke="0" extrusionOk="0">
                <a:moveTo>
                  <a:pt x="0" y="0"/>
                </a:moveTo>
                <a:cubicBezTo>
                  <a:pt x="19" y="0"/>
                  <a:pt x="39" y="-1"/>
                  <a:pt x="59" y="0"/>
                </a:cubicBezTo>
                <a:cubicBezTo>
                  <a:pt x="11988" y="0"/>
                  <a:pt x="21659" y="9670"/>
                  <a:pt x="21659" y="21600"/>
                </a:cubicBezTo>
                <a:lnTo>
                  <a:pt x="59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6" name="Arc 16">
            <a:extLst>
              <a:ext uri="{FF2B5EF4-FFF2-40B4-BE49-F238E27FC236}">
                <a16:creationId xmlns:a16="http://schemas.microsoft.com/office/drawing/2014/main" id="{8C2F287E-8FD5-4743-A2FF-3FFD9EA97639}"/>
              </a:ext>
            </a:extLst>
          </p:cNvPr>
          <p:cNvSpPr>
            <a:spLocks/>
          </p:cNvSpPr>
          <p:nvPr/>
        </p:nvSpPr>
        <p:spPr bwMode="auto">
          <a:xfrm>
            <a:off x="5576888" y="2276475"/>
            <a:ext cx="579437" cy="577850"/>
          </a:xfrm>
          <a:custGeom>
            <a:avLst/>
            <a:gdLst>
              <a:gd name="T0" fmla="*/ 0 w 21659"/>
              <a:gd name="T1" fmla="*/ 0 h 21600"/>
              <a:gd name="T2" fmla="*/ 414707467 w 21659"/>
              <a:gd name="T3" fmla="*/ 413559353 h 21600"/>
              <a:gd name="T4" fmla="*/ 1129393 w 21659"/>
              <a:gd name="T5" fmla="*/ 41355935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59" h="21600" fill="none" extrusionOk="0">
                <a:moveTo>
                  <a:pt x="0" y="0"/>
                </a:moveTo>
                <a:cubicBezTo>
                  <a:pt x="19" y="0"/>
                  <a:pt x="39" y="-1"/>
                  <a:pt x="59" y="0"/>
                </a:cubicBezTo>
                <a:cubicBezTo>
                  <a:pt x="11988" y="0"/>
                  <a:pt x="21659" y="9670"/>
                  <a:pt x="21659" y="21600"/>
                </a:cubicBezTo>
              </a:path>
              <a:path w="21659" h="21600" stroke="0" extrusionOk="0">
                <a:moveTo>
                  <a:pt x="0" y="0"/>
                </a:moveTo>
                <a:cubicBezTo>
                  <a:pt x="19" y="0"/>
                  <a:pt x="39" y="-1"/>
                  <a:pt x="59" y="0"/>
                </a:cubicBezTo>
                <a:cubicBezTo>
                  <a:pt x="11988" y="0"/>
                  <a:pt x="21659" y="9670"/>
                  <a:pt x="21659" y="21600"/>
                </a:cubicBezTo>
                <a:lnTo>
                  <a:pt x="59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7" name="Freeform 17" descr="Granite">
            <a:extLst>
              <a:ext uri="{FF2B5EF4-FFF2-40B4-BE49-F238E27FC236}">
                <a16:creationId xmlns:a16="http://schemas.microsoft.com/office/drawing/2014/main" id="{DAEB4E5E-9962-4D41-97E7-13B2F0CAAE9A}"/>
              </a:ext>
            </a:extLst>
          </p:cNvPr>
          <p:cNvSpPr>
            <a:spLocks/>
          </p:cNvSpPr>
          <p:nvPr/>
        </p:nvSpPr>
        <p:spPr bwMode="auto">
          <a:xfrm>
            <a:off x="4799013" y="2581275"/>
            <a:ext cx="881062" cy="695325"/>
          </a:xfrm>
          <a:custGeom>
            <a:avLst/>
            <a:gdLst>
              <a:gd name="T0" fmla="*/ 2147483646 w 555"/>
              <a:gd name="T1" fmla="*/ 2147483646 h 438"/>
              <a:gd name="T2" fmla="*/ 2147483646 w 555"/>
              <a:gd name="T3" fmla="*/ 2147483646 h 438"/>
              <a:gd name="T4" fmla="*/ 2147483646 w 555"/>
              <a:gd name="T5" fmla="*/ 2147483646 h 438"/>
              <a:gd name="T6" fmla="*/ 2147483646 w 555"/>
              <a:gd name="T7" fmla="*/ 2147483646 h 438"/>
              <a:gd name="T8" fmla="*/ 2147483646 w 555"/>
              <a:gd name="T9" fmla="*/ 2147483646 h 438"/>
              <a:gd name="T10" fmla="*/ 2147483646 w 555"/>
              <a:gd name="T11" fmla="*/ 2147483646 h 438"/>
              <a:gd name="T12" fmla="*/ 2147483646 w 555"/>
              <a:gd name="T13" fmla="*/ 2147483646 h 438"/>
              <a:gd name="T14" fmla="*/ 2147483646 w 555"/>
              <a:gd name="T15" fmla="*/ 0 h 438"/>
              <a:gd name="T16" fmla="*/ 2147483646 w 555"/>
              <a:gd name="T17" fmla="*/ 0 h 438"/>
              <a:gd name="T18" fmla="*/ 2147483646 w 555"/>
              <a:gd name="T19" fmla="*/ 0 h 438"/>
              <a:gd name="T20" fmla="*/ 2147483646 w 555"/>
              <a:gd name="T21" fmla="*/ 0 h 438"/>
              <a:gd name="T22" fmla="*/ 2147483646 w 555"/>
              <a:gd name="T23" fmla="*/ 2147483646 h 438"/>
              <a:gd name="T24" fmla="*/ 2147483646 w 555"/>
              <a:gd name="T25" fmla="*/ 2147483646 h 438"/>
              <a:gd name="T26" fmla="*/ 2147483646 w 555"/>
              <a:gd name="T27" fmla="*/ 2147483646 h 438"/>
              <a:gd name="T28" fmla="*/ 2147483646 w 555"/>
              <a:gd name="T29" fmla="*/ 2147483646 h 438"/>
              <a:gd name="T30" fmla="*/ 2147483646 w 555"/>
              <a:gd name="T31" fmla="*/ 2147483646 h 438"/>
              <a:gd name="T32" fmla="*/ 0 w 555"/>
              <a:gd name="T33" fmla="*/ 2147483646 h 438"/>
              <a:gd name="T34" fmla="*/ 0 w 555"/>
              <a:gd name="T35" fmla="*/ 2147483646 h 438"/>
              <a:gd name="T36" fmla="*/ 0 w 555"/>
              <a:gd name="T37" fmla="*/ 2147483646 h 438"/>
              <a:gd name="T38" fmla="*/ 0 w 555"/>
              <a:gd name="T39" fmla="*/ 2147483646 h 438"/>
              <a:gd name="T40" fmla="*/ 2147483646 w 555"/>
              <a:gd name="T41" fmla="*/ 2147483646 h 438"/>
              <a:gd name="T42" fmla="*/ 2147483646 w 555"/>
              <a:gd name="T43" fmla="*/ 2147483646 h 438"/>
              <a:gd name="T44" fmla="*/ 2147483646 w 555"/>
              <a:gd name="T45" fmla="*/ 2147483646 h 438"/>
              <a:gd name="T46" fmla="*/ 2147483646 w 555"/>
              <a:gd name="T47" fmla="*/ 2147483646 h 438"/>
              <a:gd name="T48" fmla="*/ 2147483646 w 555"/>
              <a:gd name="T49" fmla="*/ 2147483646 h 438"/>
              <a:gd name="T50" fmla="*/ 2147483646 w 555"/>
              <a:gd name="T51" fmla="*/ 2147483646 h 438"/>
              <a:gd name="T52" fmla="*/ 2147483646 w 555"/>
              <a:gd name="T53" fmla="*/ 2147483646 h 438"/>
              <a:gd name="T54" fmla="*/ 2147483646 w 555"/>
              <a:gd name="T55" fmla="*/ 2147483646 h 438"/>
              <a:gd name="T56" fmla="*/ 2147483646 w 555"/>
              <a:gd name="T57" fmla="*/ 2147483646 h 438"/>
              <a:gd name="T58" fmla="*/ 2147483646 w 555"/>
              <a:gd name="T59" fmla="*/ 2147483646 h 438"/>
              <a:gd name="T60" fmla="*/ 2147483646 w 555"/>
              <a:gd name="T61" fmla="*/ 2147483646 h 438"/>
              <a:gd name="T62" fmla="*/ 2147483646 w 555"/>
              <a:gd name="T63" fmla="*/ 2147483646 h 438"/>
              <a:gd name="T64" fmla="*/ 2147483646 w 555"/>
              <a:gd name="T65" fmla="*/ 2147483646 h 438"/>
              <a:gd name="T66" fmla="*/ 2147483646 w 555"/>
              <a:gd name="T67" fmla="*/ 2147483646 h 438"/>
              <a:gd name="T68" fmla="*/ 2147483646 w 555"/>
              <a:gd name="T69" fmla="*/ 2147483646 h 438"/>
              <a:gd name="T70" fmla="*/ 2147483646 w 555"/>
              <a:gd name="T71" fmla="*/ 2147483646 h 438"/>
              <a:gd name="T72" fmla="*/ 2147483646 w 555"/>
              <a:gd name="T73" fmla="*/ 2147483646 h 438"/>
              <a:gd name="T74" fmla="*/ 2147483646 w 555"/>
              <a:gd name="T75" fmla="*/ 2147483646 h 438"/>
              <a:gd name="T76" fmla="*/ 2147483646 w 555"/>
              <a:gd name="T77" fmla="*/ 2147483646 h 438"/>
              <a:gd name="T78" fmla="*/ 2147483646 w 555"/>
              <a:gd name="T79" fmla="*/ 2147483646 h 438"/>
              <a:gd name="T80" fmla="*/ 2147483646 w 555"/>
              <a:gd name="T81" fmla="*/ 2147483646 h 438"/>
              <a:gd name="T82" fmla="*/ 2147483646 w 555"/>
              <a:gd name="T83" fmla="*/ 2147483646 h 438"/>
              <a:gd name="T84" fmla="*/ 2147483646 w 555"/>
              <a:gd name="T85" fmla="*/ 2147483646 h 438"/>
              <a:gd name="T86" fmla="*/ 2147483646 w 555"/>
              <a:gd name="T87" fmla="*/ 2147483646 h 438"/>
              <a:gd name="T88" fmla="*/ 2147483646 w 555"/>
              <a:gd name="T89" fmla="*/ 2147483646 h 438"/>
              <a:gd name="T90" fmla="*/ 2147483646 w 555"/>
              <a:gd name="T91" fmla="*/ 2147483646 h 438"/>
              <a:gd name="T92" fmla="*/ 2147483646 w 555"/>
              <a:gd name="T93" fmla="*/ 2147483646 h 438"/>
              <a:gd name="T94" fmla="*/ 2147483646 w 555"/>
              <a:gd name="T95" fmla="*/ 2147483646 h 438"/>
              <a:gd name="T96" fmla="*/ 2147483646 w 555"/>
              <a:gd name="T97" fmla="*/ 2147483646 h 438"/>
              <a:gd name="T98" fmla="*/ 2147483646 w 555"/>
              <a:gd name="T99" fmla="*/ 2147483646 h 438"/>
              <a:gd name="T100" fmla="*/ 2147483646 w 555"/>
              <a:gd name="T101" fmla="*/ 2147483646 h 438"/>
              <a:gd name="T102" fmla="*/ 2147483646 w 555"/>
              <a:gd name="T103" fmla="*/ 2147483646 h 438"/>
              <a:gd name="T104" fmla="*/ 2147483646 w 555"/>
              <a:gd name="T105" fmla="*/ 2147483646 h 438"/>
              <a:gd name="T106" fmla="*/ 2147483646 w 555"/>
              <a:gd name="T107" fmla="*/ 2147483646 h 438"/>
              <a:gd name="T108" fmla="*/ 2147483646 w 555"/>
              <a:gd name="T109" fmla="*/ 2147483646 h 4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" h="438">
                <a:moveTo>
                  <a:pt x="418" y="46"/>
                </a:moveTo>
                <a:lnTo>
                  <a:pt x="373" y="37"/>
                </a:lnTo>
                <a:lnTo>
                  <a:pt x="345" y="28"/>
                </a:lnTo>
                <a:lnTo>
                  <a:pt x="309" y="19"/>
                </a:lnTo>
                <a:lnTo>
                  <a:pt x="282" y="19"/>
                </a:lnTo>
                <a:lnTo>
                  <a:pt x="254" y="10"/>
                </a:lnTo>
                <a:lnTo>
                  <a:pt x="218" y="10"/>
                </a:lnTo>
                <a:lnTo>
                  <a:pt x="164" y="0"/>
                </a:lnTo>
                <a:lnTo>
                  <a:pt x="145" y="0"/>
                </a:lnTo>
                <a:lnTo>
                  <a:pt x="118" y="0"/>
                </a:lnTo>
                <a:lnTo>
                  <a:pt x="91" y="0"/>
                </a:lnTo>
                <a:lnTo>
                  <a:pt x="64" y="10"/>
                </a:lnTo>
                <a:lnTo>
                  <a:pt x="45" y="28"/>
                </a:lnTo>
                <a:lnTo>
                  <a:pt x="18" y="55"/>
                </a:lnTo>
                <a:lnTo>
                  <a:pt x="9" y="82"/>
                </a:lnTo>
                <a:lnTo>
                  <a:pt x="9" y="110"/>
                </a:lnTo>
                <a:lnTo>
                  <a:pt x="0" y="137"/>
                </a:lnTo>
                <a:lnTo>
                  <a:pt x="0" y="164"/>
                </a:lnTo>
                <a:lnTo>
                  <a:pt x="0" y="191"/>
                </a:lnTo>
                <a:lnTo>
                  <a:pt x="0" y="219"/>
                </a:lnTo>
                <a:lnTo>
                  <a:pt x="18" y="246"/>
                </a:lnTo>
                <a:lnTo>
                  <a:pt x="36" y="273"/>
                </a:lnTo>
                <a:lnTo>
                  <a:pt x="55" y="282"/>
                </a:lnTo>
                <a:lnTo>
                  <a:pt x="82" y="309"/>
                </a:lnTo>
                <a:lnTo>
                  <a:pt x="100" y="328"/>
                </a:lnTo>
                <a:lnTo>
                  <a:pt x="127" y="355"/>
                </a:lnTo>
                <a:lnTo>
                  <a:pt x="164" y="373"/>
                </a:lnTo>
                <a:lnTo>
                  <a:pt x="191" y="391"/>
                </a:lnTo>
                <a:lnTo>
                  <a:pt x="218" y="400"/>
                </a:lnTo>
                <a:lnTo>
                  <a:pt x="245" y="409"/>
                </a:lnTo>
                <a:lnTo>
                  <a:pt x="273" y="419"/>
                </a:lnTo>
                <a:lnTo>
                  <a:pt x="309" y="428"/>
                </a:lnTo>
                <a:lnTo>
                  <a:pt x="345" y="437"/>
                </a:lnTo>
                <a:lnTo>
                  <a:pt x="364" y="437"/>
                </a:lnTo>
                <a:lnTo>
                  <a:pt x="400" y="437"/>
                </a:lnTo>
                <a:lnTo>
                  <a:pt x="427" y="437"/>
                </a:lnTo>
                <a:lnTo>
                  <a:pt x="464" y="428"/>
                </a:lnTo>
                <a:lnTo>
                  <a:pt x="482" y="409"/>
                </a:lnTo>
                <a:lnTo>
                  <a:pt x="509" y="382"/>
                </a:lnTo>
                <a:lnTo>
                  <a:pt x="527" y="346"/>
                </a:lnTo>
                <a:lnTo>
                  <a:pt x="545" y="319"/>
                </a:lnTo>
                <a:lnTo>
                  <a:pt x="545" y="300"/>
                </a:lnTo>
                <a:lnTo>
                  <a:pt x="554" y="273"/>
                </a:lnTo>
                <a:lnTo>
                  <a:pt x="554" y="246"/>
                </a:lnTo>
                <a:lnTo>
                  <a:pt x="554" y="219"/>
                </a:lnTo>
                <a:lnTo>
                  <a:pt x="554" y="200"/>
                </a:lnTo>
                <a:lnTo>
                  <a:pt x="554" y="173"/>
                </a:lnTo>
                <a:lnTo>
                  <a:pt x="554" y="146"/>
                </a:lnTo>
                <a:lnTo>
                  <a:pt x="554" y="119"/>
                </a:lnTo>
                <a:lnTo>
                  <a:pt x="545" y="100"/>
                </a:lnTo>
                <a:lnTo>
                  <a:pt x="518" y="91"/>
                </a:lnTo>
                <a:lnTo>
                  <a:pt x="491" y="73"/>
                </a:lnTo>
                <a:lnTo>
                  <a:pt x="464" y="73"/>
                </a:lnTo>
                <a:lnTo>
                  <a:pt x="418" y="46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88" name="Rectangle 18">
            <a:extLst>
              <a:ext uri="{FF2B5EF4-FFF2-40B4-BE49-F238E27FC236}">
                <a16:creationId xmlns:a16="http://schemas.microsoft.com/office/drawing/2014/main" id="{FEAE791D-9CF0-48AB-A840-8A06C806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917700"/>
            <a:ext cx="2415533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Обратное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распространение</a:t>
            </a:r>
          </a:p>
        </p:txBody>
      </p:sp>
      <p:grpSp>
        <p:nvGrpSpPr>
          <p:cNvPr id="58389" name="Group 19">
            <a:extLst>
              <a:ext uri="{FF2B5EF4-FFF2-40B4-BE49-F238E27FC236}">
                <a16:creationId xmlns:a16="http://schemas.microsoft.com/office/drawing/2014/main" id="{135D827B-44DD-494B-A1BC-A8474A09D32A}"/>
              </a:ext>
            </a:extLst>
          </p:cNvPr>
          <p:cNvGrpSpPr>
            <a:grpSpLocks/>
          </p:cNvGrpSpPr>
          <p:nvPr/>
        </p:nvGrpSpPr>
        <p:grpSpPr bwMode="auto">
          <a:xfrm>
            <a:off x="5589588" y="1912938"/>
            <a:ext cx="920750" cy="954087"/>
            <a:chOff x="3669" y="1529"/>
            <a:chExt cx="580" cy="601"/>
          </a:xfrm>
        </p:grpSpPr>
        <p:sp>
          <p:nvSpPr>
            <p:cNvPr id="58419" name="Line 20">
              <a:extLst>
                <a:ext uri="{FF2B5EF4-FFF2-40B4-BE49-F238E27FC236}">
                  <a16:creationId xmlns:a16="http://schemas.microsoft.com/office/drawing/2014/main" id="{A8F10B72-3514-4299-A254-58F00C7E5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9" y="1674"/>
              <a:ext cx="72" cy="369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dash"/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0" name="Line 21">
              <a:extLst>
                <a:ext uri="{FF2B5EF4-FFF2-40B4-BE49-F238E27FC236}">
                  <a16:creationId xmlns:a16="http://schemas.microsoft.com/office/drawing/2014/main" id="{2653BA39-63C7-494D-A9BA-B1667FD99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6" y="2032"/>
              <a:ext cx="328" cy="98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dash"/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1" name="Line 22">
              <a:extLst>
                <a:ext uri="{FF2B5EF4-FFF2-40B4-BE49-F238E27FC236}">
                  <a16:creationId xmlns:a16="http://schemas.microsoft.com/office/drawing/2014/main" id="{44DE438F-D1A0-483B-A1A6-BAA52D4C0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1886"/>
              <a:ext cx="194" cy="194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dash"/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2" name="Freeform 23">
              <a:extLst>
                <a:ext uri="{FF2B5EF4-FFF2-40B4-BE49-F238E27FC236}">
                  <a16:creationId xmlns:a16="http://schemas.microsoft.com/office/drawing/2014/main" id="{57795900-5560-43A2-A47B-32F39A23B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529"/>
              <a:ext cx="465" cy="528"/>
            </a:xfrm>
            <a:custGeom>
              <a:avLst/>
              <a:gdLst>
                <a:gd name="T0" fmla="*/ 0 w 465"/>
                <a:gd name="T1" fmla="*/ 45 h 528"/>
                <a:gd name="T2" fmla="*/ 37 w 465"/>
                <a:gd name="T3" fmla="*/ 54 h 528"/>
                <a:gd name="T4" fmla="*/ 64 w 465"/>
                <a:gd name="T5" fmla="*/ 45 h 528"/>
                <a:gd name="T6" fmla="*/ 91 w 465"/>
                <a:gd name="T7" fmla="*/ 36 h 528"/>
                <a:gd name="T8" fmla="*/ 109 w 465"/>
                <a:gd name="T9" fmla="*/ 9 h 528"/>
                <a:gd name="T10" fmla="*/ 128 w 465"/>
                <a:gd name="T11" fmla="*/ 0 h 528"/>
                <a:gd name="T12" fmla="*/ 146 w 465"/>
                <a:gd name="T13" fmla="*/ 27 h 528"/>
                <a:gd name="T14" fmla="*/ 146 w 465"/>
                <a:gd name="T15" fmla="*/ 54 h 528"/>
                <a:gd name="T16" fmla="*/ 146 w 465"/>
                <a:gd name="T17" fmla="*/ 82 h 528"/>
                <a:gd name="T18" fmla="*/ 137 w 465"/>
                <a:gd name="T19" fmla="*/ 109 h 528"/>
                <a:gd name="T20" fmla="*/ 118 w 465"/>
                <a:gd name="T21" fmla="*/ 136 h 528"/>
                <a:gd name="T22" fmla="*/ 109 w 465"/>
                <a:gd name="T23" fmla="*/ 163 h 528"/>
                <a:gd name="T24" fmla="*/ 100 w 465"/>
                <a:gd name="T25" fmla="*/ 182 h 528"/>
                <a:gd name="T26" fmla="*/ 100 w 465"/>
                <a:gd name="T27" fmla="*/ 209 h 528"/>
                <a:gd name="T28" fmla="*/ 100 w 465"/>
                <a:gd name="T29" fmla="*/ 236 h 528"/>
                <a:gd name="T30" fmla="*/ 128 w 465"/>
                <a:gd name="T31" fmla="*/ 254 h 528"/>
                <a:gd name="T32" fmla="*/ 155 w 465"/>
                <a:gd name="T33" fmla="*/ 254 h 528"/>
                <a:gd name="T34" fmla="*/ 182 w 465"/>
                <a:gd name="T35" fmla="*/ 254 h 528"/>
                <a:gd name="T36" fmla="*/ 209 w 465"/>
                <a:gd name="T37" fmla="*/ 245 h 528"/>
                <a:gd name="T38" fmla="*/ 228 w 465"/>
                <a:gd name="T39" fmla="*/ 245 h 528"/>
                <a:gd name="T40" fmla="*/ 255 w 465"/>
                <a:gd name="T41" fmla="*/ 236 h 528"/>
                <a:gd name="T42" fmla="*/ 282 w 465"/>
                <a:gd name="T43" fmla="*/ 254 h 528"/>
                <a:gd name="T44" fmla="*/ 282 w 465"/>
                <a:gd name="T45" fmla="*/ 291 h 528"/>
                <a:gd name="T46" fmla="*/ 282 w 465"/>
                <a:gd name="T47" fmla="*/ 318 h 528"/>
                <a:gd name="T48" fmla="*/ 282 w 465"/>
                <a:gd name="T49" fmla="*/ 345 h 528"/>
                <a:gd name="T50" fmla="*/ 273 w 465"/>
                <a:gd name="T51" fmla="*/ 372 h 528"/>
                <a:gd name="T52" fmla="*/ 273 w 465"/>
                <a:gd name="T53" fmla="*/ 391 h 528"/>
                <a:gd name="T54" fmla="*/ 273 w 465"/>
                <a:gd name="T55" fmla="*/ 418 h 528"/>
                <a:gd name="T56" fmla="*/ 300 w 465"/>
                <a:gd name="T57" fmla="*/ 418 h 528"/>
                <a:gd name="T58" fmla="*/ 328 w 465"/>
                <a:gd name="T59" fmla="*/ 418 h 528"/>
                <a:gd name="T60" fmla="*/ 355 w 465"/>
                <a:gd name="T61" fmla="*/ 418 h 528"/>
                <a:gd name="T62" fmla="*/ 382 w 465"/>
                <a:gd name="T63" fmla="*/ 391 h 528"/>
                <a:gd name="T64" fmla="*/ 400 w 465"/>
                <a:gd name="T65" fmla="*/ 372 h 528"/>
                <a:gd name="T66" fmla="*/ 409 w 465"/>
                <a:gd name="T67" fmla="*/ 345 h 528"/>
                <a:gd name="T68" fmla="*/ 409 w 465"/>
                <a:gd name="T69" fmla="*/ 381 h 528"/>
                <a:gd name="T70" fmla="*/ 409 w 465"/>
                <a:gd name="T71" fmla="*/ 436 h 528"/>
                <a:gd name="T72" fmla="*/ 418 w 465"/>
                <a:gd name="T73" fmla="*/ 463 h 528"/>
                <a:gd name="T74" fmla="*/ 418 w 465"/>
                <a:gd name="T75" fmla="*/ 491 h 528"/>
                <a:gd name="T76" fmla="*/ 418 w 465"/>
                <a:gd name="T77" fmla="*/ 518 h 528"/>
                <a:gd name="T78" fmla="*/ 437 w 465"/>
                <a:gd name="T79" fmla="*/ 527 h 528"/>
                <a:gd name="T80" fmla="*/ 464 w 465"/>
                <a:gd name="T81" fmla="*/ 527 h 5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5" h="528">
                  <a:moveTo>
                    <a:pt x="0" y="45"/>
                  </a:moveTo>
                  <a:lnTo>
                    <a:pt x="37" y="54"/>
                  </a:lnTo>
                  <a:lnTo>
                    <a:pt x="64" y="45"/>
                  </a:lnTo>
                  <a:lnTo>
                    <a:pt x="91" y="36"/>
                  </a:lnTo>
                  <a:lnTo>
                    <a:pt x="109" y="9"/>
                  </a:lnTo>
                  <a:lnTo>
                    <a:pt x="128" y="0"/>
                  </a:lnTo>
                  <a:lnTo>
                    <a:pt x="146" y="27"/>
                  </a:lnTo>
                  <a:lnTo>
                    <a:pt x="146" y="54"/>
                  </a:lnTo>
                  <a:lnTo>
                    <a:pt x="146" y="82"/>
                  </a:lnTo>
                  <a:lnTo>
                    <a:pt x="137" y="109"/>
                  </a:lnTo>
                  <a:lnTo>
                    <a:pt x="118" y="136"/>
                  </a:lnTo>
                  <a:lnTo>
                    <a:pt x="109" y="163"/>
                  </a:lnTo>
                  <a:lnTo>
                    <a:pt x="100" y="182"/>
                  </a:lnTo>
                  <a:lnTo>
                    <a:pt x="100" y="209"/>
                  </a:lnTo>
                  <a:lnTo>
                    <a:pt x="100" y="236"/>
                  </a:lnTo>
                  <a:lnTo>
                    <a:pt x="128" y="254"/>
                  </a:lnTo>
                  <a:lnTo>
                    <a:pt x="155" y="254"/>
                  </a:lnTo>
                  <a:lnTo>
                    <a:pt x="182" y="254"/>
                  </a:lnTo>
                  <a:lnTo>
                    <a:pt x="209" y="245"/>
                  </a:lnTo>
                  <a:lnTo>
                    <a:pt x="228" y="245"/>
                  </a:lnTo>
                  <a:lnTo>
                    <a:pt x="255" y="236"/>
                  </a:lnTo>
                  <a:lnTo>
                    <a:pt x="282" y="254"/>
                  </a:lnTo>
                  <a:lnTo>
                    <a:pt x="282" y="291"/>
                  </a:lnTo>
                  <a:lnTo>
                    <a:pt x="282" y="318"/>
                  </a:lnTo>
                  <a:lnTo>
                    <a:pt x="282" y="345"/>
                  </a:lnTo>
                  <a:lnTo>
                    <a:pt x="273" y="372"/>
                  </a:lnTo>
                  <a:lnTo>
                    <a:pt x="273" y="391"/>
                  </a:lnTo>
                  <a:lnTo>
                    <a:pt x="273" y="418"/>
                  </a:lnTo>
                  <a:lnTo>
                    <a:pt x="300" y="418"/>
                  </a:lnTo>
                  <a:lnTo>
                    <a:pt x="328" y="418"/>
                  </a:lnTo>
                  <a:lnTo>
                    <a:pt x="355" y="418"/>
                  </a:lnTo>
                  <a:lnTo>
                    <a:pt x="382" y="391"/>
                  </a:lnTo>
                  <a:lnTo>
                    <a:pt x="400" y="372"/>
                  </a:lnTo>
                  <a:lnTo>
                    <a:pt x="409" y="345"/>
                  </a:lnTo>
                  <a:lnTo>
                    <a:pt x="409" y="381"/>
                  </a:lnTo>
                  <a:lnTo>
                    <a:pt x="409" y="436"/>
                  </a:lnTo>
                  <a:lnTo>
                    <a:pt x="418" y="463"/>
                  </a:lnTo>
                  <a:lnTo>
                    <a:pt x="418" y="491"/>
                  </a:lnTo>
                  <a:lnTo>
                    <a:pt x="418" y="518"/>
                  </a:lnTo>
                  <a:lnTo>
                    <a:pt x="437" y="527"/>
                  </a:lnTo>
                  <a:lnTo>
                    <a:pt x="464" y="527"/>
                  </a:lnTo>
                </a:path>
              </a:pathLst>
            </a:custGeom>
            <a:noFill/>
            <a:ln w="1270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390" name="Group 24">
            <a:extLst>
              <a:ext uri="{FF2B5EF4-FFF2-40B4-BE49-F238E27FC236}">
                <a16:creationId xmlns:a16="http://schemas.microsoft.com/office/drawing/2014/main" id="{E56D6207-ABC2-4F7C-989A-15746F0B4F08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3703638"/>
            <a:ext cx="2455862" cy="2155825"/>
            <a:chOff x="1893" y="2657"/>
            <a:chExt cx="1547" cy="1358"/>
          </a:xfrm>
        </p:grpSpPr>
        <p:grpSp>
          <p:nvGrpSpPr>
            <p:cNvPr id="58398" name="Group 25">
              <a:extLst>
                <a:ext uri="{FF2B5EF4-FFF2-40B4-BE49-F238E27FC236}">
                  <a16:creationId xmlns:a16="http://schemas.microsoft.com/office/drawing/2014/main" id="{18E42F62-421F-4160-AE2F-07E4CDB1B1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8" y="3413"/>
              <a:ext cx="580" cy="602"/>
              <a:chOff x="2828" y="3413"/>
              <a:chExt cx="580" cy="602"/>
            </a:xfrm>
          </p:grpSpPr>
          <p:sp>
            <p:nvSpPr>
              <p:cNvPr id="58415" name="Line 26">
                <a:extLst>
                  <a:ext uri="{FF2B5EF4-FFF2-40B4-BE49-F238E27FC236}">
                    <a16:creationId xmlns:a16="http://schemas.microsoft.com/office/drawing/2014/main" id="{D12FD786-987C-4CB8-9D58-EA669578C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28" y="3500"/>
                <a:ext cx="72" cy="369"/>
              </a:xfrm>
              <a:prstGeom prst="line">
                <a:avLst/>
              </a:prstGeom>
              <a:noFill/>
              <a:ln w="12700">
                <a:solidFill>
                  <a:srgbClr val="FF5050"/>
                </a:solidFill>
                <a:prstDash val="dash"/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16" name="Line 27">
                <a:extLst>
                  <a:ext uri="{FF2B5EF4-FFF2-40B4-BE49-F238E27FC236}">
                    <a16:creationId xmlns:a16="http://schemas.microsoft.com/office/drawing/2014/main" id="{D360B784-CB21-41E9-BDFD-4B847F926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" y="3413"/>
                <a:ext cx="328" cy="98"/>
              </a:xfrm>
              <a:prstGeom prst="line">
                <a:avLst/>
              </a:prstGeom>
              <a:noFill/>
              <a:ln w="12700">
                <a:solidFill>
                  <a:srgbClr val="FF5050"/>
                </a:solidFill>
                <a:prstDash val="dash"/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17" name="Line 28">
                <a:extLst>
                  <a:ext uri="{FF2B5EF4-FFF2-40B4-BE49-F238E27FC236}">
                    <a16:creationId xmlns:a16="http://schemas.microsoft.com/office/drawing/2014/main" id="{B8D7D3EC-BAD0-48B3-8082-19C75E215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3" y="3463"/>
                <a:ext cx="194" cy="194"/>
              </a:xfrm>
              <a:prstGeom prst="line">
                <a:avLst/>
              </a:prstGeom>
              <a:noFill/>
              <a:ln w="12700">
                <a:solidFill>
                  <a:srgbClr val="FF5050"/>
                </a:solidFill>
                <a:prstDash val="dash"/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18" name="Freeform 29">
                <a:extLst>
                  <a:ext uri="{FF2B5EF4-FFF2-40B4-BE49-F238E27FC236}">
                    <a16:creationId xmlns:a16="http://schemas.microsoft.com/office/drawing/2014/main" id="{3D662EF1-6046-4372-90AB-9946AAE41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487"/>
                <a:ext cx="465" cy="528"/>
              </a:xfrm>
              <a:custGeom>
                <a:avLst/>
                <a:gdLst>
                  <a:gd name="T0" fmla="*/ 0 w 465"/>
                  <a:gd name="T1" fmla="*/ 482 h 528"/>
                  <a:gd name="T2" fmla="*/ 37 w 465"/>
                  <a:gd name="T3" fmla="*/ 473 h 528"/>
                  <a:gd name="T4" fmla="*/ 64 w 465"/>
                  <a:gd name="T5" fmla="*/ 482 h 528"/>
                  <a:gd name="T6" fmla="*/ 91 w 465"/>
                  <a:gd name="T7" fmla="*/ 491 h 528"/>
                  <a:gd name="T8" fmla="*/ 109 w 465"/>
                  <a:gd name="T9" fmla="*/ 518 h 528"/>
                  <a:gd name="T10" fmla="*/ 128 w 465"/>
                  <a:gd name="T11" fmla="*/ 527 h 528"/>
                  <a:gd name="T12" fmla="*/ 146 w 465"/>
                  <a:gd name="T13" fmla="*/ 500 h 528"/>
                  <a:gd name="T14" fmla="*/ 146 w 465"/>
                  <a:gd name="T15" fmla="*/ 473 h 528"/>
                  <a:gd name="T16" fmla="*/ 146 w 465"/>
                  <a:gd name="T17" fmla="*/ 445 h 528"/>
                  <a:gd name="T18" fmla="*/ 137 w 465"/>
                  <a:gd name="T19" fmla="*/ 418 h 528"/>
                  <a:gd name="T20" fmla="*/ 118 w 465"/>
                  <a:gd name="T21" fmla="*/ 391 h 528"/>
                  <a:gd name="T22" fmla="*/ 109 w 465"/>
                  <a:gd name="T23" fmla="*/ 364 h 528"/>
                  <a:gd name="T24" fmla="*/ 100 w 465"/>
                  <a:gd name="T25" fmla="*/ 345 h 528"/>
                  <a:gd name="T26" fmla="*/ 100 w 465"/>
                  <a:gd name="T27" fmla="*/ 318 h 528"/>
                  <a:gd name="T28" fmla="*/ 100 w 465"/>
                  <a:gd name="T29" fmla="*/ 291 h 528"/>
                  <a:gd name="T30" fmla="*/ 128 w 465"/>
                  <a:gd name="T31" fmla="*/ 273 h 528"/>
                  <a:gd name="T32" fmla="*/ 155 w 465"/>
                  <a:gd name="T33" fmla="*/ 273 h 528"/>
                  <a:gd name="T34" fmla="*/ 182 w 465"/>
                  <a:gd name="T35" fmla="*/ 273 h 528"/>
                  <a:gd name="T36" fmla="*/ 209 w 465"/>
                  <a:gd name="T37" fmla="*/ 282 h 528"/>
                  <a:gd name="T38" fmla="*/ 228 w 465"/>
                  <a:gd name="T39" fmla="*/ 282 h 528"/>
                  <a:gd name="T40" fmla="*/ 255 w 465"/>
                  <a:gd name="T41" fmla="*/ 291 h 528"/>
                  <a:gd name="T42" fmla="*/ 282 w 465"/>
                  <a:gd name="T43" fmla="*/ 273 h 528"/>
                  <a:gd name="T44" fmla="*/ 282 w 465"/>
                  <a:gd name="T45" fmla="*/ 236 h 528"/>
                  <a:gd name="T46" fmla="*/ 282 w 465"/>
                  <a:gd name="T47" fmla="*/ 209 h 528"/>
                  <a:gd name="T48" fmla="*/ 282 w 465"/>
                  <a:gd name="T49" fmla="*/ 182 h 528"/>
                  <a:gd name="T50" fmla="*/ 273 w 465"/>
                  <a:gd name="T51" fmla="*/ 155 h 528"/>
                  <a:gd name="T52" fmla="*/ 273 w 465"/>
                  <a:gd name="T53" fmla="*/ 136 h 528"/>
                  <a:gd name="T54" fmla="*/ 273 w 465"/>
                  <a:gd name="T55" fmla="*/ 109 h 528"/>
                  <a:gd name="T56" fmla="*/ 300 w 465"/>
                  <a:gd name="T57" fmla="*/ 109 h 528"/>
                  <a:gd name="T58" fmla="*/ 328 w 465"/>
                  <a:gd name="T59" fmla="*/ 109 h 528"/>
                  <a:gd name="T60" fmla="*/ 355 w 465"/>
                  <a:gd name="T61" fmla="*/ 109 h 528"/>
                  <a:gd name="T62" fmla="*/ 382 w 465"/>
                  <a:gd name="T63" fmla="*/ 136 h 528"/>
                  <a:gd name="T64" fmla="*/ 400 w 465"/>
                  <a:gd name="T65" fmla="*/ 155 h 528"/>
                  <a:gd name="T66" fmla="*/ 409 w 465"/>
                  <a:gd name="T67" fmla="*/ 182 h 528"/>
                  <a:gd name="T68" fmla="*/ 409 w 465"/>
                  <a:gd name="T69" fmla="*/ 146 h 528"/>
                  <a:gd name="T70" fmla="*/ 409 w 465"/>
                  <a:gd name="T71" fmla="*/ 91 h 528"/>
                  <a:gd name="T72" fmla="*/ 418 w 465"/>
                  <a:gd name="T73" fmla="*/ 64 h 528"/>
                  <a:gd name="T74" fmla="*/ 418 w 465"/>
                  <a:gd name="T75" fmla="*/ 36 h 528"/>
                  <a:gd name="T76" fmla="*/ 418 w 465"/>
                  <a:gd name="T77" fmla="*/ 9 h 528"/>
                  <a:gd name="T78" fmla="*/ 437 w 465"/>
                  <a:gd name="T79" fmla="*/ 0 h 528"/>
                  <a:gd name="T80" fmla="*/ 464 w 465"/>
                  <a:gd name="T81" fmla="*/ 0 h 5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5" h="528">
                    <a:moveTo>
                      <a:pt x="0" y="482"/>
                    </a:moveTo>
                    <a:lnTo>
                      <a:pt x="37" y="473"/>
                    </a:lnTo>
                    <a:lnTo>
                      <a:pt x="64" y="482"/>
                    </a:lnTo>
                    <a:lnTo>
                      <a:pt x="91" y="491"/>
                    </a:lnTo>
                    <a:lnTo>
                      <a:pt x="109" y="518"/>
                    </a:lnTo>
                    <a:lnTo>
                      <a:pt x="128" y="527"/>
                    </a:lnTo>
                    <a:lnTo>
                      <a:pt x="146" y="500"/>
                    </a:lnTo>
                    <a:lnTo>
                      <a:pt x="146" y="473"/>
                    </a:lnTo>
                    <a:lnTo>
                      <a:pt x="146" y="445"/>
                    </a:lnTo>
                    <a:lnTo>
                      <a:pt x="137" y="418"/>
                    </a:lnTo>
                    <a:lnTo>
                      <a:pt x="118" y="391"/>
                    </a:lnTo>
                    <a:lnTo>
                      <a:pt x="109" y="364"/>
                    </a:lnTo>
                    <a:lnTo>
                      <a:pt x="100" y="345"/>
                    </a:lnTo>
                    <a:lnTo>
                      <a:pt x="100" y="318"/>
                    </a:lnTo>
                    <a:lnTo>
                      <a:pt x="100" y="291"/>
                    </a:lnTo>
                    <a:lnTo>
                      <a:pt x="128" y="273"/>
                    </a:lnTo>
                    <a:lnTo>
                      <a:pt x="155" y="273"/>
                    </a:lnTo>
                    <a:lnTo>
                      <a:pt x="182" y="273"/>
                    </a:lnTo>
                    <a:lnTo>
                      <a:pt x="209" y="282"/>
                    </a:lnTo>
                    <a:lnTo>
                      <a:pt x="228" y="282"/>
                    </a:lnTo>
                    <a:lnTo>
                      <a:pt x="255" y="291"/>
                    </a:lnTo>
                    <a:lnTo>
                      <a:pt x="282" y="273"/>
                    </a:lnTo>
                    <a:lnTo>
                      <a:pt x="282" y="236"/>
                    </a:lnTo>
                    <a:lnTo>
                      <a:pt x="282" y="209"/>
                    </a:lnTo>
                    <a:lnTo>
                      <a:pt x="282" y="182"/>
                    </a:lnTo>
                    <a:lnTo>
                      <a:pt x="273" y="155"/>
                    </a:lnTo>
                    <a:lnTo>
                      <a:pt x="273" y="136"/>
                    </a:lnTo>
                    <a:lnTo>
                      <a:pt x="273" y="109"/>
                    </a:lnTo>
                    <a:lnTo>
                      <a:pt x="300" y="109"/>
                    </a:lnTo>
                    <a:lnTo>
                      <a:pt x="328" y="109"/>
                    </a:lnTo>
                    <a:lnTo>
                      <a:pt x="355" y="109"/>
                    </a:lnTo>
                    <a:lnTo>
                      <a:pt x="382" y="136"/>
                    </a:lnTo>
                    <a:lnTo>
                      <a:pt x="400" y="155"/>
                    </a:lnTo>
                    <a:lnTo>
                      <a:pt x="409" y="182"/>
                    </a:lnTo>
                    <a:lnTo>
                      <a:pt x="409" y="146"/>
                    </a:lnTo>
                    <a:lnTo>
                      <a:pt x="409" y="91"/>
                    </a:lnTo>
                    <a:lnTo>
                      <a:pt x="418" y="64"/>
                    </a:lnTo>
                    <a:lnTo>
                      <a:pt x="418" y="36"/>
                    </a:lnTo>
                    <a:lnTo>
                      <a:pt x="418" y="9"/>
                    </a:lnTo>
                    <a:lnTo>
                      <a:pt x="437" y="0"/>
                    </a:lnTo>
                    <a:lnTo>
                      <a:pt x="464" y="0"/>
                    </a:lnTo>
                  </a:path>
                </a:pathLst>
              </a:custGeom>
              <a:noFill/>
              <a:ln w="12700" cap="rnd" cmpd="sng">
                <a:solidFill>
                  <a:srgbClr val="FF5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399" name="Freeform 30">
              <a:extLst>
                <a:ext uri="{FF2B5EF4-FFF2-40B4-BE49-F238E27FC236}">
                  <a16:creationId xmlns:a16="http://schemas.microsoft.com/office/drawing/2014/main" id="{63673BB2-7A82-4FC4-A80C-5EA03BBD3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3182"/>
              <a:ext cx="323" cy="283"/>
            </a:xfrm>
            <a:custGeom>
              <a:avLst/>
              <a:gdLst>
                <a:gd name="T0" fmla="*/ 194 w 323"/>
                <a:gd name="T1" fmla="*/ 72 h 283"/>
                <a:gd name="T2" fmla="*/ 183 w 323"/>
                <a:gd name="T3" fmla="*/ 41 h 283"/>
                <a:gd name="T4" fmla="*/ 163 w 323"/>
                <a:gd name="T5" fmla="*/ 20 h 283"/>
                <a:gd name="T6" fmla="*/ 127 w 323"/>
                <a:gd name="T7" fmla="*/ 5 h 283"/>
                <a:gd name="T8" fmla="*/ 112 w 323"/>
                <a:gd name="T9" fmla="*/ 0 h 283"/>
                <a:gd name="T10" fmla="*/ 97 w 323"/>
                <a:gd name="T11" fmla="*/ 0 h 283"/>
                <a:gd name="T12" fmla="*/ 87 w 323"/>
                <a:gd name="T13" fmla="*/ 10 h 283"/>
                <a:gd name="T14" fmla="*/ 76 w 323"/>
                <a:gd name="T15" fmla="*/ 20 h 283"/>
                <a:gd name="T16" fmla="*/ 71 w 323"/>
                <a:gd name="T17" fmla="*/ 36 h 283"/>
                <a:gd name="T18" fmla="*/ 66 w 323"/>
                <a:gd name="T19" fmla="*/ 56 h 283"/>
                <a:gd name="T20" fmla="*/ 66 w 323"/>
                <a:gd name="T21" fmla="*/ 67 h 283"/>
                <a:gd name="T22" fmla="*/ 71 w 323"/>
                <a:gd name="T23" fmla="*/ 82 h 283"/>
                <a:gd name="T24" fmla="*/ 76 w 323"/>
                <a:gd name="T25" fmla="*/ 97 h 283"/>
                <a:gd name="T26" fmla="*/ 76 w 323"/>
                <a:gd name="T27" fmla="*/ 112 h 283"/>
                <a:gd name="T28" fmla="*/ 76 w 323"/>
                <a:gd name="T29" fmla="*/ 123 h 283"/>
                <a:gd name="T30" fmla="*/ 56 w 323"/>
                <a:gd name="T31" fmla="*/ 138 h 283"/>
                <a:gd name="T32" fmla="*/ 41 w 323"/>
                <a:gd name="T33" fmla="*/ 138 h 283"/>
                <a:gd name="T34" fmla="*/ 25 w 323"/>
                <a:gd name="T35" fmla="*/ 143 h 283"/>
                <a:gd name="T36" fmla="*/ 15 w 323"/>
                <a:gd name="T37" fmla="*/ 153 h 283"/>
                <a:gd name="T38" fmla="*/ 0 w 323"/>
                <a:gd name="T39" fmla="*/ 169 h 283"/>
                <a:gd name="T40" fmla="*/ 0 w 323"/>
                <a:gd name="T41" fmla="*/ 179 h 283"/>
                <a:gd name="T42" fmla="*/ 0 w 323"/>
                <a:gd name="T43" fmla="*/ 195 h 283"/>
                <a:gd name="T44" fmla="*/ 10 w 323"/>
                <a:gd name="T45" fmla="*/ 215 h 283"/>
                <a:gd name="T46" fmla="*/ 20 w 323"/>
                <a:gd name="T47" fmla="*/ 246 h 283"/>
                <a:gd name="T48" fmla="*/ 51 w 323"/>
                <a:gd name="T49" fmla="*/ 256 h 283"/>
                <a:gd name="T50" fmla="*/ 66 w 323"/>
                <a:gd name="T51" fmla="*/ 266 h 283"/>
                <a:gd name="T52" fmla="*/ 87 w 323"/>
                <a:gd name="T53" fmla="*/ 276 h 283"/>
                <a:gd name="T54" fmla="*/ 102 w 323"/>
                <a:gd name="T55" fmla="*/ 282 h 283"/>
                <a:gd name="T56" fmla="*/ 117 w 323"/>
                <a:gd name="T57" fmla="*/ 282 h 283"/>
                <a:gd name="T58" fmla="*/ 132 w 323"/>
                <a:gd name="T59" fmla="*/ 282 h 283"/>
                <a:gd name="T60" fmla="*/ 143 w 323"/>
                <a:gd name="T61" fmla="*/ 282 h 283"/>
                <a:gd name="T62" fmla="*/ 194 w 323"/>
                <a:gd name="T63" fmla="*/ 276 h 283"/>
                <a:gd name="T64" fmla="*/ 234 w 323"/>
                <a:gd name="T65" fmla="*/ 271 h 283"/>
                <a:gd name="T66" fmla="*/ 250 w 323"/>
                <a:gd name="T67" fmla="*/ 261 h 283"/>
                <a:gd name="T68" fmla="*/ 270 w 323"/>
                <a:gd name="T69" fmla="*/ 251 h 283"/>
                <a:gd name="T70" fmla="*/ 286 w 323"/>
                <a:gd name="T71" fmla="*/ 236 h 283"/>
                <a:gd name="T72" fmla="*/ 301 w 323"/>
                <a:gd name="T73" fmla="*/ 220 h 283"/>
                <a:gd name="T74" fmla="*/ 311 w 323"/>
                <a:gd name="T75" fmla="*/ 215 h 283"/>
                <a:gd name="T76" fmla="*/ 322 w 323"/>
                <a:gd name="T77" fmla="*/ 195 h 283"/>
                <a:gd name="T78" fmla="*/ 322 w 323"/>
                <a:gd name="T79" fmla="*/ 179 h 283"/>
                <a:gd name="T80" fmla="*/ 322 w 323"/>
                <a:gd name="T81" fmla="*/ 169 h 283"/>
                <a:gd name="T82" fmla="*/ 322 w 323"/>
                <a:gd name="T83" fmla="*/ 148 h 283"/>
                <a:gd name="T84" fmla="*/ 322 w 323"/>
                <a:gd name="T85" fmla="*/ 133 h 283"/>
                <a:gd name="T86" fmla="*/ 311 w 323"/>
                <a:gd name="T87" fmla="*/ 118 h 283"/>
                <a:gd name="T88" fmla="*/ 301 w 323"/>
                <a:gd name="T89" fmla="*/ 118 h 283"/>
                <a:gd name="T90" fmla="*/ 286 w 323"/>
                <a:gd name="T91" fmla="*/ 118 h 283"/>
                <a:gd name="T92" fmla="*/ 270 w 323"/>
                <a:gd name="T93" fmla="*/ 118 h 283"/>
                <a:gd name="T94" fmla="*/ 255 w 323"/>
                <a:gd name="T95" fmla="*/ 128 h 283"/>
                <a:gd name="T96" fmla="*/ 245 w 323"/>
                <a:gd name="T97" fmla="*/ 133 h 283"/>
                <a:gd name="T98" fmla="*/ 229 w 323"/>
                <a:gd name="T99" fmla="*/ 133 h 283"/>
                <a:gd name="T100" fmla="*/ 214 w 323"/>
                <a:gd name="T101" fmla="*/ 133 h 283"/>
                <a:gd name="T102" fmla="*/ 209 w 323"/>
                <a:gd name="T103" fmla="*/ 118 h 283"/>
                <a:gd name="T104" fmla="*/ 219 w 323"/>
                <a:gd name="T105" fmla="*/ 107 h 283"/>
                <a:gd name="T106" fmla="*/ 234 w 323"/>
                <a:gd name="T107" fmla="*/ 97 h 283"/>
                <a:gd name="T108" fmla="*/ 245 w 323"/>
                <a:gd name="T109" fmla="*/ 82 h 283"/>
                <a:gd name="T110" fmla="*/ 250 w 323"/>
                <a:gd name="T111" fmla="*/ 67 h 283"/>
                <a:gd name="T112" fmla="*/ 245 w 323"/>
                <a:gd name="T113" fmla="*/ 51 h 283"/>
                <a:gd name="T114" fmla="*/ 229 w 323"/>
                <a:gd name="T115" fmla="*/ 46 h 283"/>
                <a:gd name="T116" fmla="*/ 214 w 323"/>
                <a:gd name="T117" fmla="*/ 51 h 283"/>
                <a:gd name="T118" fmla="*/ 194 w 323"/>
                <a:gd name="T119" fmla="*/ 72 h 283"/>
                <a:gd name="T120" fmla="*/ 194 w 323"/>
                <a:gd name="T121" fmla="*/ 72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3" h="283">
                  <a:moveTo>
                    <a:pt x="194" y="72"/>
                  </a:moveTo>
                  <a:lnTo>
                    <a:pt x="183" y="41"/>
                  </a:lnTo>
                  <a:lnTo>
                    <a:pt x="163" y="20"/>
                  </a:lnTo>
                  <a:lnTo>
                    <a:pt x="127" y="5"/>
                  </a:lnTo>
                  <a:lnTo>
                    <a:pt x="112" y="0"/>
                  </a:lnTo>
                  <a:lnTo>
                    <a:pt x="97" y="0"/>
                  </a:lnTo>
                  <a:lnTo>
                    <a:pt x="87" y="10"/>
                  </a:lnTo>
                  <a:lnTo>
                    <a:pt x="76" y="20"/>
                  </a:lnTo>
                  <a:lnTo>
                    <a:pt x="71" y="36"/>
                  </a:lnTo>
                  <a:lnTo>
                    <a:pt x="66" y="56"/>
                  </a:lnTo>
                  <a:lnTo>
                    <a:pt x="66" y="67"/>
                  </a:lnTo>
                  <a:lnTo>
                    <a:pt x="71" y="82"/>
                  </a:lnTo>
                  <a:lnTo>
                    <a:pt x="76" y="97"/>
                  </a:lnTo>
                  <a:lnTo>
                    <a:pt x="76" y="112"/>
                  </a:lnTo>
                  <a:lnTo>
                    <a:pt x="76" y="123"/>
                  </a:lnTo>
                  <a:lnTo>
                    <a:pt x="56" y="138"/>
                  </a:lnTo>
                  <a:lnTo>
                    <a:pt x="41" y="138"/>
                  </a:lnTo>
                  <a:lnTo>
                    <a:pt x="25" y="143"/>
                  </a:lnTo>
                  <a:lnTo>
                    <a:pt x="15" y="153"/>
                  </a:lnTo>
                  <a:lnTo>
                    <a:pt x="0" y="169"/>
                  </a:lnTo>
                  <a:lnTo>
                    <a:pt x="0" y="179"/>
                  </a:lnTo>
                  <a:lnTo>
                    <a:pt x="0" y="195"/>
                  </a:lnTo>
                  <a:lnTo>
                    <a:pt x="10" y="215"/>
                  </a:lnTo>
                  <a:lnTo>
                    <a:pt x="20" y="246"/>
                  </a:lnTo>
                  <a:lnTo>
                    <a:pt x="51" y="256"/>
                  </a:lnTo>
                  <a:lnTo>
                    <a:pt x="66" y="266"/>
                  </a:lnTo>
                  <a:lnTo>
                    <a:pt x="87" y="276"/>
                  </a:lnTo>
                  <a:lnTo>
                    <a:pt x="102" y="282"/>
                  </a:lnTo>
                  <a:lnTo>
                    <a:pt x="117" y="282"/>
                  </a:lnTo>
                  <a:lnTo>
                    <a:pt x="132" y="282"/>
                  </a:lnTo>
                  <a:lnTo>
                    <a:pt x="143" y="282"/>
                  </a:lnTo>
                  <a:lnTo>
                    <a:pt x="194" y="276"/>
                  </a:lnTo>
                  <a:lnTo>
                    <a:pt x="234" y="271"/>
                  </a:lnTo>
                  <a:lnTo>
                    <a:pt x="250" y="261"/>
                  </a:lnTo>
                  <a:lnTo>
                    <a:pt x="270" y="251"/>
                  </a:lnTo>
                  <a:lnTo>
                    <a:pt x="286" y="236"/>
                  </a:lnTo>
                  <a:lnTo>
                    <a:pt x="301" y="220"/>
                  </a:lnTo>
                  <a:lnTo>
                    <a:pt x="311" y="215"/>
                  </a:lnTo>
                  <a:lnTo>
                    <a:pt x="322" y="195"/>
                  </a:lnTo>
                  <a:lnTo>
                    <a:pt x="322" y="179"/>
                  </a:lnTo>
                  <a:lnTo>
                    <a:pt x="322" y="169"/>
                  </a:lnTo>
                  <a:lnTo>
                    <a:pt x="322" y="148"/>
                  </a:lnTo>
                  <a:lnTo>
                    <a:pt x="322" y="133"/>
                  </a:lnTo>
                  <a:lnTo>
                    <a:pt x="311" y="118"/>
                  </a:lnTo>
                  <a:lnTo>
                    <a:pt x="301" y="118"/>
                  </a:lnTo>
                  <a:lnTo>
                    <a:pt x="286" y="118"/>
                  </a:lnTo>
                  <a:lnTo>
                    <a:pt x="270" y="118"/>
                  </a:lnTo>
                  <a:lnTo>
                    <a:pt x="255" y="128"/>
                  </a:lnTo>
                  <a:lnTo>
                    <a:pt x="245" y="133"/>
                  </a:lnTo>
                  <a:lnTo>
                    <a:pt x="229" y="133"/>
                  </a:lnTo>
                  <a:lnTo>
                    <a:pt x="214" y="133"/>
                  </a:lnTo>
                  <a:lnTo>
                    <a:pt x="209" y="118"/>
                  </a:lnTo>
                  <a:lnTo>
                    <a:pt x="219" y="107"/>
                  </a:lnTo>
                  <a:lnTo>
                    <a:pt x="234" y="97"/>
                  </a:lnTo>
                  <a:lnTo>
                    <a:pt x="245" y="82"/>
                  </a:lnTo>
                  <a:lnTo>
                    <a:pt x="250" y="67"/>
                  </a:lnTo>
                  <a:lnTo>
                    <a:pt x="245" y="51"/>
                  </a:lnTo>
                  <a:lnTo>
                    <a:pt x="229" y="46"/>
                  </a:lnTo>
                  <a:lnTo>
                    <a:pt x="214" y="51"/>
                  </a:lnTo>
                  <a:lnTo>
                    <a:pt x="194" y="7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8400" name="Group 31">
              <a:extLst>
                <a:ext uri="{FF2B5EF4-FFF2-40B4-BE49-F238E27FC236}">
                  <a16:creationId xmlns:a16="http://schemas.microsoft.com/office/drawing/2014/main" id="{DB2425B0-37F4-44D6-B3F8-AEE1823CB2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5" y="2657"/>
              <a:ext cx="579" cy="601"/>
              <a:chOff x="1975" y="2657"/>
              <a:chExt cx="579" cy="601"/>
            </a:xfrm>
          </p:grpSpPr>
          <p:sp>
            <p:nvSpPr>
              <p:cNvPr id="58411" name="Line 32">
                <a:extLst>
                  <a:ext uri="{FF2B5EF4-FFF2-40B4-BE49-F238E27FC236}">
                    <a16:creationId xmlns:a16="http://schemas.microsoft.com/office/drawing/2014/main" id="{5B22F3D3-23DE-4DDF-BA89-854DF979F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2" y="2802"/>
                <a:ext cx="72" cy="369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prstDash val="dash"/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12" name="Line 33">
                <a:extLst>
                  <a:ext uri="{FF2B5EF4-FFF2-40B4-BE49-F238E27FC236}">
                    <a16:creationId xmlns:a16="http://schemas.microsoft.com/office/drawing/2014/main" id="{2D60DADD-F502-4659-AAFF-938CEAE83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09" y="3160"/>
                <a:ext cx="328" cy="9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prstDash val="dash"/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13" name="Line 34">
                <a:extLst>
                  <a:ext uri="{FF2B5EF4-FFF2-40B4-BE49-F238E27FC236}">
                    <a16:creationId xmlns:a16="http://schemas.microsoft.com/office/drawing/2014/main" id="{18CCA28D-ACC5-4CEF-9451-7E94BC89C8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5" y="3014"/>
                <a:ext cx="194" cy="194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prstDash val="dash"/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14" name="Freeform 35">
                <a:extLst>
                  <a:ext uri="{FF2B5EF4-FFF2-40B4-BE49-F238E27FC236}">
                    <a16:creationId xmlns:a16="http://schemas.microsoft.com/office/drawing/2014/main" id="{1FA43BCD-F540-4BFB-9E78-29AD2839E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657"/>
                <a:ext cx="465" cy="528"/>
              </a:xfrm>
              <a:custGeom>
                <a:avLst/>
                <a:gdLst>
                  <a:gd name="T0" fmla="*/ 464 w 465"/>
                  <a:gd name="T1" fmla="*/ 45 h 528"/>
                  <a:gd name="T2" fmla="*/ 427 w 465"/>
                  <a:gd name="T3" fmla="*/ 54 h 528"/>
                  <a:gd name="T4" fmla="*/ 400 w 465"/>
                  <a:gd name="T5" fmla="*/ 45 h 528"/>
                  <a:gd name="T6" fmla="*/ 373 w 465"/>
                  <a:gd name="T7" fmla="*/ 36 h 528"/>
                  <a:gd name="T8" fmla="*/ 355 w 465"/>
                  <a:gd name="T9" fmla="*/ 9 h 528"/>
                  <a:gd name="T10" fmla="*/ 336 w 465"/>
                  <a:gd name="T11" fmla="*/ 0 h 528"/>
                  <a:gd name="T12" fmla="*/ 318 w 465"/>
                  <a:gd name="T13" fmla="*/ 27 h 528"/>
                  <a:gd name="T14" fmla="*/ 318 w 465"/>
                  <a:gd name="T15" fmla="*/ 54 h 528"/>
                  <a:gd name="T16" fmla="*/ 318 w 465"/>
                  <a:gd name="T17" fmla="*/ 82 h 528"/>
                  <a:gd name="T18" fmla="*/ 327 w 465"/>
                  <a:gd name="T19" fmla="*/ 109 h 528"/>
                  <a:gd name="T20" fmla="*/ 346 w 465"/>
                  <a:gd name="T21" fmla="*/ 136 h 528"/>
                  <a:gd name="T22" fmla="*/ 355 w 465"/>
                  <a:gd name="T23" fmla="*/ 163 h 528"/>
                  <a:gd name="T24" fmla="*/ 364 w 465"/>
                  <a:gd name="T25" fmla="*/ 182 h 528"/>
                  <a:gd name="T26" fmla="*/ 364 w 465"/>
                  <a:gd name="T27" fmla="*/ 209 h 528"/>
                  <a:gd name="T28" fmla="*/ 364 w 465"/>
                  <a:gd name="T29" fmla="*/ 236 h 528"/>
                  <a:gd name="T30" fmla="*/ 336 w 465"/>
                  <a:gd name="T31" fmla="*/ 254 h 528"/>
                  <a:gd name="T32" fmla="*/ 309 w 465"/>
                  <a:gd name="T33" fmla="*/ 254 h 528"/>
                  <a:gd name="T34" fmla="*/ 282 w 465"/>
                  <a:gd name="T35" fmla="*/ 254 h 528"/>
                  <a:gd name="T36" fmla="*/ 255 w 465"/>
                  <a:gd name="T37" fmla="*/ 245 h 528"/>
                  <a:gd name="T38" fmla="*/ 236 w 465"/>
                  <a:gd name="T39" fmla="*/ 245 h 528"/>
                  <a:gd name="T40" fmla="*/ 209 w 465"/>
                  <a:gd name="T41" fmla="*/ 236 h 528"/>
                  <a:gd name="T42" fmla="*/ 182 w 465"/>
                  <a:gd name="T43" fmla="*/ 254 h 528"/>
                  <a:gd name="T44" fmla="*/ 182 w 465"/>
                  <a:gd name="T45" fmla="*/ 291 h 528"/>
                  <a:gd name="T46" fmla="*/ 182 w 465"/>
                  <a:gd name="T47" fmla="*/ 318 h 528"/>
                  <a:gd name="T48" fmla="*/ 182 w 465"/>
                  <a:gd name="T49" fmla="*/ 345 h 528"/>
                  <a:gd name="T50" fmla="*/ 191 w 465"/>
                  <a:gd name="T51" fmla="*/ 372 h 528"/>
                  <a:gd name="T52" fmla="*/ 191 w 465"/>
                  <a:gd name="T53" fmla="*/ 391 h 528"/>
                  <a:gd name="T54" fmla="*/ 191 w 465"/>
                  <a:gd name="T55" fmla="*/ 418 h 528"/>
                  <a:gd name="T56" fmla="*/ 164 w 465"/>
                  <a:gd name="T57" fmla="*/ 418 h 528"/>
                  <a:gd name="T58" fmla="*/ 136 w 465"/>
                  <a:gd name="T59" fmla="*/ 418 h 528"/>
                  <a:gd name="T60" fmla="*/ 109 w 465"/>
                  <a:gd name="T61" fmla="*/ 418 h 528"/>
                  <a:gd name="T62" fmla="*/ 82 w 465"/>
                  <a:gd name="T63" fmla="*/ 391 h 528"/>
                  <a:gd name="T64" fmla="*/ 64 w 465"/>
                  <a:gd name="T65" fmla="*/ 372 h 528"/>
                  <a:gd name="T66" fmla="*/ 55 w 465"/>
                  <a:gd name="T67" fmla="*/ 345 h 528"/>
                  <a:gd name="T68" fmla="*/ 55 w 465"/>
                  <a:gd name="T69" fmla="*/ 381 h 528"/>
                  <a:gd name="T70" fmla="*/ 55 w 465"/>
                  <a:gd name="T71" fmla="*/ 436 h 528"/>
                  <a:gd name="T72" fmla="*/ 46 w 465"/>
                  <a:gd name="T73" fmla="*/ 463 h 528"/>
                  <a:gd name="T74" fmla="*/ 46 w 465"/>
                  <a:gd name="T75" fmla="*/ 491 h 528"/>
                  <a:gd name="T76" fmla="*/ 46 w 465"/>
                  <a:gd name="T77" fmla="*/ 518 h 528"/>
                  <a:gd name="T78" fmla="*/ 27 w 465"/>
                  <a:gd name="T79" fmla="*/ 527 h 528"/>
                  <a:gd name="T80" fmla="*/ 0 w 465"/>
                  <a:gd name="T81" fmla="*/ 527 h 5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5" h="528">
                    <a:moveTo>
                      <a:pt x="464" y="45"/>
                    </a:moveTo>
                    <a:lnTo>
                      <a:pt x="427" y="54"/>
                    </a:lnTo>
                    <a:lnTo>
                      <a:pt x="400" y="45"/>
                    </a:lnTo>
                    <a:lnTo>
                      <a:pt x="373" y="36"/>
                    </a:lnTo>
                    <a:lnTo>
                      <a:pt x="355" y="9"/>
                    </a:lnTo>
                    <a:lnTo>
                      <a:pt x="336" y="0"/>
                    </a:lnTo>
                    <a:lnTo>
                      <a:pt x="318" y="27"/>
                    </a:lnTo>
                    <a:lnTo>
                      <a:pt x="318" y="54"/>
                    </a:lnTo>
                    <a:lnTo>
                      <a:pt x="318" y="82"/>
                    </a:lnTo>
                    <a:lnTo>
                      <a:pt x="327" y="109"/>
                    </a:lnTo>
                    <a:lnTo>
                      <a:pt x="346" y="136"/>
                    </a:lnTo>
                    <a:lnTo>
                      <a:pt x="355" y="163"/>
                    </a:lnTo>
                    <a:lnTo>
                      <a:pt x="364" y="182"/>
                    </a:lnTo>
                    <a:lnTo>
                      <a:pt x="364" y="209"/>
                    </a:lnTo>
                    <a:lnTo>
                      <a:pt x="364" y="236"/>
                    </a:lnTo>
                    <a:lnTo>
                      <a:pt x="336" y="254"/>
                    </a:lnTo>
                    <a:lnTo>
                      <a:pt x="309" y="254"/>
                    </a:lnTo>
                    <a:lnTo>
                      <a:pt x="282" y="254"/>
                    </a:lnTo>
                    <a:lnTo>
                      <a:pt x="255" y="245"/>
                    </a:lnTo>
                    <a:lnTo>
                      <a:pt x="236" y="245"/>
                    </a:lnTo>
                    <a:lnTo>
                      <a:pt x="209" y="236"/>
                    </a:lnTo>
                    <a:lnTo>
                      <a:pt x="182" y="254"/>
                    </a:lnTo>
                    <a:lnTo>
                      <a:pt x="182" y="291"/>
                    </a:lnTo>
                    <a:lnTo>
                      <a:pt x="182" y="318"/>
                    </a:lnTo>
                    <a:lnTo>
                      <a:pt x="182" y="345"/>
                    </a:lnTo>
                    <a:lnTo>
                      <a:pt x="191" y="372"/>
                    </a:lnTo>
                    <a:lnTo>
                      <a:pt x="191" y="391"/>
                    </a:lnTo>
                    <a:lnTo>
                      <a:pt x="191" y="418"/>
                    </a:lnTo>
                    <a:lnTo>
                      <a:pt x="164" y="418"/>
                    </a:lnTo>
                    <a:lnTo>
                      <a:pt x="136" y="418"/>
                    </a:lnTo>
                    <a:lnTo>
                      <a:pt x="109" y="418"/>
                    </a:lnTo>
                    <a:lnTo>
                      <a:pt x="82" y="391"/>
                    </a:lnTo>
                    <a:lnTo>
                      <a:pt x="64" y="372"/>
                    </a:lnTo>
                    <a:lnTo>
                      <a:pt x="55" y="345"/>
                    </a:lnTo>
                    <a:lnTo>
                      <a:pt x="55" y="381"/>
                    </a:lnTo>
                    <a:lnTo>
                      <a:pt x="55" y="436"/>
                    </a:lnTo>
                    <a:lnTo>
                      <a:pt x="46" y="463"/>
                    </a:lnTo>
                    <a:lnTo>
                      <a:pt x="46" y="491"/>
                    </a:lnTo>
                    <a:lnTo>
                      <a:pt x="46" y="518"/>
                    </a:lnTo>
                    <a:lnTo>
                      <a:pt x="27" y="527"/>
                    </a:lnTo>
                    <a:lnTo>
                      <a:pt x="0" y="527"/>
                    </a:lnTo>
                  </a:path>
                </a:pathLst>
              </a:custGeom>
              <a:noFill/>
              <a:ln w="12700" cap="rnd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401" name="Group 36">
              <a:extLst>
                <a:ext uri="{FF2B5EF4-FFF2-40B4-BE49-F238E27FC236}">
                  <a16:creationId xmlns:a16="http://schemas.microsoft.com/office/drawing/2014/main" id="{108DB535-0F48-41E4-B3C8-91EB18202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0" y="2666"/>
              <a:ext cx="580" cy="601"/>
              <a:chOff x="2860" y="2666"/>
              <a:chExt cx="580" cy="601"/>
            </a:xfrm>
          </p:grpSpPr>
          <p:sp>
            <p:nvSpPr>
              <p:cNvPr id="58407" name="Line 37">
                <a:extLst>
                  <a:ext uri="{FF2B5EF4-FFF2-40B4-BE49-F238E27FC236}">
                    <a16:creationId xmlns:a16="http://schemas.microsoft.com/office/drawing/2014/main" id="{301024EA-89F4-4876-A002-40B9FA446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0" y="2811"/>
                <a:ext cx="72" cy="369"/>
              </a:xfrm>
              <a:prstGeom prst="line">
                <a:avLst/>
              </a:prstGeom>
              <a:noFill/>
              <a:ln w="12700">
                <a:solidFill>
                  <a:srgbClr val="0070C0"/>
                </a:solidFill>
                <a:prstDash val="dash"/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08" name="Line 38">
                <a:extLst>
                  <a:ext uri="{FF2B5EF4-FFF2-40B4-BE49-F238E27FC236}">
                    <a16:creationId xmlns:a16="http://schemas.microsoft.com/office/drawing/2014/main" id="{FA9DCD8E-31B2-474D-AF31-86A5AB079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7" y="3169"/>
                <a:ext cx="328" cy="98"/>
              </a:xfrm>
              <a:prstGeom prst="line">
                <a:avLst/>
              </a:prstGeom>
              <a:noFill/>
              <a:ln w="12700">
                <a:solidFill>
                  <a:srgbClr val="0070C0"/>
                </a:solidFill>
                <a:prstDash val="dash"/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09" name="Line 39">
                <a:extLst>
                  <a:ext uri="{FF2B5EF4-FFF2-40B4-BE49-F238E27FC236}">
                    <a16:creationId xmlns:a16="http://schemas.microsoft.com/office/drawing/2014/main" id="{A1C962DB-E11C-452F-AA15-BFF61376F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5" y="3023"/>
                <a:ext cx="194" cy="194"/>
              </a:xfrm>
              <a:prstGeom prst="line">
                <a:avLst/>
              </a:prstGeom>
              <a:noFill/>
              <a:ln w="12700">
                <a:solidFill>
                  <a:srgbClr val="0070C0"/>
                </a:solidFill>
                <a:prstDash val="dash"/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10" name="Freeform 40">
                <a:extLst>
                  <a:ext uri="{FF2B5EF4-FFF2-40B4-BE49-F238E27FC236}">
                    <a16:creationId xmlns:a16="http://schemas.microsoft.com/office/drawing/2014/main" id="{DDBD76AD-7707-41AD-A075-4A971CAFA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2666"/>
                <a:ext cx="465" cy="528"/>
              </a:xfrm>
              <a:custGeom>
                <a:avLst/>
                <a:gdLst>
                  <a:gd name="T0" fmla="*/ 0 w 465"/>
                  <a:gd name="T1" fmla="*/ 45 h 528"/>
                  <a:gd name="T2" fmla="*/ 37 w 465"/>
                  <a:gd name="T3" fmla="*/ 54 h 528"/>
                  <a:gd name="T4" fmla="*/ 64 w 465"/>
                  <a:gd name="T5" fmla="*/ 45 h 528"/>
                  <a:gd name="T6" fmla="*/ 91 w 465"/>
                  <a:gd name="T7" fmla="*/ 36 h 528"/>
                  <a:gd name="T8" fmla="*/ 109 w 465"/>
                  <a:gd name="T9" fmla="*/ 9 h 528"/>
                  <a:gd name="T10" fmla="*/ 128 w 465"/>
                  <a:gd name="T11" fmla="*/ 0 h 528"/>
                  <a:gd name="T12" fmla="*/ 146 w 465"/>
                  <a:gd name="T13" fmla="*/ 27 h 528"/>
                  <a:gd name="T14" fmla="*/ 146 w 465"/>
                  <a:gd name="T15" fmla="*/ 54 h 528"/>
                  <a:gd name="T16" fmla="*/ 146 w 465"/>
                  <a:gd name="T17" fmla="*/ 82 h 528"/>
                  <a:gd name="T18" fmla="*/ 137 w 465"/>
                  <a:gd name="T19" fmla="*/ 109 h 528"/>
                  <a:gd name="T20" fmla="*/ 118 w 465"/>
                  <a:gd name="T21" fmla="*/ 136 h 528"/>
                  <a:gd name="T22" fmla="*/ 109 w 465"/>
                  <a:gd name="T23" fmla="*/ 163 h 528"/>
                  <a:gd name="T24" fmla="*/ 100 w 465"/>
                  <a:gd name="T25" fmla="*/ 182 h 528"/>
                  <a:gd name="T26" fmla="*/ 100 w 465"/>
                  <a:gd name="T27" fmla="*/ 209 h 528"/>
                  <a:gd name="T28" fmla="*/ 100 w 465"/>
                  <a:gd name="T29" fmla="*/ 236 h 528"/>
                  <a:gd name="T30" fmla="*/ 128 w 465"/>
                  <a:gd name="T31" fmla="*/ 254 h 528"/>
                  <a:gd name="T32" fmla="*/ 155 w 465"/>
                  <a:gd name="T33" fmla="*/ 254 h 528"/>
                  <a:gd name="T34" fmla="*/ 182 w 465"/>
                  <a:gd name="T35" fmla="*/ 254 h 528"/>
                  <a:gd name="T36" fmla="*/ 209 w 465"/>
                  <a:gd name="T37" fmla="*/ 245 h 528"/>
                  <a:gd name="T38" fmla="*/ 228 w 465"/>
                  <a:gd name="T39" fmla="*/ 245 h 528"/>
                  <a:gd name="T40" fmla="*/ 255 w 465"/>
                  <a:gd name="T41" fmla="*/ 236 h 528"/>
                  <a:gd name="T42" fmla="*/ 282 w 465"/>
                  <a:gd name="T43" fmla="*/ 254 h 528"/>
                  <a:gd name="T44" fmla="*/ 282 w 465"/>
                  <a:gd name="T45" fmla="*/ 291 h 528"/>
                  <a:gd name="T46" fmla="*/ 282 w 465"/>
                  <a:gd name="T47" fmla="*/ 318 h 528"/>
                  <a:gd name="T48" fmla="*/ 282 w 465"/>
                  <a:gd name="T49" fmla="*/ 345 h 528"/>
                  <a:gd name="T50" fmla="*/ 273 w 465"/>
                  <a:gd name="T51" fmla="*/ 372 h 528"/>
                  <a:gd name="T52" fmla="*/ 273 w 465"/>
                  <a:gd name="T53" fmla="*/ 391 h 528"/>
                  <a:gd name="T54" fmla="*/ 273 w 465"/>
                  <a:gd name="T55" fmla="*/ 418 h 528"/>
                  <a:gd name="T56" fmla="*/ 300 w 465"/>
                  <a:gd name="T57" fmla="*/ 418 h 528"/>
                  <a:gd name="T58" fmla="*/ 328 w 465"/>
                  <a:gd name="T59" fmla="*/ 418 h 528"/>
                  <a:gd name="T60" fmla="*/ 355 w 465"/>
                  <a:gd name="T61" fmla="*/ 418 h 528"/>
                  <a:gd name="T62" fmla="*/ 382 w 465"/>
                  <a:gd name="T63" fmla="*/ 391 h 528"/>
                  <a:gd name="T64" fmla="*/ 400 w 465"/>
                  <a:gd name="T65" fmla="*/ 372 h 528"/>
                  <a:gd name="T66" fmla="*/ 409 w 465"/>
                  <a:gd name="T67" fmla="*/ 345 h 528"/>
                  <a:gd name="T68" fmla="*/ 409 w 465"/>
                  <a:gd name="T69" fmla="*/ 381 h 528"/>
                  <a:gd name="T70" fmla="*/ 409 w 465"/>
                  <a:gd name="T71" fmla="*/ 436 h 528"/>
                  <a:gd name="T72" fmla="*/ 418 w 465"/>
                  <a:gd name="T73" fmla="*/ 463 h 528"/>
                  <a:gd name="T74" fmla="*/ 418 w 465"/>
                  <a:gd name="T75" fmla="*/ 491 h 528"/>
                  <a:gd name="T76" fmla="*/ 418 w 465"/>
                  <a:gd name="T77" fmla="*/ 518 h 528"/>
                  <a:gd name="T78" fmla="*/ 437 w 465"/>
                  <a:gd name="T79" fmla="*/ 527 h 528"/>
                  <a:gd name="T80" fmla="*/ 464 w 465"/>
                  <a:gd name="T81" fmla="*/ 527 h 5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5" h="528">
                    <a:moveTo>
                      <a:pt x="0" y="45"/>
                    </a:moveTo>
                    <a:lnTo>
                      <a:pt x="37" y="54"/>
                    </a:lnTo>
                    <a:lnTo>
                      <a:pt x="64" y="45"/>
                    </a:lnTo>
                    <a:lnTo>
                      <a:pt x="91" y="36"/>
                    </a:lnTo>
                    <a:lnTo>
                      <a:pt x="109" y="9"/>
                    </a:lnTo>
                    <a:lnTo>
                      <a:pt x="128" y="0"/>
                    </a:lnTo>
                    <a:lnTo>
                      <a:pt x="146" y="27"/>
                    </a:lnTo>
                    <a:lnTo>
                      <a:pt x="146" y="54"/>
                    </a:lnTo>
                    <a:lnTo>
                      <a:pt x="146" y="82"/>
                    </a:lnTo>
                    <a:lnTo>
                      <a:pt x="137" y="109"/>
                    </a:lnTo>
                    <a:lnTo>
                      <a:pt x="118" y="136"/>
                    </a:lnTo>
                    <a:lnTo>
                      <a:pt x="109" y="163"/>
                    </a:lnTo>
                    <a:lnTo>
                      <a:pt x="100" y="182"/>
                    </a:lnTo>
                    <a:lnTo>
                      <a:pt x="100" y="209"/>
                    </a:lnTo>
                    <a:lnTo>
                      <a:pt x="100" y="236"/>
                    </a:lnTo>
                    <a:lnTo>
                      <a:pt x="128" y="254"/>
                    </a:lnTo>
                    <a:lnTo>
                      <a:pt x="155" y="254"/>
                    </a:lnTo>
                    <a:lnTo>
                      <a:pt x="182" y="254"/>
                    </a:lnTo>
                    <a:lnTo>
                      <a:pt x="209" y="245"/>
                    </a:lnTo>
                    <a:lnTo>
                      <a:pt x="228" y="245"/>
                    </a:lnTo>
                    <a:lnTo>
                      <a:pt x="255" y="236"/>
                    </a:lnTo>
                    <a:lnTo>
                      <a:pt x="282" y="254"/>
                    </a:lnTo>
                    <a:lnTo>
                      <a:pt x="282" y="291"/>
                    </a:lnTo>
                    <a:lnTo>
                      <a:pt x="282" y="318"/>
                    </a:lnTo>
                    <a:lnTo>
                      <a:pt x="282" y="345"/>
                    </a:lnTo>
                    <a:lnTo>
                      <a:pt x="273" y="372"/>
                    </a:lnTo>
                    <a:lnTo>
                      <a:pt x="273" y="391"/>
                    </a:lnTo>
                    <a:lnTo>
                      <a:pt x="273" y="418"/>
                    </a:lnTo>
                    <a:lnTo>
                      <a:pt x="300" y="418"/>
                    </a:lnTo>
                    <a:lnTo>
                      <a:pt x="328" y="418"/>
                    </a:lnTo>
                    <a:lnTo>
                      <a:pt x="355" y="418"/>
                    </a:lnTo>
                    <a:lnTo>
                      <a:pt x="382" y="391"/>
                    </a:lnTo>
                    <a:lnTo>
                      <a:pt x="400" y="372"/>
                    </a:lnTo>
                    <a:lnTo>
                      <a:pt x="409" y="345"/>
                    </a:lnTo>
                    <a:lnTo>
                      <a:pt x="409" y="381"/>
                    </a:lnTo>
                    <a:lnTo>
                      <a:pt x="409" y="436"/>
                    </a:lnTo>
                    <a:lnTo>
                      <a:pt x="418" y="463"/>
                    </a:lnTo>
                    <a:lnTo>
                      <a:pt x="418" y="491"/>
                    </a:lnTo>
                    <a:lnTo>
                      <a:pt x="418" y="518"/>
                    </a:lnTo>
                    <a:lnTo>
                      <a:pt x="437" y="527"/>
                    </a:lnTo>
                    <a:lnTo>
                      <a:pt x="464" y="527"/>
                    </a:lnTo>
                  </a:path>
                </a:pathLst>
              </a:custGeom>
              <a:noFill/>
              <a:ln w="12700" cap="rnd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402" name="Group 41">
              <a:extLst>
                <a:ext uri="{FF2B5EF4-FFF2-40B4-BE49-F238E27FC236}">
                  <a16:creationId xmlns:a16="http://schemas.microsoft.com/office/drawing/2014/main" id="{9AC9DAAE-4C05-4710-9CDD-C2DADF88D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3" y="3430"/>
              <a:ext cx="601" cy="580"/>
              <a:chOff x="1893" y="3430"/>
              <a:chExt cx="601" cy="580"/>
            </a:xfrm>
          </p:grpSpPr>
          <p:sp>
            <p:nvSpPr>
              <p:cNvPr id="58403" name="Line 42">
                <a:extLst>
                  <a:ext uri="{FF2B5EF4-FFF2-40B4-BE49-F238E27FC236}">
                    <a16:creationId xmlns:a16="http://schemas.microsoft.com/office/drawing/2014/main" id="{7A52BE51-364D-4BF9-AE3B-F1156EC50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8" y="3430"/>
                <a:ext cx="369" cy="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04" name="Line 43">
                <a:extLst>
                  <a:ext uri="{FF2B5EF4-FFF2-40B4-BE49-F238E27FC236}">
                    <a16:creationId xmlns:a16="http://schemas.microsoft.com/office/drawing/2014/main" id="{61005B6B-83D3-45D5-BA73-145E8CD11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6" y="3547"/>
                <a:ext cx="98" cy="3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05" name="Line 44">
                <a:extLst>
                  <a:ext uri="{FF2B5EF4-FFF2-40B4-BE49-F238E27FC236}">
                    <a16:creationId xmlns:a16="http://schemas.microsoft.com/office/drawing/2014/main" id="{F6CD89DF-C385-4D79-83FA-09604CE58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0" y="3505"/>
                <a:ext cx="194" cy="19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406" name="Freeform 45">
                <a:extLst>
                  <a:ext uri="{FF2B5EF4-FFF2-40B4-BE49-F238E27FC236}">
                    <a16:creationId xmlns:a16="http://schemas.microsoft.com/office/drawing/2014/main" id="{EFAA48B5-D35C-4972-A939-126696D27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3545"/>
                <a:ext cx="528" cy="465"/>
              </a:xfrm>
              <a:custGeom>
                <a:avLst/>
                <a:gdLst>
                  <a:gd name="T0" fmla="*/ 45 w 528"/>
                  <a:gd name="T1" fmla="*/ 0 h 465"/>
                  <a:gd name="T2" fmla="*/ 54 w 528"/>
                  <a:gd name="T3" fmla="*/ 37 h 465"/>
                  <a:gd name="T4" fmla="*/ 45 w 528"/>
                  <a:gd name="T5" fmla="*/ 64 h 465"/>
                  <a:gd name="T6" fmla="*/ 36 w 528"/>
                  <a:gd name="T7" fmla="*/ 91 h 465"/>
                  <a:gd name="T8" fmla="*/ 9 w 528"/>
                  <a:gd name="T9" fmla="*/ 109 h 465"/>
                  <a:gd name="T10" fmla="*/ 0 w 528"/>
                  <a:gd name="T11" fmla="*/ 128 h 465"/>
                  <a:gd name="T12" fmla="*/ 27 w 528"/>
                  <a:gd name="T13" fmla="*/ 146 h 465"/>
                  <a:gd name="T14" fmla="*/ 54 w 528"/>
                  <a:gd name="T15" fmla="*/ 146 h 465"/>
                  <a:gd name="T16" fmla="*/ 82 w 528"/>
                  <a:gd name="T17" fmla="*/ 146 h 465"/>
                  <a:gd name="T18" fmla="*/ 109 w 528"/>
                  <a:gd name="T19" fmla="*/ 137 h 465"/>
                  <a:gd name="T20" fmla="*/ 136 w 528"/>
                  <a:gd name="T21" fmla="*/ 118 h 465"/>
                  <a:gd name="T22" fmla="*/ 163 w 528"/>
                  <a:gd name="T23" fmla="*/ 109 h 465"/>
                  <a:gd name="T24" fmla="*/ 182 w 528"/>
                  <a:gd name="T25" fmla="*/ 100 h 465"/>
                  <a:gd name="T26" fmla="*/ 209 w 528"/>
                  <a:gd name="T27" fmla="*/ 100 h 465"/>
                  <a:gd name="T28" fmla="*/ 236 w 528"/>
                  <a:gd name="T29" fmla="*/ 100 h 465"/>
                  <a:gd name="T30" fmla="*/ 254 w 528"/>
                  <a:gd name="T31" fmla="*/ 128 h 465"/>
                  <a:gd name="T32" fmla="*/ 254 w 528"/>
                  <a:gd name="T33" fmla="*/ 155 h 465"/>
                  <a:gd name="T34" fmla="*/ 254 w 528"/>
                  <a:gd name="T35" fmla="*/ 182 h 465"/>
                  <a:gd name="T36" fmla="*/ 245 w 528"/>
                  <a:gd name="T37" fmla="*/ 209 h 465"/>
                  <a:gd name="T38" fmla="*/ 245 w 528"/>
                  <a:gd name="T39" fmla="*/ 228 h 465"/>
                  <a:gd name="T40" fmla="*/ 236 w 528"/>
                  <a:gd name="T41" fmla="*/ 255 h 465"/>
                  <a:gd name="T42" fmla="*/ 254 w 528"/>
                  <a:gd name="T43" fmla="*/ 282 h 465"/>
                  <a:gd name="T44" fmla="*/ 291 w 528"/>
                  <a:gd name="T45" fmla="*/ 282 h 465"/>
                  <a:gd name="T46" fmla="*/ 318 w 528"/>
                  <a:gd name="T47" fmla="*/ 282 h 465"/>
                  <a:gd name="T48" fmla="*/ 345 w 528"/>
                  <a:gd name="T49" fmla="*/ 282 h 465"/>
                  <a:gd name="T50" fmla="*/ 372 w 528"/>
                  <a:gd name="T51" fmla="*/ 273 h 465"/>
                  <a:gd name="T52" fmla="*/ 391 w 528"/>
                  <a:gd name="T53" fmla="*/ 273 h 465"/>
                  <a:gd name="T54" fmla="*/ 418 w 528"/>
                  <a:gd name="T55" fmla="*/ 273 h 465"/>
                  <a:gd name="T56" fmla="*/ 418 w 528"/>
                  <a:gd name="T57" fmla="*/ 300 h 465"/>
                  <a:gd name="T58" fmla="*/ 418 w 528"/>
                  <a:gd name="T59" fmla="*/ 328 h 465"/>
                  <a:gd name="T60" fmla="*/ 418 w 528"/>
                  <a:gd name="T61" fmla="*/ 355 h 465"/>
                  <a:gd name="T62" fmla="*/ 391 w 528"/>
                  <a:gd name="T63" fmla="*/ 382 h 465"/>
                  <a:gd name="T64" fmla="*/ 372 w 528"/>
                  <a:gd name="T65" fmla="*/ 400 h 465"/>
                  <a:gd name="T66" fmla="*/ 345 w 528"/>
                  <a:gd name="T67" fmla="*/ 409 h 465"/>
                  <a:gd name="T68" fmla="*/ 381 w 528"/>
                  <a:gd name="T69" fmla="*/ 409 h 465"/>
                  <a:gd name="T70" fmla="*/ 436 w 528"/>
                  <a:gd name="T71" fmla="*/ 409 h 465"/>
                  <a:gd name="T72" fmla="*/ 463 w 528"/>
                  <a:gd name="T73" fmla="*/ 418 h 465"/>
                  <a:gd name="T74" fmla="*/ 491 w 528"/>
                  <a:gd name="T75" fmla="*/ 418 h 465"/>
                  <a:gd name="T76" fmla="*/ 518 w 528"/>
                  <a:gd name="T77" fmla="*/ 418 h 465"/>
                  <a:gd name="T78" fmla="*/ 527 w 528"/>
                  <a:gd name="T79" fmla="*/ 437 h 465"/>
                  <a:gd name="T80" fmla="*/ 527 w 528"/>
                  <a:gd name="T81" fmla="*/ 464 h 4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28" h="465">
                    <a:moveTo>
                      <a:pt x="45" y="0"/>
                    </a:moveTo>
                    <a:lnTo>
                      <a:pt x="54" y="37"/>
                    </a:lnTo>
                    <a:lnTo>
                      <a:pt x="45" y="64"/>
                    </a:lnTo>
                    <a:lnTo>
                      <a:pt x="36" y="91"/>
                    </a:lnTo>
                    <a:lnTo>
                      <a:pt x="9" y="109"/>
                    </a:lnTo>
                    <a:lnTo>
                      <a:pt x="0" y="128"/>
                    </a:lnTo>
                    <a:lnTo>
                      <a:pt x="27" y="146"/>
                    </a:lnTo>
                    <a:lnTo>
                      <a:pt x="54" y="146"/>
                    </a:lnTo>
                    <a:lnTo>
                      <a:pt x="82" y="146"/>
                    </a:lnTo>
                    <a:lnTo>
                      <a:pt x="109" y="137"/>
                    </a:lnTo>
                    <a:lnTo>
                      <a:pt x="136" y="118"/>
                    </a:lnTo>
                    <a:lnTo>
                      <a:pt x="163" y="109"/>
                    </a:lnTo>
                    <a:lnTo>
                      <a:pt x="182" y="100"/>
                    </a:lnTo>
                    <a:lnTo>
                      <a:pt x="209" y="100"/>
                    </a:lnTo>
                    <a:lnTo>
                      <a:pt x="236" y="100"/>
                    </a:lnTo>
                    <a:lnTo>
                      <a:pt x="254" y="128"/>
                    </a:lnTo>
                    <a:lnTo>
                      <a:pt x="254" y="155"/>
                    </a:lnTo>
                    <a:lnTo>
                      <a:pt x="254" y="182"/>
                    </a:lnTo>
                    <a:lnTo>
                      <a:pt x="245" y="209"/>
                    </a:lnTo>
                    <a:lnTo>
                      <a:pt x="245" y="228"/>
                    </a:lnTo>
                    <a:lnTo>
                      <a:pt x="236" y="255"/>
                    </a:lnTo>
                    <a:lnTo>
                      <a:pt x="254" y="282"/>
                    </a:lnTo>
                    <a:lnTo>
                      <a:pt x="291" y="282"/>
                    </a:lnTo>
                    <a:lnTo>
                      <a:pt x="318" y="282"/>
                    </a:lnTo>
                    <a:lnTo>
                      <a:pt x="345" y="282"/>
                    </a:lnTo>
                    <a:lnTo>
                      <a:pt x="372" y="273"/>
                    </a:lnTo>
                    <a:lnTo>
                      <a:pt x="391" y="273"/>
                    </a:lnTo>
                    <a:lnTo>
                      <a:pt x="418" y="273"/>
                    </a:lnTo>
                    <a:lnTo>
                      <a:pt x="418" y="300"/>
                    </a:lnTo>
                    <a:lnTo>
                      <a:pt x="418" y="328"/>
                    </a:lnTo>
                    <a:lnTo>
                      <a:pt x="418" y="355"/>
                    </a:lnTo>
                    <a:lnTo>
                      <a:pt x="391" y="382"/>
                    </a:lnTo>
                    <a:lnTo>
                      <a:pt x="372" y="400"/>
                    </a:lnTo>
                    <a:lnTo>
                      <a:pt x="345" y="409"/>
                    </a:lnTo>
                    <a:lnTo>
                      <a:pt x="381" y="409"/>
                    </a:lnTo>
                    <a:lnTo>
                      <a:pt x="436" y="409"/>
                    </a:lnTo>
                    <a:lnTo>
                      <a:pt x="463" y="418"/>
                    </a:lnTo>
                    <a:lnTo>
                      <a:pt x="491" y="418"/>
                    </a:lnTo>
                    <a:lnTo>
                      <a:pt x="518" y="418"/>
                    </a:lnTo>
                    <a:lnTo>
                      <a:pt x="527" y="437"/>
                    </a:lnTo>
                    <a:lnTo>
                      <a:pt x="527" y="464"/>
                    </a:lnTo>
                  </a:path>
                </a:pathLst>
              </a:custGeom>
              <a:noFill/>
              <a:ln w="12700" cap="rnd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391" name="Object 46">
                <a:extLst>
                  <a:ext uri="{FF2B5EF4-FFF2-40B4-BE49-F238E27FC236}">
                    <a16:creationId xmlns:a16="http://schemas.microsoft.com/office/drawing/2014/main" id="{2DD5366D-32E1-4E2A-92FB-268AA76ABF06}"/>
                  </a:ext>
                </a:extLst>
              </p:cNvPr>
              <p:cNvSpPr txBox="1"/>
              <p:nvPr/>
            </p:nvSpPr>
            <p:spPr bwMode="auto">
              <a:xfrm>
                <a:off x="1289049" y="2425224"/>
                <a:ext cx="895351" cy="5445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8391" name="Object 46">
                <a:extLst>
                  <a:ext uri="{FF2B5EF4-FFF2-40B4-BE49-F238E27FC236}">
                    <a16:creationId xmlns:a16="http://schemas.microsoft.com/office/drawing/2014/main" id="{2DD5366D-32E1-4E2A-92FB-268AA76AB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9049" y="2425224"/>
                <a:ext cx="895351" cy="544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92" name="Rectangle 47">
            <a:extLst>
              <a:ext uri="{FF2B5EF4-FFF2-40B4-BE49-F238E27FC236}">
                <a16:creationId xmlns:a16="http://schemas.microsoft.com/office/drawing/2014/main" id="{EA6E5374-B876-40B4-83B9-DB36AB259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54225"/>
            <a:ext cx="183422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Рассеиватель</a:t>
            </a:r>
            <a:endParaRPr lang="en-US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8393" name="Rectangle 48">
            <a:extLst>
              <a:ext uri="{FF2B5EF4-FFF2-40B4-BE49-F238E27FC236}">
                <a16:creationId xmlns:a16="http://schemas.microsoft.com/office/drawing/2014/main" id="{159A9991-E0E6-438D-BFE9-1865A4C5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073150"/>
            <a:ext cx="217290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Рассеянное</a:t>
            </a:r>
            <a:r>
              <a:rPr lang="ru-RU" altLang="ru-RU" sz="1800" dirty="0">
                <a:latin typeface="+mn-lt"/>
                <a:cs typeface="Times New Roman" panose="02020603050405020304" pitchFamily="18" charset="0"/>
              </a:rPr>
              <a:t> поле</a:t>
            </a:r>
            <a:endParaRPr lang="en-US" altLang="ru-RU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8394" name="Rectangle 49">
            <a:extLst>
              <a:ext uri="{FF2B5EF4-FFF2-40B4-BE49-F238E27FC236}">
                <a16:creationId xmlns:a16="http://schemas.microsoft.com/office/drawing/2014/main" id="{6B3695A6-38A4-4E75-A34D-D6DF19FB0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474788"/>
            <a:ext cx="221611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Фильтрованное</a:t>
            </a:r>
            <a:br>
              <a:rPr lang="ru-RU" altLang="ru-RU" sz="2000" dirty="0">
                <a:latin typeface="+mn-lt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рассеянное поле</a:t>
            </a:r>
            <a:endParaRPr lang="en-US" alt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8395" name="Rectangle 50">
            <a:extLst>
              <a:ext uri="{FF2B5EF4-FFF2-40B4-BE49-F238E27FC236}">
                <a16:creationId xmlns:a16="http://schemas.microsoft.com/office/drawing/2014/main" id="{3CE72E98-A3F9-44C1-965C-011BE396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3861048"/>
            <a:ext cx="4218432" cy="40075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+mn-lt"/>
                <a:cs typeface="Times New Roman" panose="02020603050405020304" pitchFamily="18" charset="0"/>
              </a:rPr>
              <a:t>Сумма по разным углам обзора</a:t>
            </a:r>
            <a:endParaRPr lang="en-US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96" name="Object 51">
                <a:extLst>
                  <a:ext uri="{FF2B5EF4-FFF2-40B4-BE49-F238E27FC236}">
                    <a16:creationId xmlns:a16="http://schemas.microsoft.com/office/drawing/2014/main" id="{0DECF6B5-B1C4-4078-B912-B91CA243B354}"/>
                  </a:ext>
                </a:extLst>
              </p:cNvPr>
              <p:cNvSpPr txBox="1"/>
              <p:nvPr/>
            </p:nvSpPr>
            <p:spPr bwMode="auto">
              <a:xfrm>
                <a:off x="4881405" y="4293096"/>
                <a:ext cx="3749990" cy="9368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8396" name="Object 51">
                <a:extLst>
                  <a:ext uri="{FF2B5EF4-FFF2-40B4-BE49-F238E27FC236}">
                    <a16:creationId xmlns:a16="http://schemas.microsoft.com/office/drawing/2014/main" id="{0DECF6B5-B1C4-4078-B912-B91CA243B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1405" y="4293096"/>
                <a:ext cx="3749990" cy="9368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397" name="Object 52">
                <a:extLst>
                  <a:ext uri="{FF2B5EF4-FFF2-40B4-BE49-F238E27FC236}">
                    <a16:creationId xmlns:a16="http://schemas.microsoft.com/office/drawing/2014/main" id="{B8DC0163-CB1A-489E-B5F9-7139E744795E}"/>
                  </a:ext>
                </a:extLst>
              </p:cNvPr>
              <p:cNvSpPr txBox="1"/>
              <p:nvPr/>
            </p:nvSpPr>
            <p:spPr bwMode="auto">
              <a:xfrm>
                <a:off x="4860032" y="5517232"/>
                <a:ext cx="3312418" cy="936894"/>
              </a:xfrm>
              <a:prstGeom prst="rect">
                <a:avLst/>
              </a:prstGeom>
              <a:noFill/>
              <a:ln w="12700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ru-RU" sz="20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  <m:r>
                        <a:rPr lang="ru-RU" sz="20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</m:e>
                      </m:nary>
                      <m:r>
                        <a:rPr lang="ru-RU" sz="20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𝐿𝑃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58397" name="Object 52">
                <a:extLst>
                  <a:ext uri="{FF2B5EF4-FFF2-40B4-BE49-F238E27FC236}">
                    <a16:creationId xmlns:a16="http://schemas.microsoft.com/office/drawing/2014/main" id="{B8DC0163-CB1A-489E-B5F9-7139E7447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5517232"/>
                <a:ext cx="3312418" cy="9368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ижний колонтитул 7">
            <a:extLst>
              <a:ext uri="{FF2B5EF4-FFF2-40B4-BE49-F238E27FC236}">
                <a16:creationId xmlns:a16="http://schemas.microsoft.com/office/drawing/2014/main" id="{ED11F38B-C33A-446C-A9F8-45BB3ABF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9219" name="Номер слайда 8">
            <a:extLst>
              <a:ext uri="{FF2B5EF4-FFF2-40B4-BE49-F238E27FC236}">
                <a16:creationId xmlns:a16="http://schemas.microsoft.com/office/drawing/2014/main" id="{9E331C26-2B2F-4FDD-A603-86CAEA8F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044299-48F3-4377-A647-573B25728DE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dirty="0"/>
          </a:p>
        </p:txBody>
      </p:sp>
      <p:pic>
        <p:nvPicPr>
          <p:cNvPr id="9220" name="Picture 3" descr="c1">
            <a:extLst>
              <a:ext uri="{FF2B5EF4-FFF2-40B4-BE49-F238E27FC236}">
                <a16:creationId xmlns:a16="http://schemas.microsoft.com/office/drawing/2014/main" id="{37ADEAF5-D588-4E72-B26E-5091FC469E7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03288"/>
            <a:ext cx="4038600" cy="808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 descr="spiral">
            <a:extLst>
              <a:ext uri="{FF2B5EF4-FFF2-40B4-BE49-F238E27FC236}">
                <a16:creationId xmlns:a16="http://schemas.microsoft.com/office/drawing/2014/main" id="{2FDF416D-CD34-4A86-9526-047DE867F283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830263"/>
            <a:ext cx="977900" cy="95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5" descr="brain">
            <a:extLst>
              <a:ext uri="{FF2B5EF4-FFF2-40B4-BE49-F238E27FC236}">
                <a16:creationId xmlns:a16="http://schemas.microsoft.com/office/drawing/2014/main" id="{90ACFEB8-38CC-49DA-9009-E1A827D48E4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488" y="1466850"/>
            <a:ext cx="1065212" cy="1192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6" descr="Brain_rotate">
            <a:extLst>
              <a:ext uri="{FF2B5EF4-FFF2-40B4-BE49-F238E27FC236}">
                <a16:creationId xmlns:a16="http://schemas.microsoft.com/office/drawing/2014/main" id="{AFC24891-D585-409E-BB99-E8F9E8E5849F}"/>
              </a:ext>
            </a:extLst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990850"/>
            <a:ext cx="1479550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7" descr="c_vm2833">
            <a:extLst>
              <a:ext uri="{FF2B5EF4-FFF2-40B4-BE49-F238E27FC236}">
                <a16:creationId xmlns:a16="http://schemas.microsoft.com/office/drawing/2014/main" id="{0D672F0E-AC7F-4E4D-8B52-D561228F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14813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c_vm1125">
            <a:extLst>
              <a:ext uri="{FF2B5EF4-FFF2-40B4-BE49-F238E27FC236}">
                <a16:creationId xmlns:a16="http://schemas.microsoft.com/office/drawing/2014/main" id="{370E9752-BD04-4D36-B15E-5D627A0F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19796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 descr="c_vm1451">
            <a:extLst>
              <a:ext uri="{FF2B5EF4-FFF2-40B4-BE49-F238E27FC236}">
                <a16:creationId xmlns:a16="http://schemas.microsoft.com/office/drawing/2014/main" id="{903F4959-E2C2-4013-95C9-89600CCC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38325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0" descr="c_vm1671">
            <a:extLst>
              <a:ext uri="{FF2B5EF4-FFF2-40B4-BE49-F238E27FC236}">
                <a16:creationId xmlns:a16="http://schemas.microsoft.com/office/drawing/2014/main" id="{53A50E64-F94E-4E0E-A42A-DEF5E73D1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14813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1" descr="c_vm1948">
            <a:extLst>
              <a:ext uri="{FF2B5EF4-FFF2-40B4-BE49-F238E27FC236}">
                <a16:creationId xmlns:a16="http://schemas.microsoft.com/office/drawing/2014/main" id="{D170DC02-1C1B-465B-9DBE-7BCCF2E2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21163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12">
            <a:extLst>
              <a:ext uri="{FF2B5EF4-FFF2-40B4-BE49-F238E27FC236}">
                <a16:creationId xmlns:a16="http://schemas.microsoft.com/office/drawing/2014/main" id="{2774151A-6FE7-4A90-BCB7-79347D54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592388" cy="1435100"/>
          </a:xfrm>
          <a:prstGeom prst="rect">
            <a:avLst/>
          </a:prstGeom>
          <a:solidFill>
            <a:srgbClr val="FEF8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 Visible Human Project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CT Scans Prior to Freezing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hlinkClick r:id="rId12"/>
              </a:rPr>
              <a:t>www.nlm.nih.gov/research/visible/fresh_ct.html</a:t>
            </a:r>
            <a:r>
              <a:rPr lang="ru-RU" altLang="ru-RU" sz="1600" dirty="0">
                <a:latin typeface="Times New Roman" panose="02020603050405020304" pitchFamily="18" charset="0"/>
              </a:rPr>
              <a:t> </a:t>
            </a:r>
            <a:endParaRPr lang="en-US" altLang="ru-RU" sz="1600" dirty="0">
              <a:latin typeface="Times New Roman" panose="02020603050405020304" pitchFamily="18" charset="0"/>
            </a:endParaRPr>
          </a:p>
        </p:txBody>
      </p:sp>
      <p:sp>
        <p:nvSpPr>
          <p:cNvPr id="9230" name="Text Box 13">
            <a:extLst>
              <a:ext uri="{FF2B5EF4-FFF2-40B4-BE49-F238E27FC236}">
                <a16:creationId xmlns:a16="http://schemas.microsoft.com/office/drawing/2014/main" id="{1F193464-0B31-4E05-B40D-8C732D97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789363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Голова</a:t>
            </a:r>
            <a:endParaRPr lang="ru-RU" altLang="ru-RU" sz="2000" dirty="0">
              <a:solidFill>
                <a:schemeClr val="folHlink"/>
              </a:solidFill>
            </a:endParaRPr>
          </a:p>
        </p:txBody>
      </p:sp>
      <p:sp>
        <p:nvSpPr>
          <p:cNvPr id="9231" name="Text Box 14">
            <a:extLst>
              <a:ext uri="{FF2B5EF4-FFF2-40B4-BE49-F238E27FC236}">
                <a16:creationId xmlns:a16="http://schemas.microsoft.com/office/drawing/2014/main" id="{CAAACFDC-DFC7-4270-AD3E-2BD8A3AAD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789363"/>
            <a:ext cx="208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Грудная клетка</a:t>
            </a:r>
            <a:r>
              <a:rPr lang="ru-RU" altLang="ru-RU" sz="2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32" name="Text Box 15">
            <a:extLst>
              <a:ext uri="{FF2B5EF4-FFF2-40B4-BE49-F238E27FC236}">
                <a16:creationId xmlns:a16="http://schemas.microsoft.com/office/drawing/2014/main" id="{1E6B9E05-826F-45CE-ADE2-87A7A6C2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149975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Брюшная полость</a:t>
            </a:r>
          </a:p>
        </p:txBody>
      </p:sp>
      <p:sp>
        <p:nvSpPr>
          <p:cNvPr id="9233" name="Text Box 16">
            <a:extLst>
              <a:ext uri="{FF2B5EF4-FFF2-40B4-BE49-F238E27FC236}">
                <a16:creationId xmlns:a16="http://schemas.microsoft.com/office/drawing/2014/main" id="{4D7E6A6D-CBB7-4999-8F68-FE6310B24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49975"/>
            <a:ext cx="213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Тазовая область</a:t>
            </a:r>
            <a:r>
              <a:rPr lang="ru-RU" altLang="ru-RU" sz="2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34" name="Text Box 17">
            <a:extLst>
              <a:ext uri="{FF2B5EF4-FFF2-40B4-BE49-F238E27FC236}">
                <a16:creationId xmlns:a16="http://schemas.microsoft.com/office/drawing/2014/main" id="{05E74CAF-C2B9-4D66-9978-0843E00D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6149975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Ступни</a:t>
            </a:r>
            <a:endParaRPr lang="ru-RU" altLang="ru-RU" sz="2000" dirty="0">
              <a:solidFill>
                <a:schemeClr val="folHlink"/>
              </a:solidFill>
            </a:endParaRPr>
          </a:p>
        </p:txBody>
      </p:sp>
      <p:pic>
        <p:nvPicPr>
          <p:cNvPr id="9235" name="Picture 18" descr="head_left">
            <a:extLst>
              <a:ext uri="{FF2B5EF4-FFF2-40B4-BE49-F238E27FC236}">
                <a16:creationId xmlns:a16="http://schemas.microsoft.com/office/drawing/2014/main" id="{F9910845-8409-476A-9813-DA81116A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349500"/>
            <a:ext cx="29940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19">
            <a:extLst>
              <a:ext uri="{FF2B5EF4-FFF2-40B4-BE49-F238E27FC236}">
                <a16:creationId xmlns:a16="http://schemas.microsoft.com/office/drawing/2014/main" id="{0B4CD724-BD92-4C95-A6E0-B169792B5BA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971550" y="0"/>
            <a:ext cx="8280400" cy="739775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Рентгеновская компьютерная томография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36345463-E2F0-4E50-9C08-95245D5A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11267" name="Номер слайда 5">
            <a:extLst>
              <a:ext uri="{FF2B5EF4-FFF2-40B4-BE49-F238E27FC236}">
                <a16:creationId xmlns:a16="http://schemas.microsoft.com/office/drawing/2014/main" id="{B2720CAA-79E6-4136-8AF5-83391461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932416-D8B4-41BD-A5D4-351B7C806DF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 dirty="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6EA1DC2E-1FC0-4953-9ED0-F0A58B786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Просвечивающая томография</a:t>
            </a:r>
          </a:p>
        </p:txBody>
      </p:sp>
      <p:pic>
        <p:nvPicPr>
          <p:cNvPr id="11269" name="Picture 4" descr="4M4C15A">
            <a:extLst>
              <a:ext uri="{FF2B5EF4-FFF2-40B4-BE49-F238E27FC236}">
                <a16:creationId xmlns:a16="http://schemas.microsoft.com/office/drawing/2014/main" id="{D4FFD34D-DF81-476E-9855-49D3FB6D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36613"/>
            <a:ext cx="49752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F4M1C1">
            <a:extLst>
              <a:ext uri="{FF2B5EF4-FFF2-40B4-BE49-F238E27FC236}">
                <a16:creationId xmlns:a16="http://schemas.microsoft.com/office/drawing/2014/main" id="{F52E3EC6-864D-4854-9F1B-2DE9A85ED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80928"/>
            <a:ext cx="47942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Объект 1">
                <a:extLst>
                  <a:ext uri="{FF2B5EF4-FFF2-40B4-BE49-F238E27FC236}">
                    <a16:creationId xmlns:a16="http://schemas.microsoft.com/office/drawing/2014/main" id="{28FBBCCF-90E7-4EDD-8069-2BD3022F6C2F}"/>
                  </a:ext>
                </a:extLst>
              </p:cNvPr>
              <p:cNvSpPr txBox="1"/>
              <p:nvPr/>
            </p:nvSpPr>
            <p:spPr bwMode="auto">
              <a:xfrm>
                <a:off x="0" y="5589240"/>
                <a:ext cx="5977235" cy="14128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sup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ru-RU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ru-RU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11271" name="Объект 1">
                <a:extLst>
                  <a:ext uri="{FF2B5EF4-FFF2-40B4-BE49-F238E27FC236}">
                    <a16:creationId xmlns:a16="http://schemas.microsoft.com/office/drawing/2014/main" id="{28FBBCCF-90E7-4EDD-8069-2BD3022F6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89240"/>
                <a:ext cx="5977235" cy="1412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CE830-8388-488F-8D4A-8E081429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13315" name="Номер слайда 5">
            <a:extLst>
              <a:ext uri="{FF2B5EF4-FFF2-40B4-BE49-F238E27FC236}">
                <a16:creationId xmlns:a16="http://schemas.microsoft.com/office/drawing/2014/main" id="{C4628FA8-A41B-4DE1-B729-42ACBEF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175430-5C58-4CFD-9E09-B5CD80765A4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 dirty="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B9E2A307-68F8-4480-A472-CC8828648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Просвечивающая томография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9E35DFAF-D684-4B41-8711-AEB1F9BCE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0850" indent="-450850" eaLnBrk="1" hangingPunct="1"/>
            <a:r>
              <a:rPr lang="ru-RU" altLang="ru-RU" sz="2800" dirty="0"/>
              <a:t>Рентгеновская (компьютерная) томография</a:t>
            </a:r>
          </a:p>
          <a:p>
            <a:pPr marL="450850" indent="-450850" eaLnBrk="1" hangingPunct="1"/>
            <a:r>
              <a:rPr lang="ru-RU" altLang="ru-RU" sz="2800" dirty="0"/>
              <a:t>Электронная томография</a:t>
            </a:r>
          </a:p>
          <a:p>
            <a:pPr marL="450850" indent="-450850" eaLnBrk="1" hangingPunct="1"/>
            <a:r>
              <a:rPr lang="ru-RU" altLang="ru-RU" sz="2800" dirty="0"/>
              <a:t>Оптическая томография</a:t>
            </a:r>
          </a:p>
          <a:p>
            <a:pPr marL="450850" indent="-450850" eaLnBrk="1" hangingPunct="1"/>
            <a:endParaRPr lang="ru-RU" altLang="ru-RU" sz="2800" dirty="0"/>
          </a:p>
          <a:p>
            <a:pPr marL="450850" indent="-450850" eaLnBrk="1" hangingPunct="1">
              <a:buFont typeface="Wingdings" panose="05000000000000000000" pitchFamily="2" charset="2"/>
              <a:buNone/>
            </a:pPr>
            <a:r>
              <a:rPr lang="ru-RU" altLang="ru-RU" sz="2800" u="sng" dirty="0"/>
              <a:t>Информация о фазе </a:t>
            </a:r>
            <a:br>
              <a:rPr lang="ru-RU" altLang="ru-RU" sz="2800" u="sng" dirty="0"/>
            </a:br>
            <a:r>
              <a:rPr lang="ru-RU" altLang="ru-RU" sz="2800" u="sng" dirty="0"/>
              <a:t>(времени распространения)</a:t>
            </a:r>
          </a:p>
          <a:p>
            <a:pPr marL="450850" indent="-450850" eaLnBrk="1" hangingPunct="1"/>
            <a:r>
              <a:rPr lang="ru-RU" altLang="ru-RU" sz="2800" dirty="0"/>
              <a:t>УЗИ</a:t>
            </a:r>
          </a:p>
          <a:p>
            <a:pPr marL="450850" indent="-450850" eaLnBrk="1" hangingPunct="1"/>
            <a:r>
              <a:rPr lang="ru-RU" altLang="ru-RU" sz="2800" dirty="0"/>
              <a:t>Оптическая когерентная томография</a:t>
            </a:r>
          </a:p>
          <a:p>
            <a:pPr marL="450850" indent="-450850" eaLnBrk="1" hangingPunct="1"/>
            <a:endParaRPr lang="ru-RU" alt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2">
            <a:extLst>
              <a:ext uri="{FF2B5EF4-FFF2-40B4-BE49-F238E27FC236}">
                <a16:creationId xmlns:a16="http://schemas.microsoft.com/office/drawing/2014/main" id="{FD5223FA-DA57-4CCF-8552-2F894AF6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14339" name="Номер слайда 3">
            <a:extLst>
              <a:ext uri="{FF2B5EF4-FFF2-40B4-BE49-F238E27FC236}">
                <a16:creationId xmlns:a16="http://schemas.microsoft.com/office/drawing/2014/main" id="{6C9B6CB0-8E40-4885-960A-6BB31489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C30843-68BD-4075-A8FD-303A32779778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 dirty="0"/>
          </a:p>
        </p:txBody>
      </p:sp>
      <p:pic>
        <p:nvPicPr>
          <p:cNvPr id="14340" name="Picture 3" descr="fg315a2">
            <a:extLst>
              <a:ext uri="{FF2B5EF4-FFF2-40B4-BE49-F238E27FC236}">
                <a16:creationId xmlns:a16="http://schemas.microsoft.com/office/drawing/2014/main" id="{E3E8DE61-0C0C-4E00-948A-B45FF51DC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316413"/>
            <a:ext cx="202723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FIG3BS2">
            <a:extLst>
              <a:ext uri="{FF2B5EF4-FFF2-40B4-BE49-F238E27FC236}">
                <a16:creationId xmlns:a16="http://schemas.microsoft.com/office/drawing/2014/main" id="{AC0B62C4-3C97-4B42-8422-30AD6C903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4286250"/>
            <a:ext cx="23907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IM62002D">
            <a:extLst>
              <a:ext uri="{FF2B5EF4-FFF2-40B4-BE49-F238E27FC236}">
                <a16:creationId xmlns:a16="http://schemas.microsoft.com/office/drawing/2014/main" id="{E5224111-0AC4-4B2A-9B20-DEDD37F8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938213"/>
            <a:ext cx="21955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FG2BS-1">
            <a:extLst>
              <a:ext uri="{FF2B5EF4-FFF2-40B4-BE49-F238E27FC236}">
                <a16:creationId xmlns:a16="http://schemas.microsoft.com/office/drawing/2014/main" id="{D0B45695-A673-4282-8530-A7E7667A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611563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9">
            <a:extLst>
              <a:ext uri="{FF2B5EF4-FFF2-40B4-BE49-F238E27FC236}">
                <a16:creationId xmlns:a16="http://schemas.microsoft.com/office/drawing/2014/main" id="{EAA85BF9-0FF8-4E40-B1D6-01248F65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>
                <a:solidFill>
                  <a:schemeClr val="tx2"/>
                </a:solidFill>
              </a:rPr>
              <a:t>Пример томографии плазмы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DCD01DF-ADC9-47A0-AD12-8BB3851DC387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1052513"/>
            <a:ext cx="5884862" cy="5400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0850" indent="-450850" eaLnBrk="1" hangingPunct="1">
              <a:lnSpc>
                <a:spcPct val="90000"/>
              </a:lnSpc>
              <a:defRPr/>
            </a:pPr>
            <a:r>
              <a:rPr lang="ru-RU" altLang="ru-RU" sz="2400" kern="0" dirty="0"/>
              <a:t>Томография пространственного распределения плотности газа по ослаблению электронного пучка</a:t>
            </a:r>
          </a:p>
          <a:p>
            <a:pPr marL="450850" indent="-450850" eaLnBrk="1" hangingPunct="1">
              <a:defRPr/>
            </a:pPr>
            <a:r>
              <a:rPr lang="ru-RU" altLang="ru-RU" sz="2400" kern="0" dirty="0"/>
              <a:t>Обтекание разреженным сверхзвуковым воздушным потоком (число Маха = 21) симметричных и несимметричных закругленных конусов.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omo">
            <a:extLst>
              <a:ext uri="{FF2B5EF4-FFF2-40B4-BE49-F238E27FC236}">
                <a16:creationId xmlns:a16="http://schemas.microsoft.com/office/drawing/2014/main" id="{937F784A-BA73-4225-9B8C-9ED791F6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557338"/>
            <a:ext cx="5399087" cy="494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52CAFA9-E205-4C8D-92ED-318D50C9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16388" name="Номер слайда 5">
            <a:extLst>
              <a:ext uri="{FF2B5EF4-FFF2-40B4-BE49-F238E27FC236}">
                <a16:creationId xmlns:a16="http://schemas.microsoft.com/office/drawing/2014/main" id="{52AF1801-4C06-4EE4-BF98-B4E18C5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813F72-DB20-4BC9-B70E-61740DF83B9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8">
                <a:extLst>
                  <a:ext uri="{FF2B5EF4-FFF2-40B4-BE49-F238E27FC236}">
                    <a16:creationId xmlns:a16="http://schemas.microsoft.com/office/drawing/2014/main" id="{95DEE364-ECAD-45A1-9335-1B57D897611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7" y="1052513"/>
                <a:ext cx="6048797" cy="5400675"/>
              </a:xfrm>
              <a:noFill/>
            </p:spPr>
            <p:txBody>
              <a:bodyPr/>
              <a:lstStyle/>
              <a:p>
                <a:pPr marL="354013" indent="-354013" eaLnBrk="1" hangingPunct="1"/>
                <a:r>
                  <a:rPr lang="ru-RU" altLang="ru-RU" sz="2800" dirty="0"/>
                  <a:t>Преобразование Радона:</a:t>
                </a:r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𝑓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𝜉</m:t>
                          </m:r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𝑡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𝐼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𝜉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𝑡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nary>
                        <m:naryPr>
                          <m:limLoc m:val="undOvr"/>
                          <m:sup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𝜉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e>
                          </m:d>
                        </m:sub>
                        <m:sup/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𝑔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</m:e>
                      </m:nary>
                    </m:oMath>
                  </m:oMathPara>
                </a14:m>
                <a:endParaRPr lang="ru-RU" altLang="ru-RU" sz="2800" dirty="0"/>
              </a:p>
              <a:p>
                <a:pPr marL="354013" indent="-354013" eaLnBrk="1" hangingPunct="1"/>
                <a:r>
                  <a:rPr lang="ru-RU" altLang="ru-RU" sz="2800" dirty="0"/>
                  <a:t>Дополнительные </a:t>
                </a:r>
                <a:br>
                  <a:rPr lang="ru-RU" altLang="ru-RU" sz="2800" dirty="0"/>
                </a:br>
                <a:r>
                  <a:rPr lang="ru-RU" altLang="ru-RU" sz="2800" dirty="0"/>
                  <a:t>требования к </a:t>
                </a:r>
                <a:br>
                  <a:rPr lang="ru-RU" altLang="ru-RU" sz="2800" dirty="0"/>
                </a:br>
                <a:r>
                  <a:rPr lang="ru-RU" altLang="ru-RU" sz="2800" dirty="0"/>
                  <a:t>коллимации</a:t>
                </a:r>
                <a:br>
                  <a:rPr lang="en-US" altLang="ru-RU" sz="2800" dirty="0"/>
                </a:br>
                <a:r>
                  <a:rPr lang="ru-RU" altLang="ru-RU" sz="2800" dirty="0"/>
                  <a:t>детектора</a:t>
                </a:r>
              </a:p>
              <a:p>
                <a:pPr marL="354013" indent="-354013" eaLnBrk="1" hangingPunct="1"/>
                <a:endParaRPr lang="ru-RU" altLang="ru-RU" sz="2800" dirty="0"/>
              </a:p>
            </p:txBody>
          </p:sp>
        </mc:Choice>
        <mc:Fallback xmlns="">
          <p:sp>
            <p:nvSpPr>
              <p:cNvPr id="16389" name="Rectangle 8">
                <a:extLst>
                  <a:ext uri="{FF2B5EF4-FFF2-40B4-BE49-F238E27FC236}">
                    <a16:creationId xmlns:a16="http://schemas.microsoft.com/office/drawing/2014/main" id="{95DEE364-ECAD-45A1-9335-1B57D8976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7" y="1052513"/>
                <a:ext cx="6048797" cy="5400675"/>
              </a:xfrm>
              <a:blipFill>
                <a:blip r:embed="rId4"/>
                <a:stretch>
                  <a:fillRect l="-403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2">
            <a:extLst>
              <a:ext uri="{FF2B5EF4-FFF2-40B4-BE49-F238E27FC236}">
                <a16:creationId xmlns:a16="http://schemas.microsoft.com/office/drawing/2014/main" id="{CAA12CB7-A52D-4F63-AD47-075887C31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Эмиссионная томография</a:t>
            </a:r>
          </a:p>
        </p:txBody>
      </p:sp>
      <p:sp>
        <p:nvSpPr>
          <p:cNvPr id="16391" name="Объект 1">
            <a:extLst>
              <a:ext uri="{FF2B5EF4-FFF2-40B4-BE49-F238E27FC236}">
                <a16:creationId xmlns:a16="http://schemas.microsoft.com/office/drawing/2014/main" id="{4060B94C-F910-453C-9B97-B2EDD2626D18}"/>
              </a:ext>
            </a:extLst>
          </p:cNvPr>
          <p:cNvSpPr txBox="1"/>
          <p:nvPr/>
        </p:nvSpPr>
        <p:spPr bwMode="auto">
          <a:xfrm>
            <a:off x="3347864" y="3434579"/>
            <a:ext cx="4722813" cy="828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EB68AFB-432C-4B93-B589-02B61C50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9: Основы томографии</a:t>
            </a:r>
          </a:p>
        </p:txBody>
      </p:sp>
      <p:sp>
        <p:nvSpPr>
          <p:cNvPr id="18435" name="Номер слайда 5">
            <a:extLst>
              <a:ext uri="{FF2B5EF4-FFF2-40B4-BE49-F238E27FC236}">
                <a16:creationId xmlns:a16="http://schemas.microsoft.com/office/drawing/2014/main" id="{C6C10160-C418-4372-AA91-27CD4E27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20EFE1-A3F9-498E-A2DA-837BCBB64E6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 dirty="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41B378A4-5E43-42C9-8F3E-5E0F9BAB6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Эмиссионная томография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Rectangle 3">
                <a:extLst>
                  <a:ext uri="{FF2B5EF4-FFF2-40B4-BE49-F238E27FC236}">
                    <a16:creationId xmlns:a16="http://schemas.microsoft.com/office/drawing/2014/main" id="{146C63D6-E8A4-4EF3-ADC1-AA0EEDCFDE0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5688012" cy="5400675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2800" dirty="0"/>
                  <a:t>Светящийся объект (пламя)</a:t>
                </a:r>
              </a:p>
              <a:p>
                <a:pPr eaLnBrk="1" hangingPunct="1"/>
                <a:r>
                  <a:rPr lang="ru-RU" altLang="ru-RU" sz="2800" dirty="0"/>
                  <a:t>Однофотонная эмиссионная компьютерная томография (</a:t>
                </a:r>
                <a:r>
                  <a:rPr lang="en-US" altLang="ru-RU" sz="2800" dirty="0"/>
                  <a:t>SPECT)</a:t>
                </a:r>
                <a:endParaRPr lang="ru-RU" altLang="ru-RU" sz="2800" dirty="0"/>
              </a:p>
              <a:p>
                <a:pPr lvl="1" eaLnBrk="1" hangingPunct="1"/>
                <a:r>
                  <a:rPr lang="ru-RU" altLang="ru-RU" sz="2400" dirty="0"/>
                  <a:t>радионуклид → </a:t>
                </a:r>
                <a14:m>
                  <m:oMath xmlns:m="http://schemas.openxmlformats.org/officeDocument/2006/math">
                    <m:r>
                      <a:rPr lang="el-GR" altLang="ru-RU" sz="240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altLang="ru-RU" sz="2400" dirty="0"/>
                  <a:t>-квант</a:t>
                </a:r>
              </a:p>
              <a:p>
                <a:pPr eaLnBrk="1" hangingPunct="1"/>
                <a:r>
                  <a:rPr lang="ru-RU" altLang="ru-RU" sz="2800" dirty="0"/>
                  <a:t>Позитронно-эмиссионная томография</a:t>
                </a:r>
              </a:p>
              <a:p>
                <a:pPr lvl="1" eaLnBrk="1" hangingPunct="1"/>
                <a:r>
                  <a:rPr lang="ru-RU" altLang="ru-RU" sz="2400" dirty="0"/>
                  <a:t>радионуклид → позитрон → </a:t>
                </a:r>
                <a:br>
                  <a:rPr lang="ru-RU" altLang="ru-RU" sz="2400" dirty="0"/>
                </a:br>
                <a:r>
                  <a:rPr lang="ru-RU" altLang="ru-RU" sz="2400" dirty="0"/>
                  <a:t>2 </a:t>
                </a:r>
                <a14:m>
                  <m:oMath xmlns:m="http://schemas.openxmlformats.org/officeDocument/2006/math">
                    <m:r>
                      <a:rPr lang="el-GR" altLang="ru-RU" sz="240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altLang="ru-RU" sz="2400" dirty="0"/>
                  <a:t>-кванта</a:t>
                </a:r>
              </a:p>
              <a:p>
                <a:pPr lvl="1" eaLnBrk="1" hangingPunct="1"/>
                <a:r>
                  <a:rPr lang="ru-RU" altLang="ru-RU" sz="2400" dirty="0"/>
                  <a:t>Синхронная детекция 2-х фотонов</a:t>
                </a:r>
                <a:endParaRPr lang="el-GR" altLang="ru-RU" sz="2400" dirty="0"/>
              </a:p>
              <a:p>
                <a:pPr eaLnBrk="1" hangingPunct="1"/>
                <a:endParaRPr lang="ru-RU" altLang="ru-RU" sz="2800" dirty="0"/>
              </a:p>
            </p:txBody>
          </p:sp>
        </mc:Choice>
        <mc:Fallback xmlns="">
          <p:sp>
            <p:nvSpPr>
              <p:cNvPr id="18437" name="Rectangle 3">
                <a:extLst>
                  <a:ext uri="{FF2B5EF4-FFF2-40B4-BE49-F238E27FC236}">
                    <a16:creationId xmlns:a16="http://schemas.microsoft.com/office/drawing/2014/main" id="{146C63D6-E8A4-4EF3-ADC1-AA0EEDCFD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5688012" cy="5400675"/>
              </a:xfrm>
              <a:blipFill>
                <a:blip r:embed="rId3"/>
                <a:stretch>
                  <a:fillRect l="-428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8" name="Picture 5" descr="PET-MIPS-anim">
            <a:extLst>
              <a:ext uri="{FF2B5EF4-FFF2-40B4-BE49-F238E27FC236}">
                <a16:creationId xmlns:a16="http://schemas.microsoft.com/office/drawing/2014/main" id="{EF8E96AC-D95A-4EF9-872E-3FE30C7B83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628775"/>
            <a:ext cx="3271837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11538</TotalTime>
  <Words>1740</Words>
  <Application>Microsoft Office PowerPoint</Application>
  <PresentationFormat>Экран (4:3)</PresentationFormat>
  <Paragraphs>290</Paragraphs>
  <Slides>34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Cambria Math</vt:lpstr>
      <vt:lpstr>Tahoma</vt:lpstr>
      <vt:lpstr>Times New Roman</vt:lpstr>
      <vt:lpstr>Wingdings</vt:lpstr>
      <vt:lpstr>Blends</vt:lpstr>
      <vt:lpstr>Обратные задачи: теория и практика</vt:lpstr>
      <vt:lpstr>План темы</vt:lpstr>
      <vt:lpstr>Магнитно-резонансная томография</vt:lpstr>
      <vt:lpstr>Рентгеновская компьютерная томография</vt:lpstr>
      <vt:lpstr>Просвечивающая томография</vt:lpstr>
      <vt:lpstr>Просвечивающая томография</vt:lpstr>
      <vt:lpstr>Презентация PowerPoint</vt:lpstr>
      <vt:lpstr>Эмиссионная томография</vt:lpstr>
      <vt:lpstr>Эмиссионная томография</vt:lpstr>
      <vt:lpstr>Преобразование Абеля</vt:lpstr>
      <vt:lpstr>Обратное преобразование Абеля</vt:lpstr>
      <vt:lpstr>Теорема о проекции и сечении</vt:lpstr>
      <vt:lpstr>Теорема о проекции и сечении</vt:lpstr>
      <vt:lpstr>Цикл Фурье–Ханкеля–Абеля </vt:lpstr>
      <vt:lpstr>Обратное преобразование Радона</vt:lpstr>
      <vt:lpstr>Обратное преобразование Радона</vt:lpstr>
      <vt:lpstr>Физические проблемы</vt:lpstr>
      <vt:lpstr>Технические проблемы</vt:lpstr>
      <vt:lpstr>Практическая реализация ОПР</vt:lpstr>
      <vt:lpstr>Сглаживание</vt:lpstr>
      <vt:lpstr>Фильтр Ram–Lak</vt:lpstr>
      <vt:lpstr>Фильтр Шеппа-Логана</vt:lpstr>
      <vt:lpstr>Интерполяция</vt:lpstr>
      <vt:lpstr>Параллельные проекции</vt:lpstr>
      <vt:lpstr>Многодетекторная система</vt:lpstr>
      <vt:lpstr>Веерная проекция</vt:lpstr>
      <vt:lpstr>Движение пациента</vt:lpstr>
      <vt:lpstr>Коническая проекция</vt:lpstr>
      <vt:lpstr>Algebraic Reconstruction Technique</vt:lpstr>
      <vt:lpstr>Геометрия ART</vt:lpstr>
      <vt:lpstr>Система уравнений</vt:lpstr>
      <vt:lpstr>Регуляризующие итерационные методы</vt:lpstr>
      <vt:lpstr>Опт. дифракционная томография</vt:lpstr>
      <vt:lpstr>Та же общая схема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96</cp:revision>
  <dcterms:created xsi:type="dcterms:W3CDTF">2009-02-23T16:02:07Z</dcterms:created>
  <dcterms:modified xsi:type="dcterms:W3CDTF">2023-04-14T10:36:04Z</dcterms:modified>
</cp:coreProperties>
</file>