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8" autoAdjust="0"/>
    <p:restoredTop sz="95503" autoAdjust="0"/>
  </p:normalViewPr>
  <p:slideViewPr>
    <p:cSldViewPr>
      <p:cViewPr varScale="1">
        <p:scale>
          <a:sx n="88" d="100"/>
          <a:sy n="88" d="100"/>
        </p:scale>
        <p:origin x="105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82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DD93E94-0EAF-4562-8588-96A36C62C9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5B7FB28-6439-475F-A556-68A8EAE116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E5599F6-8E57-4DBB-9D45-0634268E6F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77A126B-1899-4CFB-BEC6-B3BF40B023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F7D6630-827A-4333-9A37-44A7443FCC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62BBB15-801B-4E01-9737-4A10356E7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D966C6-4CC6-4093-89E0-8E5F4EF6C5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F5FDA13-B3CF-4B41-A615-FFE34F274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739A9D-D8E6-4DAE-9F65-67F74D76DACE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A42EB0E-EA9C-499A-9D38-AA3146CD6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EDB3E53-1E1D-4FDA-8C90-E0A6D8B28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EFE7DCED-F365-4473-85CA-993C83F84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E2688E91-28B7-4074-8EF9-2974D828F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http://en.wikipedia.org/wiki/File:The_four_subspaces.svg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6776FF25-E73A-406E-8E1D-EACB2CEB0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596748-F6E6-4260-A776-3B05564B7C7A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C56C1A24-8FE7-4BA7-920C-C2C4FFB5B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21291471-D2EF-4E38-B2BE-C06104ECA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A. Doicu, T. Trautmann, and F. Schreier, </a:t>
            </a:r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Numerical regularization for atmospheric inverse problems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 Springer, Heidelberg (2010).</a:t>
            </a:r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F944F5C2-565D-42B7-B104-0817BDEA1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19442F-0E89-444F-A06C-58F6B9C2B124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F291E3D7-F22F-423D-8C22-026A67B71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C99ADD58-D7E0-4B20-B594-DB008E396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A. Doicu, T. Trautmann, and F. Schreier,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Numerical regularization for atmospheric inverse problems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Springer, Heidelberg (2010).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Annex A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4D3CD5EB-231A-45DB-B0BC-9A70A7471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3119C9-2161-4A7A-9920-35AC1FE83680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82C650C3-7F18-4725-ACD7-49BC283EE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4569C397-3FBA-4506-9903-ED090EFC0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A. Doicu, T. Trautmann, and F. Schreier,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Numerical regularization for atmospheric inverse problems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Springer, Heidelberg (2010).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5C46B2E1-6673-456D-9F59-FBDCD365A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61700D-E7A6-455D-B2F0-6479D3AB2184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966C6-4CC6-4093-89E0-8E5F4EF6C54C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15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37AB5C71-DBAC-4363-8FB5-19D919E29D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B19E5A55-FC02-403F-A44E-861533730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A. Doicu, T. Trautmann, and F. Schreier,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Numerical regularization for atmospheric inverse problems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Springer, Heidelberg (2010).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33C9A66A-CAFE-4D3D-900C-A3909A564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E28F39-7847-4F2F-AB07-2C7FC809AC5C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2A481B8B-44AC-48BB-B3DC-8E07A8E40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D6D7A56A-9F8E-458B-AFCB-573A86F34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A. Doicu, T. Trautmann, and F. Schreier, </a:t>
            </a:r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Numerical regularization for atmospheric inverse problems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 Springer, Heidelberg (2010).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08DFE1EF-D12E-4548-9AE7-A6C1A0538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056FF7-1579-4D36-A1CA-18DE7C3951AA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A. Doicu, T. Trautmann, and F. Schreier, </a:t>
            </a:r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Numerical regularization for atmospheric inverse problems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 Springer, Heidelberg (2010).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966C6-4CC6-4093-89E0-8E5F4EF6C54C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88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3A5085F-A511-4980-9A2E-C9F451018C9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A4D11BB-089B-441C-BE44-7E7C83AA0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7174E7D6-3BA6-4711-9F22-376F23D07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316045D-3BF8-4CA7-B2CA-9011605F4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E7444D0-522B-4D3E-9A4A-316112A52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A40B7CBC-A781-47A9-A472-098EEA0E5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29209022-6F91-462F-8503-4A597636F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55792FCB-3002-47B4-8CFC-96077FBF2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787921F-EEB6-475F-85FF-2BA94E890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94114D2-284B-4170-97E4-9C0CA91DE9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A06B58A-6D66-44E8-B4C8-CEEF7C87F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4F492DD-AACF-4835-8CC9-84DAA4783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01F533B-80E3-4B4F-AD6E-C5C8AF2E2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E84C4B9-0051-429A-8EF5-24EB1EBA96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162A78E-E8BE-4E2F-A88A-DB275A140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A79B7BB-6E3B-47FE-B900-CB0DCC61D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27C3072-0AE6-48A5-BF41-951DF38F4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86EE-4D5D-48E1-9D7E-AC8CBF01DA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03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D99C339-3BEA-4EE2-8206-688C5B13B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47F49D9-C7DD-494F-A471-50DD84D2E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1DB306A-A553-41B1-AC88-010AC9BB6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5A2D-113C-4EE0-8A7C-0B0144163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73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6196E57-00F3-4BC5-8F6E-0A3A239DB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AA6765B-BAA0-4F1D-A0BA-BCCA07F53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8DBB564-EFFA-4984-B0D3-91FEFBCC9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AF253-273A-42BE-A80C-633FF0072F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07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37043E5-5EDA-44C2-8A2C-7A462E014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C2CAE0C-9D26-473B-A51C-490F86C57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28DFFBF-6D36-46DC-BC32-B8D2CCDC0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48B5A-8306-4C94-B3A1-897B1165F7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49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57377EF-837A-4448-8B39-4832817DB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12B3563-D362-4345-8A03-5E9029281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AE012F5-08F9-4F5F-8433-A6D749356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4209-17F5-4AF0-A520-5C79C7AFC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89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0915FCC-20F9-4C73-A858-C9D3E2214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6F461BE-E8C7-494D-8E6D-B6B3F86E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FEB823E-50E8-4607-9BA5-8DCEEC6F7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D567D-CD9C-4DE9-91BA-BA92AE907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46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7FAE570-3EFF-42D8-8CE3-2EC305786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580873F-EB3D-4597-8785-C11CAD36E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F3FDAC0-28B0-4CE5-B63B-FD5C86FA8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5573-A5A5-43EE-B744-AAFFC5E7F5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15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765660B8-269C-46F6-9792-4275DEA70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AC2D9D2-8453-49E2-A872-532B68876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D5E3BE3-0B7D-454F-89A0-309EEA8BA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9033-B93C-4EC9-9E37-FD9EC51977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15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BE8C62B-C8AC-48D7-B2D4-14A13C6FD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6994999-8F52-4B9A-88DF-3D3B48954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556BC9D-755A-49B9-8FCE-40C527E55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E59A-31DB-4451-8769-D2FA42038B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73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E036589-4DCA-4855-8638-F19276503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A5D9AA8-9A89-4105-A2E0-D3F7C7553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AA03A68-97B6-47DD-B329-740AE5392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CC75-2B83-4281-8FD9-69BDE3673B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72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6A6EBF-E4D2-4550-A852-608D224B7EF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07706C-4DB1-40D9-8544-1BF7398E3CF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F656E9-ED19-43A2-B86F-6FF8946E678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62C7DF-5A6B-4A37-A4FB-77EBB8DC005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851B7F4-D7C2-468A-9C9C-43138C1C8C8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E3AC67B-D5AA-4D51-A09E-C06D70FA66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B4E4FFBE-B7FA-485F-B2AA-B5B5CFE866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B336D70E-7731-41BB-9832-C58807868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E446668-1990-42A9-9F97-99BCBA21C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90D8ADF6-FA71-475F-8E98-050E25D78C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58888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17.03.2011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ECFBE3B0-8F16-43F9-97BE-E2A2BF5384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24625"/>
            <a:ext cx="633730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 Лекция 8: Регуляризация.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1AA35913-F0A3-4116-8232-835A2F5F9C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D465DA-68D1-4DC3-80F0-8F957CEC6F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C6EE01EC-CC84-4EB6-92E3-FC6D075F9AC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AB35904-738C-4CF3-B5EA-7CE0C1EA12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/>
              <a:t>Обратные задачи: теория и практика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20EE886-4C97-41C8-867D-B831B52417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988839"/>
            <a:ext cx="7777162" cy="1152823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Тема </a:t>
            </a:r>
            <a:r>
              <a:rPr lang="en-US" altLang="ru-RU" sz="3600" dirty="0"/>
              <a:t>8</a:t>
            </a:r>
            <a:r>
              <a:rPr lang="ru-RU" altLang="ru-RU" sz="3600" dirty="0"/>
              <a:t>: </a:t>
            </a:r>
            <a:br>
              <a:rPr lang="ru-RU" altLang="ru-RU" sz="3600" dirty="0"/>
            </a:br>
            <a:r>
              <a:rPr lang="ru-RU" altLang="ru-RU" sz="3600" dirty="0"/>
              <a:t>Регуляризация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486A7525-49F1-4210-BDCB-5D89FE5A7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к.ф.-м.н. Юркин М.А.</a:t>
            </a: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3D24C119-AD74-4BE7-8B52-3283F295E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2"/>
                </a:solidFill>
                <a:latin typeface="Tahoma" panose="020B0604030504040204" pitchFamily="34" charset="0"/>
              </a:rPr>
              <a:t>This work is licensed under the Creative Commons Attribution 3.0 Unported License.</a:t>
            </a:r>
            <a:endParaRPr lang="ru-RU" altLang="ru-RU" sz="18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56131C66-F67F-4BC2-9B1C-9259E23C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B66394FD-8B40-47C6-96E3-BEEAD2418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Интегральные 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Объект 2">
                <a:extLst>
                  <a:ext uri="{FF2B5EF4-FFF2-40B4-BE49-F238E27FC236}">
                    <a16:creationId xmlns:a16="http://schemas.microsoft.com/office/drawing/2014/main" id="{C558E9C2-F433-4734-93D3-0143AC5A6DF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800" dirty="0"/>
                  <a:t>Обратная задача Фредгольма 1-го рода с невырожденным ядром плохо обусловлен</a:t>
                </a:r>
                <a:r>
                  <a:rPr lang="en-US" altLang="ru-RU" sz="2800" dirty="0"/>
                  <a:t>a</a:t>
                </a:r>
                <a:endParaRPr lang="ru-RU" altLang="ru-RU" sz="2800" dirty="0"/>
              </a:p>
              <a:p>
                <a:endParaRPr lang="ru-RU" altLang="ru-RU" sz="2800" dirty="0"/>
              </a:p>
              <a:p>
                <a:endParaRPr lang="ru-RU" altLang="ru-RU" sz="2800" dirty="0"/>
              </a:p>
              <a:p>
                <a:pPr>
                  <a:spcAft>
                    <a:spcPts val="1200"/>
                  </a:spcAft>
                </a:pPr>
                <a:r>
                  <a:rPr lang="ru-RU" altLang="ru-RU" sz="2800" dirty="0"/>
                  <a:t>Но это не всегда так, например, обратные задачи Фредгольма 2 рода могут быть корректны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ru-RU" sz="28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ru-RU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ru-RU" sz="28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ru-RU" altLang="ru-RU" sz="2800" dirty="0"/>
              </a:p>
            </p:txBody>
          </p:sp>
        </mc:Choice>
        <mc:Fallback xmlns="">
          <p:sp>
            <p:nvSpPr>
              <p:cNvPr id="17411" name="Объект 2">
                <a:extLst>
                  <a:ext uri="{FF2B5EF4-FFF2-40B4-BE49-F238E27FC236}">
                    <a16:creationId xmlns:a16="http://schemas.microsoft.com/office/drawing/2014/main" id="{C558E9C2-F433-4734-93D3-0143AC5A6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7" t="-1242" r="-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DD211F-CE73-47FF-BE37-54C2BB4E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17413" name="Номер слайда 4">
            <a:extLst>
              <a:ext uri="{FF2B5EF4-FFF2-40B4-BE49-F238E27FC236}">
                <a16:creationId xmlns:a16="http://schemas.microsoft.com/office/drawing/2014/main" id="{D3F34E96-9B8F-43C0-8979-91C2FCD9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AFDDBC-3B0D-4254-A9C9-3BD88EA32979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179F8569-0A63-4557-A211-8D2B1ECA8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Пример (профиль температуры)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F27127-CDCD-4C74-987D-AE65FFFB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18436" name="Номер слайда 4">
            <a:extLst>
              <a:ext uri="{FF2B5EF4-FFF2-40B4-BE49-F238E27FC236}">
                <a16:creationId xmlns:a16="http://schemas.microsoft.com/office/drawing/2014/main" id="{7DE9C11B-5769-400C-A245-9DE15FF8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2E2C82-4294-4A8F-9823-F787F828DC7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/>
          </a:p>
        </p:txBody>
      </p:sp>
      <p:pic>
        <p:nvPicPr>
          <p:cNvPr id="18437" name="Рисунок 5">
            <a:extLst>
              <a:ext uri="{FF2B5EF4-FFF2-40B4-BE49-F238E27FC236}">
                <a16:creationId xmlns:a16="http://schemas.microsoft.com/office/drawing/2014/main" id="{0A174BE5-ACDB-42F1-8B3E-0DF882FA8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3130" r="6609" b="3432"/>
          <a:stretch>
            <a:fillRect/>
          </a:stretch>
        </p:blipFill>
        <p:spPr bwMode="auto">
          <a:xfrm>
            <a:off x="900113" y="765175"/>
            <a:ext cx="7729537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687D02C-5609-403E-BD3D-3C13D72DE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Регуляризация Тихонова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Объект 2">
                <a:extLst>
                  <a:ext uri="{FF2B5EF4-FFF2-40B4-BE49-F238E27FC236}">
                    <a16:creationId xmlns:a16="http://schemas.microsoft.com/office/drawing/2014/main" id="{3163689D-FE96-4DE3-96CD-7518E7A0CF4B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400" dirty="0"/>
                  <a:t>Решаем уравнение: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ru-RU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𝐋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d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b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br>
                  <a:rPr lang="ru-RU" altLang="ru-RU" sz="2400" dirty="0"/>
                </a:br>
                <a:r>
                  <a:rPr lang="ru-RU" altLang="ru-RU" sz="2400" dirty="0"/>
                  <a:t>(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altLang="ru-RU" sz="24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ru-RU" altLang="ru-RU" sz="2400" dirty="0"/>
                  <a:t> – параметр и матрица регуляризации)</a:t>
                </a:r>
              </a:p>
              <a:p>
                <a:pPr>
                  <a:spcAft>
                    <a:spcPts val="1200"/>
                  </a:spcAft>
                </a:pPr>
                <a:r>
                  <a:rPr lang="ru-RU" altLang="ru-RU" sz="2400" dirty="0"/>
                  <a:t>Если выполнено условие Морозова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𝐋𝐱</m:t>
                        </m:r>
                      </m:e>
                    </m:d>
                    <m:r>
                      <a:rPr lang="ru-RU" altLang="ru-RU" sz="24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ru-RU" altLang="ru-RU" sz="2400" i="1" dirty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begChr m:val="‖"/>
                        <m:endChr m:val="‖"/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latin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altLang="ru-RU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</a:rPr>
                  <a:t>)</a:t>
                </a:r>
                <a:r>
                  <a:rPr lang="ru-RU" altLang="ru-RU" sz="2400" dirty="0"/>
                  <a:t>, 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ru-RU" altLang="ru-RU" sz="2400" dirty="0"/>
                  <a:t> – положительно определена и решение</a:t>
                </a:r>
                <a:endParaRPr lang="en-US" alt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bSup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p>
                      <m:r>
                        <a:rPr lang="ru-RU" sz="24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𝐋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ru-RU" altLang="ru-RU" sz="2400" dirty="0"/>
              </a:p>
              <a:p>
                <a:endParaRPr lang="ru-RU" altLang="ru-RU" sz="2400" dirty="0"/>
              </a:p>
              <a:p>
                <a:r>
                  <a:rPr lang="ru-RU" altLang="ru-RU" sz="2400" dirty="0"/>
                  <a:t>Эквивалентно регрессии со штрафным членом: минимизируем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𝑆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𝛼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𝐱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)≝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𝐲</m:t>
                                </m:r>
                              </m:e>
                              <m:sup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𝛿</m:t>
                                </m:r>
                              </m:sup>
                            </m:s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−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𝐀𝐱</m:t>
                            </m:r>
                          </m:e>
                        </m:d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𝛼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𝐋𝐱</m:t>
                            </m:r>
                          </m:e>
                        </m:d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altLang="ru-RU" sz="2400" dirty="0"/>
                  <a:t> </a:t>
                </a:r>
              </a:p>
              <a:p>
                <a:endParaRPr lang="ru-RU" altLang="ru-RU" sz="2400" dirty="0"/>
              </a:p>
              <a:p>
                <a:r>
                  <a:rPr lang="ru-RU" altLang="ru-RU" sz="2400" dirty="0">
                    <a:solidFill>
                      <a:srgbClr val="3333CC"/>
                    </a:solidFill>
                  </a:rPr>
                  <a:t>Чем больше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altLang="ru-RU" sz="2400" dirty="0"/>
                  <a:t>, тем лучше обусловлена матрица </a:t>
                </a:r>
                <a:br>
                  <a:rPr lang="ru-RU" altLang="ru-RU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ru-RU" altLang="ru-RU" sz="2400" dirty="0"/>
                  <a:t>,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тем более гладкое решение</a:t>
                </a:r>
              </a:p>
            </p:txBody>
          </p:sp>
        </mc:Choice>
        <mc:Fallback xmlns="">
          <p:sp>
            <p:nvSpPr>
              <p:cNvPr id="20483" name="Объект 2">
                <a:extLst>
                  <a:ext uri="{FF2B5EF4-FFF2-40B4-BE49-F238E27FC236}">
                    <a16:creationId xmlns:a16="http://schemas.microsoft.com/office/drawing/2014/main" id="{3163689D-FE96-4DE3-96CD-7518E7A0C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7270D8-1A00-4F7D-A348-320430A9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20485" name="Номер слайда 4">
            <a:extLst>
              <a:ext uri="{FF2B5EF4-FFF2-40B4-BE49-F238E27FC236}">
                <a16:creationId xmlns:a16="http://schemas.microsoft.com/office/drawing/2014/main" id="{246BC669-6B07-4D38-955C-D3C01221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284693-84DD-4BB9-A8F5-717432C7466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AF8BB400-FCA0-4860-A03E-EFA34692D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Матрицы регуляризации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Объект 2">
                <a:extLst>
                  <a:ext uri="{FF2B5EF4-FFF2-40B4-BE49-F238E27FC236}">
                    <a16:creationId xmlns:a16="http://schemas.microsoft.com/office/drawing/2014/main" id="{E3B84D82-6807-495D-A14F-95185B538F4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1" i="0" dirty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(или диагональная) ограничивает норму решения</a:t>
                </a:r>
              </a:p>
              <a:p>
                <a:r>
                  <a:rPr lang="ru-RU" altLang="ru-RU" sz="2400" dirty="0"/>
                  <a:t>Дискретные приближения для производных сглаживают решение (ограничивают норму производной)</a:t>
                </a:r>
              </a:p>
              <a:p>
                <a:endParaRPr lang="ru-RU" altLang="ru-RU" sz="2400" dirty="0"/>
              </a:p>
              <a:p>
                <a:endParaRPr lang="ru-RU" altLang="ru-RU" sz="2400" dirty="0"/>
              </a:p>
              <a:p>
                <a:endParaRPr lang="ru-RU" altLang="ru-RU" sz="2400" dirty="0"/>
              </a:p>
              <a:p>
                <a:endParaRPr lang="ru-RU" altLang="ru-RU" sz="2400" dirty="0"/>
              </a:p>
              <a:p>
                <a:endParaRPr lang="ru-RU" altLang="ru-RU" sz="2400" dirty="0"/>
              </a:p>
              <a:p>
                <a:r>
                  <a:rPr lang="ru-RU" altLang="ru-RU" sz="2400" dirty="0"/>
                  <a:t>Левая имеет ненулевое ядро (вектор с равными элементами), а правая ограничивает первый  элемент решения</a:t>
                </a:r>
              </a:p>
            </p:txBody>
          </p:sp>
        </mc:Choice>
        <mc:Fallback xmlns="">
          <p:sp>
            <p:nvSpPr>
              <p:cNvPr id="21507" name="Объект 2">
                <a:extLst>
                  <a:ext uri="{FF2B5EF4-FFF2-40B4-BE49-F238E27FC236}">
                    <a16:creationId xmlns:a16="http://schemas.microsoft.com/office/drawing/2014/main" id="{E3B84D82-6807-495D-A14F-95185B538F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831412-A915-41BF-8CE1-1B1EF12C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21509" name="Номер слайда 4">
            <a:extLst>
              <a:ext uri="{FF2B5EF4-FFF2-40B4-BE49-F238E27FC236}">
                <a16:creationId xmlns:a16="http://schemas.microsoft.com/office/drawing/2014/main" id="{5E776B5E-55E7-457D-9416-15457303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148CA6-450D-4DF4-B3F7-99B32639FF2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Объект 6">
                <a:extLst>
                  <a:ext uri="{FF2B5EF4-FFF2-40B4-BE49-F238E27FC236}">
                    <a16:creationId xmlns:a16="http://schemas.microsoft.com/office/drawing/2014/main" id="{2EC7540F-E69D-485F-92ED-0EE2B49FB970}"/>
                  </a:ext>
                </a:extLst>
              </p:cNvPr>
              <p:cNvSpPr txBox="1"/>
              <p:nvPr/>
            </p:nvSpPr>
            <p:spPr bwMode="auto">
              <a:xfrm>
                <a:off x="4644008" y="2482570"/>
                <a:ext cx="4464744" cy="2304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511" name="Объект 6">
                <a:extLst>
                  <a:ext uri="{FF2B5EF4-FFF2-40B4-BE49-F238E27FC236}">
                    <a16:creationId xmlns:a16="http://schemas.microsoft.com/office/drawing/2014/main" id="{2EC7540F-E69D-485F-92ED-0EE2B49FB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2482570"/>
                <a:ext cx="4464744" cy="23047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5">
                <a:extLst>
                  <a:ext uri="{FF2B5EF4-FFF2-40B4-BE49-F238E27FC236}">
                    <a16:creationId xmlns:a16="http://schemas.microsoft.com/office/drawing/2014/main" id="{0142FB17-BC1B-4E79-A5C0-3BD379D7DCEB}"/>
                  </a:ext>
                </a:extLst>
              </p:cNvPr>
              <p:cNvSpPr txBox="1"/>
              <p:nvPr/>
            </p:nvSpPr>
            <p:spPr bwMode="auto">
              <a:xfrm>
                <a:off x="179512" y="2819006"/>
                <a:ext cx="5400600" cy="18372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−1)×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Объект 5">
                <a:extLst>
                  <a:ext uri="{FF2B5EF4-FFF2-40B4-BE49-F238E27FC236}">
                    <a16:creationId xmlns:a16="http://schemas.microsoft.com/office/drawing/2014/main" id="{0142FB17-BC1B-4E79-A5C0-3BD379D7D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819006"/>
                <a:ext cx="5400600" cy="1837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4976DBAF-DD9B-4F29-94F0-7384A2269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Матрицы регуляризации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Объект 2">
                <a:extLst>
                  <a:ext uri="{FF2B5EF4-FFF2-40B4-BE49-F238E27FC236}">
                    <a16:creationId xmlns:a16="http://schemas.microsoft.com/office/drawing/2014/main" id="{84B79EF2-12EC-4AAE-A11E-200201D3973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400" dirty="0"/>
                  <a:t>Приближение 2-й производной</a:t>
                </a:r>
                <a:r>
                  <a:rPr lang="en-US" altLang="ru-RU" sz="2400" dirty="0"/>
                  <a:t> (</a:t>
                </a:r>
                <a:r>
                  <a:rPr lang="ru-RU" altLang="ru-RU" sz="2400" dirty="0"/>
                  <a:t>аналогично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𝐋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sz="2400" dirty="0">
                    <a:cs typeface="Times New Roman" panose="02020603050405020304" pitchFamily="18" charset="0"/>
                  </a:rPr>
                  <a:t>)</a:t>
                </a:r>
              </a:p>
              <a:p>
                <a:endParaRPr lang="ru-RU" altLang="ru-RU" sz="2400" dirty="0">
                  <a:cs typeface="Times New Roman" panose="02020603050405020304" pitchFamily="18" charset="0"/>
                </a:endParaRPr>
              </a:p>
              <a:p>
                <a:endParaRPr lang="ru-RU" altLang="ru-RU" sz="2400" dirty="0">
                  <a:cs typeface="Times New Roman" panose="02020603050405020304" pitchFamily="18" charset="0"/>
                </a:endParaRPr>
              </a:p>
              <a:p>
                <a:endParaRPr lang="ru-RU" altLang="ru-RU" sz="2400" dirty="0">
                  <a:cs typeface="Times New Roman" panose="02020603050405020304" pitchFamily="18" charset="0"/>
                </a:endParaRPr>
              </a:p>
              <a:p>
                <a:endParaRPr lang="ru-RU" altLang="ru-RU" sz="2400" dirty="0">
                  <a:cs typeface="Times New Roman" panose="02020603050405020304" pitchFamily="18" charset="0"/>
                </a:endParaRPr>
              </a:p>
              <a:p>
                <a:endParaRPr lang="ru-RU" altLang="ru-RU" sz="2400" dirty="0">
                  <a:cs typeface="Times New Roman" panose="02020603050405020304" pitchFamily="18" charset="0"/>
                </a:endParaRPr>
              </a:p>
              <a:p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Можно объединить несколько матриц, используя разложение Холецкого</a:t>
                </a:r>
                <a:r>
                  <a:rPr lang="en-US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kern="12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 kern="12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 kern="12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altLang="ru-RU" sz="2400" dirty="0">
                  <a:solidFill>
                    <a:srgbClr val="3333CC"/>
                  </a:solidFill>
                  <a:cs typeface="Times New Roman" panose="02020603050405020304" pitchFamily="18" charset="0"/>
                </a:endParaRPr>
              </a:p>
              <a:p>
                <a:pPr marL="357188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𝐋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𝐋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𝜔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𝐋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𝐋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𝜔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𝐋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𝐋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  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endParaRPr>
              </a:p>
              <a:p>
                <a:pPr marL="357188" indent="0">
                  <a:buNone/>
                </a:pPr>
                <a:r>
                  <a:rPr lang="ru-RU" altLang="ru-RU" sz="2400" dirty="0">
                    <a:cs typeface="Times New Roman" panose="02020603050405020304" pitchFamily="18" charset="0"/>
                  </a:rPr>
                  <a:t>(можно явно использовать ленточную структуру)</a:t>
                </a:r>
              </a:p>
            </p:txBody>
          </p:sp>
        </mc:Choice>
        <mc:Fallback xmlns="">
          <p:sp>
            <p:nvSpPr>
              <p:cNvPr id="22531" name="Объект 2">
                <a:extLst>
                  <a:ext uri="{FF2B5EF4-FFF2-40B4-BE49-F238E27FC236}">
                    <a16:creationId xmlns:a16="http://schemas.microsoft.com/office/drawing/2014/main" id="{84B79EF2-12EC-4AAE-A11E-200201D397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B7BF61-4CB8-4DBB-8149-016BAE46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22533" name="Номер слайда 4">
            <a:extLst>
              <a:ext uri="{FF2B5EF4-FFF2-40B4-BE49-F238E27FC236}">
                <a16:creationId xmlns:a16="http://schemas.microsoft.com/office/drawing/2014/main" id="{27D7E42F-74BC-4956-9496-C64BCC20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77E5EF-9330-40D4-B593-1A463E5F817D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4" name="Объект 5">
                <a:extLst>
                  <a:ext uri="{FF2B5EF4-FFF2-40B4-BE49-F238E27FC236}">
                    <a16:creationId xmlns:a16="http://schemas.microsoft.com/office/drawing/2014/main" id="{4C514E50-B6CC-4774-909D-5ABFB20DCAE1}"/>
                  </a:ext>
                </a:extLst>
              </p:cNvPr>
              <p:cNvSpPr txBox="1"/>
              <p:nvPr/>
            </p:nvSpPr>
            <p:spPr bwMode="auto">
              <a:xfrm>
                <a:off x="-61829" y="1988839"/>
                <a:ext cx="6567264" cy="1881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−2)×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34" name="Объект 5">
                <a:extLst>
                  <a:ext uri="{FF2B5EF4-FFF2-40B4-BE49-F238E27FC236}">
                    <a16:creationId xmlns:a16="http://schemas.microsoft.com/office/drawing/2014/main" id="{4C514E50-B6CC-4774-909D-5ABFB20D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1829" y="1988839"/>
                <a:ext cx="6567264" cy="18811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Объект 6">
                <a:extLst>
                  <a:ext uri="{FF2B5EF4-FFF2-40B4-BE49-F238E27FC236}">
                    <a16:creationId xmlns:a16="http://schemas.microsoft.com/office/drawing/2014/main" id="{30AC0A0C-A19B-4CC1-9411-350360357B2E}"/>
                  </a:ext>
                </a:extLst>
              </p:cNvPr>
              <p:cNvSpPr txBox="1"/>
              <p:nvPr/>
            </p:nvSpPr>
            <p:spPr bwMode="auto">
              <a:xfrm>
                <a:off x="4572000" y="1700808"/>
                <a:ext cx="5184576" cy="2016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35" name="Объект 6">
                <a:extLst>
                  <a:ext uri="{FF2B5EF4-FFF2-40B4-BE49-F238E27FC236}">
                    <a16:creationId xmlns:a16="http://schemas.microsoft.com/office/drawing/2014/main" id="{30AC0A0C-A19B-4CC1-9411-350360357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700808"/>
                <a:ext cx="5184576" cy="2016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192B22C3-506C-4D42-9EE7-77EEF32DC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Байесовский подход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Объект 2">
                <a:extLst>
                  <a:ext uri="{FF2B5EF4-FFF2-40B4-BE49-F238E27FC236}">
                    <a16:creationId xmlns:a16="http://schemas.microsoft.com/office/drawing/2014/main" id="{F6D3F518-13CA-443D-8AF5-EC73EC9FC9E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400" dirty="0"/>
                  <a:t>Предположим Гауссову априорную вероятность</a:t>
                </a:r>
                <a:endParaRPr lang="en-US" alt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)∼</m:t>
                          </m:r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ru-RU" sz="2400" dirty="0"/>
              </a:p>
              <a:p>
                <a:r>
                  <a:rPr lang="ru-RU" altLang="ru-RU" sz="2400" dirty="0"/>
                  <a:t>Тогда при наличии данных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altLang="ru-RU" sz="2400" i="1" baseline="300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unc>
                        <m:func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limLow>
                            <m:limLow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ru-RU" sz="24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ru-RU" sz="24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𝐲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ru-RU" sz="24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𝐀𝐱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𝐂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sub>
                                        <m:sup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p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sup>
                                      </m:s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𝐀𝐱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f>
                                        <m:f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𝐂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sub>
                                        <m:sup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lim>
                          </m:limLow>
                        </m:e>
                      </m:func>
                    </m:oMath>
                  </m:oMathPara>
                </a14:m>
                <a:endParaRPr lang="ru-RU" altLang="ru-RU" sz="2400" i="1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ru-RU" sz="2400" dirty="0"/>
                  <a:t> (</a:t>
                </a:r>
                <a:r>
                  <a:rPr lang="ru-RU" altLang="ru-RU" sz="2400" dirty="0"/>
                  <a:t>положительно определенная)</a:t>
                </a:r>
                <a:br>
                  <a:rPr lang="ru-RU" altLang="ru-RU" sz="2400" dirty="0"/>
                </a:br>
                <a:r>
                  <a:rPr lang="ru-RU" altLang="ru-RU" sz="2400" dirty="0"/>
                  <a:t>и предполагаем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𝐂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𝛿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𝐈</m:t>
                    </m:r>
                  </m:oMath>
                </a14:m>
                <a:endParaRPr lang="ru-RU" altLang="ru-RU" sz="2400" dirty="0"/>
              </a:p>
              <a:p>
                <a:r>
                  <a:rPr lang="ru-RU" altLang="ru-RU" sz="2400" dirty="0"/>
                  <a:t>Получаем стандартную формулу регуляризации:</a:t>
                </a:r>
                <a:endParaRPr lang="en-US" alt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𝑆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𝐱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)=</m:t>
                      </m:r>
                      <m:f>
                        <m:fPr>
                          <m:type m:val="li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𝐲</m:t>
                                          </m:r>
                                        </m:e>
                                        <m:sup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𝛿</m:t>
                                          </m:r>
                                        </m:sup>
                                      </m:s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𝐀𝐱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𝐋𝐱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,  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𝛼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altLang="ru-RU" sz="2400" dirty="0"/>
              </a:p>
              <a:p>
                <a:r>
                  <a:rPr lang="en-US" altLang="ru-RU" sz="2400" dirty="0">
                    <a:solidFill>
                      <a:srgbClr val="3333CC"/>
                    </a:solidFill>
                  </a:rPr>
                  <a:t>“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Физический смысл</a:t>
                </a:r>
                <a:r>
                  <a:rPr lang="en-US" altLang="ru-RU" sz="2400" dirty="0">
                    <a:solidFill>
                      <a:srgbClr val="3333CC"/>
                    </a:solidFill>
                  </a:rPr>
                  <a:t>”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для </a:t>
                </a:r>
                <a14:m>
                  <m:oMath xmlns:m="http://schemas.openxmlformats.org/officeDocument/2006/math">
                    <m:r>
                      <a:rPr lang="el-GR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altLang="ru-RU" sz="2400" i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555" name="Объект 2">
                <a:extLst>
                  <a:ext uri="{FF2B5EF4-FFF2-40B4-BE49-F238E27FC236}">
                    <a16:creationId xmlns:a16="http://schemas.microsoft.com/office/drawing/2014/main" id="{F6D3F518-13CA-443D-8AF5-EC73EC9FC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790" b="-3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B2D365-588B-43E7-9133-0F041733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23557" name="Номер слайда 4">
            <a:extLst>
              <a:ext uri="{FF2B5EF4-FFF2-40B4-BE49-F238E27FC236}">
                <a16:creationId xmlns:a16="http://schemas.microsoft.com/office/drawing/2014/main" id="{18A9A774-E592-4CF6-91A0-8BEFA162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587751-1D5C-4FA4-B6DE-95685003C97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90AB711B-DADA-4F45-8F3B-F3D4EC7F2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Использование корреляций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Объект 2">
                <a:extLst>
                  <a:ext uri="{FF2B5EF4-FFF2-40B4-BE49-F238E27FC236}">
                    <a16:creationId xmlns:a16="http://schemas.microsoft.com/office/drawing/2014/main" id="{38FFDA47-6F3E-4AEA-A469-D059BA6DE27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388" y="1052513"/>
                <a:ext cx="8801100" cy="5400675"/>
              </a:xfrm>
            </p:spPr>
            <p:txBody>
              <a:bodyPr/>
              <a:lstStyle/>
              <a:p>
                <a:r>
                  <a:rPr lang="ru-RU" altLang="ru-RU" sz="2400" dirty="0"/>
                  <a:t>Предположим, что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kern="12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𝐂</m:t>
                                </m:r>
                              </m:e>
                              <m:sub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sz="2400" i="1" kern="12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kern="12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kern="120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0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kern="12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kern="12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func>
                      <m:funcPr>
                        <m:ctrlP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>
                              <m:f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400" i="1" kern="1200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 kern="1200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sz="2400" i="1" kern="1200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2400" i="1" kern="1200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 kern="1200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ru-RU" sz="2400" i="1" kern="1200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ru-RU" sz="2400" i="1" kern="12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ru-RU" sz="2400" dirty="0"/>
                  <a:t>,</a:t>
                </a:r>
                <a:br>
                  <a:rPr lang="en-US" altLang="ru-RU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/>
                  <a:t> </a:t>
                </a:r>
                <a:r>
                  <a:rPr lang="en-US" altLang="ru-RU" sz="2400" dirty="0"/>
                  <a:t>– </a:t>
                </a:r>
                <a:r>
                  <a:rPr lang="ru-RU" altLang="ru-RU" sz="2400" dirty="0"/>
                  <a:t>координата и длина корреляции измерения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ru-RU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7188" lvl="0" indent="0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𝚪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diag</m:t>
                          </m:r>
                        </m:fName>
                        <m:e>
                          <m:sSub>
                            <m:sSub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e>
                      </m:func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4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unc>
                        <m:func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</m:e>
                      </m:func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⇒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𝐂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𝐱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lang="ru-RU" sz="2400" i="1" kern="120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𝐑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lang="ru-RU" sz="2400" i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  <a:p>
                <a:r>
                  <a:rPr lang="ru-RU" altLang="ru-RU" sz="2400" dirty="0"/>
                  <a:t>Нормализованная матрица регуляризации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𝐋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n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: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</a:endParaRPr>
              </a:p>
              <a:p>
                <a:pPr marL="0" indent="0">
                  <a:buNone/>
                </a:pPr>
                <a:endParaRPr lang="ru-RU" altLang="ru-RU" sz="2400" dirty="0"/>
              </a:p>
              <a:p>
                <a:r>
                  <a:rPr lang="ru-RU" altLang="ru-RU" sz="2400" dirty="0">
                    <a:solidFill>
                      <a:srgbClr val="3333CC"/>
                    </a:solidFill>
                  </a:rPr>
                  <a:t>Если вектор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kern="12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 известен, то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𝐂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𝐱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−1</m:t>
                        </m:r>
                      </m:sup>
                    </m:sSub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𝐋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𝐋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, 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𝐋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𝐋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n</m:t>
                        </m:r>
                      </m:sub>
                    </m:sSub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−1</m:t>
                        </m:r>
                      </m:sup>
                    </m:sSup>
                  </m:oMath>
                </a14:m>
                <a:endParaRPr lang="ru-RU" altLang="ru-RU" sz="2400" dirty="0"/>
              </a:p>
              <a:p>
                <a:endParaRPr lang="en-US" altLang="ru-RU" sz="2400" dirty="0"/>
              </a:p>
              <a:p>
                <a:r>
                  <a:rPr lang="ru-RU" altLang="ru-RU" sz="2400" dirty="0"/>
                  <a:t>Иначе предполагаем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ru-RU" sz="24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ru-RU" sz="24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ru-RU" sz="2400" dirty="0"/>
                  <a:t> </a:t>
                </a:r>
                <a:br>
                  <a:rPr lang="en-US" altLang="ru-RU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𝐂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𝐱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𝐱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bSup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, 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𝐋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𝐋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n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, 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𝛼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type m:val="lin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Sup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𝐱</m:t>
                            </m:r>
                          </m:sub>
                          <m: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24579" name="Объект 2">
                <a:extLst>
                  <a:ext uri="{FF2B5EF4-FFF2-40B4-BE49-F238E27FC236}">
                    <a16:creationId xmlns:a16="http://schemas.microsoft.com/office/drawing/2014/main" id="{38FFDA47-6F3E-4AEA-A469-D059BA6DE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052513"/>
                <a:ext cx="8801100" cy="5400675"/>
              </a:xfrm>
              <a:blipFill>
                <a:blip r:embed="rId2"/>
                <a:stretch>
                  <a:fillRect l="-139" b="-8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6E3BC3-57B7-4BF1-9181-A0E61137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24581" name="Номер слайда 4">
            <a:extLst>
              <a:ext uri="{FF2B5EF4-FFF2-40B4-BE49-F238E27FC236}">
                <a16:creationId xmlns:a16="http://schemas.microsoft.com/office/drawing/2014/main" id="{4738D36A-7D01-4D2C-B96D-93D47868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4C2DD6-1A74-41E0-A4A5-B48E146033B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95E75873-55AF-4421-A363-78F367D23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Экспоненциальная корреляция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Объект 2">
                <a:extLst>
                  <a:ext uri="{FF2B5EF4-FFF2-40B4-BE49-F238E27FC236}">
                    <a16:creationId xmlns:a16="http://schemas.microsoft.com/office/drawing/2014/main" id="{3935AC6E-A0AF-45A3-AE22-DA4A90C717F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400" dirty="0"/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≝</m:t>
                    </m:r>
                    <m:func>
                      <m:func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altLang="ru-RU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sz="2400" i="1" dirty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ru-RU" sz="2400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altLang="ru-RU" sz="2400" i="1" dirty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ru-RU" sz="2400" dirty="0"/>
              </a:p>
              <a:p>
                <a:endParaRPr lang="en-US" altLang="ru-RU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𝐑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𝜁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𝜁</m:t>
                                    </m:r>
                                  </m:e>
                                  <m:sup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𝜁</m:t>
                                    </m:r>
                                  </m:e>
                                  <m:sup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𝜁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𝜁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𝜁</m:t>
                                        </m:r>
                                      </m:e>
                                      <m:sup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eqArr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&amp;→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𝐋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 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𝜁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→0 (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→0)</m:t>
                              </m:r>
                            </m:e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&amp;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 ∼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𝐋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 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𝜁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→1 (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𝑙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→∞)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25603" name="Объект 2">
                <a:extLst>
                  <a:ext uri="{FF2B5EF4-FFF2-40B4-BE49-F238E27FC236}">
                    <a16:creationId xmlns:a16="http://schemas.microsoft.com/office/drawing/2014/main" id="{3935AC6E-A0AF-45A3-AE22-DA4A90C71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10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79A3DF-4E2E-4FFB-89D5-EC8AF3F8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25605" name="Номер слайда 4">
            <a:extLst>
              <a:ext uri="{FF2B5EF4-FFF2-40B4-BE49-F238E27FC236}">
                <a16:creationId xmlns:a16="http://schemas.microsoft.com/office/drawing/2014/main" id="{47898025-963F-4480-8801-6C59B5FE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EC86E7-DDEC-4EA4-9C69-0822D011D01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FC28E4EB-3519-48E5-A14D-12021823A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Обобщенное </a:t>
            </a:r>
            <a:r>
              <a:rPr lang="en-US" altLang="ru-RU"/>
              <a:t>SVD</a:t>
            </a:r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Объект 2">
                <a:extLst>
                  <a:ext uri="{FF2B5EF4-FFF2-40B4-BE49-F238E27FC236}">
                    <a16:creationId xmlns:a16="http://schemas.microsoft.com/office/drawing/2014/main" id="{CB36B42C-2E40-41A5-ACFF-920619D298C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400" dirty="0"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altLang="ru-RU" sz="2400" dirty="0"/>
                  <a:t> –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матрица</a:t>
                </a:r>
                <a:r>
                  <a:rPr lang="en-US" altLang="ru-RU" sz="24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𝐋</m:t>
                    </m:r>
                  </m:oMath>
                </a14:m>
                <a:r>
                  <a:rPr lang="en-US" altLang="ru-RU" sz="2400" dirty="0"/>
                  <a:t> –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матрица</a:t>
                </a:r>
                <a:r>
                  <a:rPr lang="en-US" altLang="ru-RU" sz="24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ru-RU" sz="24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ru-RU" sz="24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altLang="ru-RU" sz="2400" dirty="0">
                    <a:cs typeface="Times New Roman" panose="02020603050405020304" pitchFamily="18" charset="0"/>
                  </a:rPr>
                  <a:t>, </a:t>
                </a:r>
                <a:br>
                  <a:rPr lang="ru-RU" altLang="ru-RU" sz="2400" dirty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rank</m:t>
                        </m:r>
                      </m:fName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func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ker</m:t>
                        </m:r>
                      </m:fName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func>
                    <m:r>
                      <a:rPr lang="en-US" alt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func>
                      <m:func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dirty="0">
                            <a:latin typeface="Cambria Math" panose="02040503050406030204" pitchFamily="18" charset="0"/>
                          </a:rPr>
                          <m:t>ker</m:t>
                        </m:r>
                      </m:fName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func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altLang="ru-RU" sz="2400" dirty="0">
                  <a:cs typeface="Times New Roman" panose="02020603050405020304" pitchFamily="18" charset="0"/>
                </a:endParaRPr>
              </a:p>
              <a:p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Тогда</a:t>
                </a:r>
                <a:r>
                  <a:rPr lang="en-US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𝐀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𝐔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𝚺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𝐖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, 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𝐋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𝐕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𝚺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𝐖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−1</m:t>
                        </m:r>
                      </m:sup>
                    </m:sSup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357188" indent="-35718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𝚺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  <m:r>
                            <a:rPr lang="en-US" sz="2400" i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 kern="120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3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3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diag</m:t>
                                    </m:r>
                                  </m:fName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3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3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3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3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3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3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)</m:t>
                                        </m:r>
                                      </m:e>
                                      <m:sub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3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𝑝</m:t>
                                        </m:r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3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×</m:t>
                                        </m:r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3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3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3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3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3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−</m:t>
                                    </m:r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3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diag</m:t>
                                          </m:r>
                                        </m:fName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  <m: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×</m:t>
                                              </m:r>
                                              <m:r>
                                                <a:rPr lang="ru-RU" sz="2400" i="1">
                                                  <a:solidFill>
                                                    <a:srgbClr val="3333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</m:m>
                    </m:oMath>
                  </m:oMathPara>
                </a14:m>
                <a:endParaRPr lang="ru-RU" altLang="ru-RU" sz="2400" dirty="0"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𝐔</m:t>
                    </m:r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 –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ортогональные</a:t>
                </a:r>
                <a:b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𝐔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𝑚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×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𝑚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𝐮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…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𝐮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𝐕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×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𝐯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…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𝐯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ru-RU" altLang="ru-RU" sz="2400" dirty="0"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𝐖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×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𝐰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…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𝐰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 –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невырожденная</a:t>
                </a:r>
                <a:endParaRPr lang="en-US" altLang="ru-RU" sz="2400" dirty="0">
                  <a:cs typeface="Times New Roman" panose="02020603050405020304" pitchFamily="18" charset="0"/>
                </a:endParaRPr>
              </a:p>
              <a:p>
                <a:r>
                  <a:rPr lang="ru-RU" altLang="ru-RU" sz="2400" dirty="0">
                    <a:cs typeface="Times New Roman" panose="02020603050405020304" pitchFamily="18" charset="0"/>
                  </a:rPr>
                  <a:t>Обобщенные сингулярные значения пары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altLang="ru-RU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  <m:r>
                          <a:rPr lang="ru-RU" altLang="ru-RU" sz="240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sz="2400" b="1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𝐋</m:t>
                        </m:r>
                      </m:e>
                    </m:d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,</a:t>
                </a:r>
                <a:br>
                  <a:rPr lang="en-US" altLang="ru-RU" sz="2400" dirty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≝</m:t>
                    </m:r>
                    <m:f>
                      <m:fPr>
                        <m:type m:val="lin"/>
                        <m:ctrlPr>
                          <a:rPr lang="en-US" altLang="ru-RU" sz="2400" b="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упорядочены: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…&gt;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ru-RU" sz="2400" dirty="0">
                  <a:solidFill>
                    <a:srgbClr val="3333CC"/>
                  </a:solidFill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627" name="Объект 2">
                <a:extLst>
                  <a:ext uri="{FF2B5EF4-FFF2-40B4-BE49-F238E27FC236}">
                    <a16:creationId xmlns:a16="http://schemas.microsoft.com/office/drawing/2014/main" id="{CB36B42C-2E40-41A5-ACFF-920619D29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790" b="-5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711E43-A876-4E94-8F52-4FE7918D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8: Регуляризация.</a:t>
            </a:r>
          </a:p>
        </p:txBody>
      </p:sp>
      <p:sp>
        <p:nvSpPr>
          <p:cNvPr id="26629" name="Номер слайда 4">
            <a:extLst>
              <a:ext uri="{FF2B5EF4-FFF2-40B4-BE49-F238E27FC236}">
                <a16:creationId xmlns:a16="http://schemas.microsoft.com/office/drawing/2014/main" id="{71B53EA9-5877-4580-85E5-5BA77261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E33F95-B5F4-49F5-BF4A-627E50DF4D1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8579018F-03DC-4E86-A963-44B25535D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Свойства </a:t>
            </a:r>
            <a:r>
              <a:rPr lang="en-US" altLang="ru-RU"/>
              <a:t>GSVD</a:t>
            </a:r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Объект 2">
                <a:extLst>
                  <a:ext uri="{FF2B5EF4-FFF2-40B4-BE49-F238E27FC236}">
                    <a16:creationId xmlns:a16="http://schemas.microsoft.com/office/drawing/2014/main" id="{4F9934FD-B898-450B-92E3-9E945F1E598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𝐀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𝐰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𝐮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𝐋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𝐰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𝜇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𝐯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, 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𝑖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=1,…,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</m:oMath>
                </a14:m>
                <a:endParaRPr lang="en-US" sz="2400" kern="120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ru-RU" sz="24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b>
                      <m:sSub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i="0" kern="1200" dirty="0">
                    <a:solidFill>
                      <a:srgbClr val="000000"/>
                    </a:solidFill>
                    <a:latin typeface="+mj-lt"/>
                  </a:rPr>
                  <a:t>,</a:t>
                </a:r>
                <a:r>
                  <a:rPr lang="en-US" sz="2400" i="0" kern="12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sSub>
                      <m:sSub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2400" i="0" kern="1200" dirty="0">
                    <a:solidFill>
                      <a:srgbClr val="000000"/>
                    </a:solidFill>
                    <a:latin typeface="+mj-lt"/>
                  </a:rPr>
                  <a:t>, </a:t>
                </a:r>
                <a14:m>
                  <m:oMath xmlns:m="http://schemas.openxmlformats.org/officeDocument/2006/math"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ru-RU" sz="2400" kern="120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 err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базис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dirty="0">
                            <a:latin typeface="Cambria Math" panose="02040503050406030204" pitchFamily="18" charset="0"/>
                          </a:rPr>
                          <m:t>ker</m:t>
                        </m:r>
                      </m:fName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func>
                  </m:oMath>
                </a14:m>
                <a:endParaRPr lang="en-US" altLang="ru-RU" sz="2400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𝐰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𝐀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𝐀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𝐰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𝛿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, 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𝑖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𝑗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+1,…,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</m:oMath>
                </a14:m>
                <a:r>
                  <a:rPr lang="ru-RU" altLang="ru-RU" sz="2400" dirty="0"/>
                  <a:t>  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𝐰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𝐀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𝐮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𝑗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𝛿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𝐰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𝐋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𝐯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𝑗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𝜇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𝛿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, 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𝑖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𝑗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=1,…,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то </a:t>
                </a:r>
                <a:r>
                  <a:rPr lang="en-US" altLang="ru-RU" sz="24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GSVD</a:t>
                </a:r>
                <a:r>
                  <a:rPr lang="ru-RU" altLang="ru-RU" sz="24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ru-RU" altLang="ru-RU" sz="2400" i="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ru-RU" sz="2400" b="1" i="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𝐋</m:t>
                    </m:r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⇔</m:t>
                    </m:r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ru-RU" sz="24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SVD</a:t>
                </a:r>
                <a:r>
                  <a:rPr lang="ru-RU" altLang="ru-RU" sz="24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US" altLang="ru-RU" sz="2400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altLang="ru-RU" sz="2400" dirty="0">
                    <a:cs typeface="Times New Roman" panose="02020603050405020304" pitchFamily="18" charset="0"/>
                  </a:rPr>
                  <a:t>поэтому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GSVD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ru-RU" altLang="ru-RU" sz="240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ru-RU" sz="2400" b="1" i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𝐈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⇔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SVD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altLang="ru-RU" sz="2400" dirty="0">
                  <a:cs typeface="Times New Roman" panose="02020603050405020304" pitchFamily="18" charset="0"/>
                </a:endParaRPr>
              </a:p>
              <a:p>
                <a:endParaRPr lang="ru-RU" altLang="ru-RU" sz="2400" dirty="0"/>
              </a:p>
            </p:txBody>
          </p:sp>
        </mc:Choice>
        <mc:Fallback xmlns="">
          <p:sp>
            <p:nvSpPr>
              <p:cNvPr id="27651" name="Объект 2">
                <a:extLst>
                  <a:ext uri="{FF2B5EF4-FFF2-40B4-BE49-F238E27FC236}">
                    <a16:creationId xmlns:a16="http://schemas.microsoft.com/office/drawing/2014/main" id="{4F9934FD-B898-450B-92E3-9E945F1E59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545CA5-1796-43A5-BE8B-D0238C8C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86E83107-43FC-4FF9-BC19-777C264E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789787-7132-44EF-8CD9-801FAA21BF9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3B55D-7AD2-42AC-9236-3AFF92CD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5123" name="Номер слайда 5">
            <a:extLst>
              <a:ext uri="{FF2B5EF4-FFF2-40B4-BE49-F238E27FC236}">
                <a16:creationId xmlns:a16="http://schemas.microsoft.com/office/drawing/2014/main" id="{F46B3CA5-78ED-4D56-9350-CC559D05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0F1FEA-214A-487C-A489-2CD78E9BAFA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2DEF5AD4-DB58-4720-894B-E056BCDBA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План темы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65D98E0-6BD3-49E5-A12C-5A899A05B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defRPr/>
            </a:pPr>
            <a:r>
              <a:rPr lang="ru-RU" altLang="ru-RU" dirty="0"/>
              <a:t>Корректность обратной задачи</a:t>
            </a:r>
          </a:p>
          <a:p>
            <a:pPr marL="360363" indent="-360363" eaLnBrk="1" hangingPunct="1">
              <a:defRPr/>
            </a:pPr>
            <a:r>
              <a:rPr lang="ru-RU" altLang="ru-RU" dirty="0"/>
              <a:t>Сингулярное разложение</a:t>
            </a:r>
          </a:p>
          <a:p>
            <a:pPr marL="360363" indent="-360363" eaLnBrk="1" hangingPunct="1">
              <a:defRPr/>
            </a:pPr>
            <a:r>
              <a:rPr lang="ru-RU" altLang="ru-RU" dirty="0"/>
              <a:t>Бесконечномерные линейные операторы</a:t>
            </a:r>
          </a:p>
          <a:p>
            <a:pPr marL="360363" indent="-360363" eaLnBrk="1" hangingPunct="1">
              <a:defRPr/>
            </a:pPr>
            <a:r>
              <a:rPr lang="ru-RU" altLang="ru-RU" dirty="0"/>
              <a:t>Регуляризация Тихонова</a:t>
            </a:r>
          </a:p>
          <a:p>
            <a:pPr marL="360363" indent="-360363" eaLnBrk="1" hangingPunct="1">
              <a:defRPr/>
            </a:pPr>
            <a:r>
              <a:rPr lang="ru-RU" altLang="ru-RU" dirty="0"/>
              <a:t>Выбор матрицы регуляризации</a:t>
            </a:r>
          </a:p>
          <a:p>
            <a:pPr marL="360363" indent="-360363" eaLnBrk="1" hangingPunct="1">
              <a:defRPr/>
            </a:pPr>
            <a:r>
              <a:rPr lang="ru-RU" altLang="ru-RU" dirty="0"/>
              <a:t>Обобщенное сингулярное разложение</a:t>
            </a:r>
          </a:p>
          <a:p>
            <a:pPr marL="360363" indent="-360363" eaLnBrk="1" hangingPunct="1">
              <a:defRPr/>
            </a:pPr>
            <a:r>
              <a:rPr lang="ru-RU" altLang="ru-RU" dirty="0"/>
              <a:t>Выбор параметра регуляризации</a:t>
            </a:r>
          </a:p>
          <a:p>
            <a:pPr marL="609600" indent="-609600" eaLnBrk="1" hangingPunct="1">
              <a:defRPr/>
            </a:pPr>
            <a:endParaRPr lang="ru-RU" altLang="ru-RU" dirty="0"/>
          </a:p>
          <a:p>
            <a:pPr marL="609600" indent="-609600" eaLnBrk="1" hangingPunct="1"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19B542BF-2F3E-4483-9754-A496AFE44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Регуляризованное решение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Объект 2">
                <a:extLst>
                  <a:ext uri="{FF2B5EF4-FFF2-40B4-BE49-F238E27FC236}">
                    <a16:creationId xmlns:a16="http://schemas.microsoft.com/office/drawing/2014/main" id="{FF825207-9B6B-44FA-8AE6-1C9359C3879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𝐀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𝛼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+</m:t>
                        </m:r>
                      </m:sup>
                    </m:sSub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</m:e>
                              <m:sup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𝐋</m:t>
                            </m:r>
                          </m:e>
                        </m:d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𝐀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𝐖</m:t>
                    </m:r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𝚺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𝛼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𝐔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p>
                  </m:oMath>
                </a14:m>
                <a:endParaRPr lang="ru-RU" altLang="ru-RU" sz="2400" dirty="0"/>
              </a:p>
              <a:p>
                <a:endParaRPr lang="en-US" altLang="ru-RU" sz="2400" dirty="0"/>
              </a:p>
              <a:p>
                <a:endParaRPr lang="en-US" altLang="ru-RU" sz="2400" dirty="0"/>
              </a:p>
              <a:p>
                <a:pPr marL="357188" indent="-35718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𝐱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𝛼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𝛿</m:t>
                          </m:r>
                        </m:sup>
                      </m:sSub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𝐀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𝛼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𝐲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𝛿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den>
                          </m:f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ru-RU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p>
                                        <m:sSupPr>
                                          <m:ctrlPr>
                                            <a:rPr lang="ru-RU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p>
                                          <m:r>
                                            <a:rPr lang="ru-RU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𝛿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func>
                            <m:func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ker</m:t>
                              </m:r>
                            </m:fName>
                            <m:e>
                              <m: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𝐋</m:t>
                              </m:r>
                            </m:e>
                          </m:func>
                        </m:lim>
                      </m:limLow>
                    </m:oMath>
                  </m:oMathPara>
                </a14:m>
                <a:endParaRPr lang="ru-RU" altLang="ru-RU" sz="2400" dirty="0"/>
              </a:p>
              <a:p>
                <a:r>
                  <a:rPr lang="ru-RU" altLang="ru-RU" sz="2400" dirty="0">
                    <a:solidFill>
                      <a:srgbClr val="3333CC"/>
                    </a:solidFill>
                  </a:rPr>
                  <a:t>Если</a:t>
                </a:r>
                <a:r>
                  <a:rPr lang="en-US" altLang="ru-RU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, то</a:t>
                </a:r>
                <a:r>
                  <a:rPr lang="en-US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kern="12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bSup>
                    <m:r>
                      <a:rPr lang="ru-RU" sz="2400" i="1" kern="120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f>
                          <m:f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sz="2400" i="1" kern="120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p>
                          <m:sSup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br>
                  <a:rPr lang="ru-RU" altLang="ru-RU" sz="2400" dirty="0">
                    <a:cs typeface="Times New Roman" panose="02020603050405020304" pitchFamily="18" charset="0"/>
                  </a:rPr>
                </a:br>
                <a:r>
                  <a:rPr lang="ru-RU" altLang="ru-RU" sz="2400" dirty="0">
                    <a:cs typeface="Times New Roman" panose="02020603050405020304" pitchFamily="18" charset="0"/>
                  </a:rPr>
                  <a:t>вместо точного решения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≝</m:t>
                    </m:r>
                    <m:sSup>
                      <m:sSup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sz="2400" i="1" kern="1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ru-RU" altLang="ru-RU" sz="2400" dirty="0">
                  <a:cs typeface="Times New Roman" panose="02020603050405020304" pitchFamily="18" charset="0"/>
                </a:endParaRPr>
              </a:p>
              <a:p>
                <a:r>
                  <a:rPr lang="ru-RU" altLang="ru-RU" sz="2400" dirty="0"/>
                  <a:t>При этом в пространстве данных:</a:t>
                </a:r>
                <a:endParaRPr lang="en-US" altLang="ru-RU" sz="2400" kern="1200" dirty="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  <a:p>
                <a:pPr marL="357188" indent="-35718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p>
                      </m:sSubSup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den>
                          </m:f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,   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ru-RU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𝐲</m:t>
                              </m:r>
                            </m:e>
                          </m:d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</m:oMath>
                  </m:oMathPara>
                </a14:m>
                <a:endParaRPr lang="en-US" altLang="ru-RU" sz="2400" dirty="0"/>
              </a:p>
            </p:txBody>
          </p:sp>
        </mc:Choice>
        <mc:Fallback xmlns="">
          <p:sp>
            <p:nvSpPr>
              <p:cNvPr id="28675" name="Объект 2">
                <a:extLst>
                  <a:ext uri="{FF2B5EF4-FFF2-40B4-BE49-F238E27FC236}">
                    <a16:creationId xmlns:a16="http://schemas.microsoft.com/office/drawing/2014/main" id="{FF825207-9B6B-44FA-8AE6-1C9359C38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b="-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05B5D3-1491-4E1D-AEA9-65827E56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28677" name="Номер слайда 4">
            <a:extLst>
              <a:ext uri="{FF2B5EF4-FFF2-40B4-BE49-F238E27FC236}">
                <a16:creationId xmlns:a16="http://schemas.microsoft.com/office/drawing/2014/main" id="{19184F9F-1D5F-4D13-A082-04A67F2F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9B3B38-D6A8-4BEC-A1B9-1428D191823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0" name="Объект 8">
                <a:extLst>
                  <a:ext uri="{FF2B5EF4-FFF2-40B4-BE49-F238E27FC236}">
                    <a16:creationId xmlns:a16="http://schemas.microsoft.com/office/drawing/2014/main" id="{A16D7ED7-9CA8-4FDF-9D4B-A7B81BD62548}"/>
                  </a:ext>
                </a:extLst>
              </p:cNvPr>
              <p:cNvSpPr txBox="1"/>
              <p:nvPr/>
            </p:nvSpPr>
            <p:spPr bwMode="auto">
              <a:xfrm>
                <a:off x="4780087" y="1268760"/>
                <a:ext cx="4355976" cy="1276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diag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ru-RU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ru-RU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𝛾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sSubSup>
                                                  <m:sSubSupPr>
                                                    <m:ctrlP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𝛾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ru-RU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ru-RU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den>
                                            </m:f>
                                            <m:f>
                                              <m:fPr>
                                                <m:ctrlPr>
                                                  <a:rPr lang="ru-RU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ru-RU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20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680" name="Объект 8">
                <a:extLst>
                  <a:ext uri="{FF2B5EF4-FFF2-40B4-BE49-F238E27FC236}">
                    <a16:creationId xmlns:a16="http://schemas.microsoft.com/office/drawing/2014/main" id="{A16D7ED7-9CA8-4FDF-9D4B-A7B81BD62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0087" y="1268760"/>
                <a:ext cx="4355976" cy="12767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5880ACE2-D6F3-49C8-AA46-BF0C57F99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Стандартная форма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Объект 2">
                <a:extLst>
                  <a:ext uri="{FF2B5EF4-FFF2-40B4-BE49-F238E27FC236}">
                    <a16:creationId xmlns:a16="http://schemas.microsoft.com/office/drawing/2014/main" id="{C501508E-5E50-4DAA-BED9-BAF42C48BD99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ru-RU" sz="2400" dirty="0"/>
                  <a:t>GSVD </a:t>
                </a:r>
                <a:r>
                  <a:rPr lang="ru-RU" altLang="ru-RU" sz="2400" dirty="0"/>
                  <a:t>требует много времени, поэтому неприменимо к большим задачам</a:t>
                </a:r>
              </a:p>
              <a:p>
                <a:r>
                  <a:rPr lang="ru-RU" altLang="ru-RU" sz="2400" dirty="0"/>
                  <a:t>Стандартная форма – это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𝐋</m:t>
                    </m:r>
                    <m:r>
                      <a:rPr lang="ru-RU" altLang="ru-RU" sz="24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b="1" i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𝐈</m:t>
                    </m:r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 (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достаточно </a:t>
                </a:r>
                <a:r>
                  <a:rPr lang="en-US" altLang="ru-RU" sz="2400" dirty="0">
                    <a:cs typeface="Times New Roman" panose="02020603050405020304" pitchFamily="18" charset="0"/>
                  </a:rPr>
                  <a:t>SVD)</a:t>
                </a:r>
              </a:p>
              <a:p>
                <a:pPr marL="357188" lvl="0" indent="0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</m:e>
                          </m:acc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𝐲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𝛿</m:t>
                                  </m:r>
                                </m:sup>
                              </m:s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𝐀</m:t>
                                  </m:r>
                                </m:e>
                              </m:acc>
                              <m:acc>
                                <m:accPr>
                                  <m:chr m:val="̃"/>
                                  <m:ctrlP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𝛼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altLang="ru-RU" sz="2400" dirty="0"/>
              </a:p>
              <a:p>
                <a:endParaRPr lang="en-US" altLang="ru-RU" sz="2400" dirty="0"/>
              </a:p>
              <a:p>
                <a:pPr>
                  <a:spcAft>
                    <a:spcPts val="1200"/>
                  </a:spcAft>
                </a:pPr>
                <a:r>
                  <a:rPr lang="ru-RU" altLang="ru-RU" sz="2400" dirty="0"/>
                  <a:t>Например, если </a:t>
                </a:r>
                <a14:m>
                  <m:oMath xmlns:m="http://schemas.openxmlformats.org/officeDocument/2006/math">
                    <m:r>
                      <a:rPr lang="en-US" altLang="ru-RU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𝐋</m:t>
                    </m:r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квадратная и невырожденная, то</a:t>
                </a:r>
                <a:endParaRPr lang="en-US" altLang="ru-RU" sz="2400" dirty="0"/>
              </a:p>
              <a:p>
                <a:pPr marL="3571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𝐀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𝐋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</m:t>
                      </m:r>
                      <m:acc>
                        <m:accPr>
                          <m:chr m:val="̃"/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𝐋𝐱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,  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acc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𝛿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𝐲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  <a:p>
                <a:endParaRPr lang="ru-RU" altLang="ru-RU" sz="2400" dirty="0"/>
              </a:p>
              <a:p>
                <a:r>
                  <a:rPr lang="ru-RU" altLang="ru-RU" sz="2400" dirty="0"/>
                  <a:t>Решение</a:t>
                </a:r>
                <a:r>
                  <a:rPr lang="en-US" altLang="ru-RU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𝐱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𝛼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𝛿</m:t>
                          </m:r>
                        </m:sup>
                      </m:sSub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=1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𝛼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𝐮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𝐲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𝛿</m:t>
                              </m:r>
                            </m:sup>
                          </m:s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𝐯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29699" name="Объект 2">
                <a:extLst>
                  <a:ext uri="{FF2B5EF4-FFF2-40B4-BE49-F238E27FC236}">
                    <a16:creationId xmlns:a16="http://schemas.microsoft.com/office/drawing/2014/main" id="{C501508E-5E50-4DAA-BED9-BAF42C48B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FA5111-FBC5-4040-B6A9-3359B6D7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29701" name="Номер слайда 4">
            <a:extLst>
              <a:ext uri="{FF2B5EF4-FFF2-40B4-BE49-F238E27FC236}">
                <a16:creationId xmlns:a16="http://schemas.microsoft.com/office/drawing/2014/main" id="{041A6263-274C-4088-842C-201DD156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C0EB19-0384-4F6A-89AD-36E934BE494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C1CDA58-DACE-4618-B8C8-AD2F6F154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Фильтрующие множители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Объект 2">
                <a:extLst>
                  <a:ext uri="{FF2B5EF4-FFF2-40B4-BE49-F238E27FC236}">
                    <a16:creationId xmlns:a16="http://schemas.microsoft.com/office/drawing/2014/main" id="{7A5BE347-E506-44A2-8DD3-81FA9E7F48DB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400" dirty="0"/>
                  <a:t>Задача регуляризации – отфильтровать вклад малых сингулярных значений</a:t>
                </a:r>
              </a:p>
              <a:p>
                <a:r>
                  <a:rPr lang="ru-RU" altLang="ru-RU" sz="2400" dirty="0">
                    <a:solidFill>
                      <a:srgbClr val="3333CC"/>
                    </a:solidFill>
                  </a:rPr>
                  <a:t>Общая запись</a:t>
                </a:r>
                <a:r>
                  <a:rPr lang="en-US" altLang="ru-RU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𝐱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𝛼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𝛿</m:t>
                        </m:r>
                      </m:sup>
                    </m:sSub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naryPr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=1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Sup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f>
                          <m:f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Sup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𝐲</m:t>
                                </m:r>
                              </m:e>
                              <m:sup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𝛿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𝐰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ru-RU" sz="2400" dirty="0"/>
              </a:p>
              <a:p>
                <a:r>
                  <a:rPr lang="ru-RU" altLang="ru-RU" sz="2400" dirty="0"/>
                  <a:t>Стандартная регуляризация Тихонова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𝑓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Sup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𝛾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Sup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𝛾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Sup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𝛾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p>
                        </m:sSub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+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𝛼</m:t>
                        </m:r>
                      </m:den>
                    </m:f>
                  </m:oMath>
                </a14:m>
                <a:endParaRPr lang="ru-RU" altLang="ru-RU" sz="2400" dirty="0"/>
              </a:p>
              <a:p>
                <a:r>
                  <a:rPr lang="ru-RU" altLang="ru-RU" sz="2400" dirty="0"/>
                  <a:t>Итерационная регуляризация Тихонова</a:t>
                </a:r>
              </a:p>
              <a:p>
                <a:pPr marL="3571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𝐱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𝛼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𝟎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</m:oMath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eqArr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&amp;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𝐀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𝛿</m:t>
                                  </m:r>
                                </m:sup>
                              </m:s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𝐀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𝑘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</m:e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𝛼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𝑘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=1,...,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𝑝</m:t>
                      </m:r>
                    </m:oMath>
                  </m:oMathPara>
                </a14:m>
                <a:br>
                  <a:rPr lang="en-US" altLang="ru-RU" sz="2400" dirty="0"/>
                </a:br>
                <a:endParaRPr lang="ru-RU" altLang="ru-RU" sz="2400" dirty="0"/>
              </a:p>
              <a:p>
                <a:pPr>
                  <a:spcBef>
                    <a:spcPts val="3600"/>
                  </a:spcBef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Общее свойство</a:t>
                </a:r>
              </a:p>
            </p:txBody>
          </p:sp>
        </mc:Choice>
        <mc:Fallback xmlns="">
          <p:sp>
            <p:nvSpPr>
              <p:cNvPr id="30723" name="Объект 2">
                <a:extLst>
                  <a:ext uri="{FF2B5EF4-FFF2-40B4-BE49-F238E27FC236}">
                    <a16:creationId xmlns:a16="http://schemas.microsoft.com/office/drawing/2014/main" id="{7A5BE347-E506-44A2-8DD3-81FA9E7F4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2C7EA7-D777-40A3-9EAA-56DA0375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30725" name="Номер слайда 4">
            <a:extLst>
              <a:ext uri="{FF2B5EF4-FFF2-40B4-BE49-F238E27FC236}">
                <a16:creationId xmlns:a16="http://schemas.microsoft.com/office/drawing/2014/main" id="{02B84ED2-2B49-4E23-905A-7D95EE65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E4955B-9E2D-4CDF-9665-45CAD04A876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8" name="Объект 7">
                <a:extLst>
                  <a:ext uri="{FF2B5EF4-FFF2-40B4-BE49-F238E27FC236}">
                    <a16:creationId xmlns:a16="http://schemas.microsoft.com/office/drawing/2014/main" id="{1AE38953-B037-4411-9376-9C28E182F4A9}"/>
                  </a:ext>
                </a:extLst>
              </p:cNvPr>
              <p:cNvSpPr txBox="1"/>
              <p:nvPr/>
            </p:nvSpPr>
            <p:spPr bwMode="auto">
              <a:xfrm>
                <a:off x="5745037" y="4245978"/>
                <a:ext cx="3383451" cy="1050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728" name="Объект 7">
                <a:extLst>
                  <a:ext uri="{FF2B5EF4-FFF2-40B4-BE49-F238E27FC236}">
                    <a16:creationId xmlns:a16="http://schemas.microsoft.com/office/drawing/2014/main" id="{1AE38953-B037-4411-9376-9C28E182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5037" y="4245978"/>
                <a:ext cx="3383451" cy="105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30" name="Объект 9">
                <a:extLst>
                  <a:ext uri="{FF2B5EF4-FFF2-40B4-BE49-F238E27FC236}">
                    <a16:creationId xmlns:a16="http://schemas.microsoft.com/office/drawing/2014/main" id="{F1AC5A15-4C81-43B9-9A75-A19D5D14C897}"/>
                  </a:ext>
                </a:extLst>
              </p:cNvPr>
              <p:cNvSpPr txBox="1"/>
              <p:nvPr/>
            </p:nvSpPr>
            <p:spPr bwMode="auto">
              <a:xfrm>
                <a:off x="2973472" y="5368136"/>
                <a:ext cx="3599023" cy="1296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&amp;0, 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≪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&amp;1, 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≫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30730" name="Объект 9">
                <a:extLst>
                  <a:ext uri="{FF2B5EF4-FFF2-40B4-BE49-F238E27FC236}">
                    <a16:creationId xmlns:a16="http://schemas.microsoft.com/office/drawing/2014/main" id="{F1AC5A15-4C81-43B9-9A75-A19D5D14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3472" y="5368136"/>
                <a:ext cx="3599023" cy="1296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1CD8DBB7-8BF5-455F-B96C-7DA739923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Вектор невязки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1EE9D9A-60EA-4632-9579-D487AAB9B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388" y="1052513"/>
                <a:ext cx="8857108" cy="5400675"/>
              </a:xfrm>
            </p:spPr>
            <p:txBody>
              <a:bodyPr/>
              <a:lstStyle/>
              <a:p>
                <a:pPr marL="357188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𝐫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𝛼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𝛿</m:t>
                          </m:r>
                        </m:sup>
                      </m:sSubSup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𝐲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𝛿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𝐀</m:t>
                      </m:r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𝐱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𝛼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𝛿</m:t>
                          </m:r>
                        </m:sup>
                      </m:sSub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sz="2400" i="1" kern="120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2400" i="1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400" i="1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  <a:p>
                <a:pPr>
                  <a:defRPr/>
                </a:pPr>
                <a:endParaRPr lang="en-US" sz="2400" dirty="0"/>
              </a:p>
              <a:p>
                <a:pPr>
                  <a:defRPr/>
                </a:pPr>
                <a:r>
                  <a:rPr lang="ru-RU" sz="2400" dirty="0"/>
                  <a:t>Его норма – </a:t>
                </a:r>
                <a:r>
                  <a:rPr lang="ru-RU" sz="2400" dirty="0">
                    <a:solidFill>
                      <a:srgbClr val="3333CC"/>
                    </a:solidFill>
                  </a:rPr>
                  <a:t>возрастающая функция от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</m:oMath>
                </a14:m>
                <a:endParaRPr lang="ru-RU" sz="2400" dirty="0">
                  <a:solidFill>
                    <a:srgbClr val="3333CC"/>
                  </a:solidFill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 kern="1200" smtClean="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kern="12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  <a:p>
                <a:pPr>
                  <a:defRPr/>
                </a:pPr>
                <a:endParaRPr lang="en-US" sz="2400" dirty="0"/>
              </a:p>
              <a:p>
                <a:pPr>
                  <a:defRPr/>
                </a:pPr>
                <a:r>
                  <a:rPr lang="ru-RU" sz="2400" dirty="0"/>
                  <a:t>Мат. ожидание имеет характерное поведение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𝑅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𝛼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𝐸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𝛿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=(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𝑚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𝑛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 kern="1200" smtClean="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  <m:sub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1EE9D9A-60EA-4632-9579-D487AAB9B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052513"/>
                <a:ext cx="8857108" cy="5400675"/>
              </a:xfrm>
              <a:blipFill>
                <a:blip r:embed="rId2"/>
                <a:stretch>
                  <a:fillRect l="-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C22EB2-90FA-45DF-A864-DD8D4898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31749" name="Номер слайда 4">
            <a:extLst>
              <a:ext uri="{FF2B5EF4-FFF2-40B4-BE49-F238E27FC236}">
                <a16:creationId xmlns:a16="http://schemas.microsoft.com/office/drawing/2014/main" id="{A59C13E5-1647-44A7-B2BC-94157DFF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B3E453-113A-4FA9-AA8C-28033B68CD7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1CD8DBB7-8BF5-455F-B96C-7DA739923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/>
              <a:t>Ограничивающий вектор</a:t>
            </a:r>
            <a:r>
              <a:rPr lang="en-US" sz="3200" dirty="0"/>
              <a:t> </a:t>
            </a:r>
            <a:r>
              <a:rPr lang="ru-RU" sz="3200" dirty="0"/>
              <a:t>(</a:t>
            </a:r>
            <a:r>
              <a:rPr lang="en-US" sz="3200" dirty="0"/>
              <a:t>constraint)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1EE9D9A-60EA-4632-9579-D487AAB9B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bSup>
                      <m:r>
                        <a:rPr lang="ru-RU" sz="240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  <m:sSubSup>
                        <m:sSubSup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sup>
                      </m:sSubSup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ru-RU" sz="2400" i="1" kern="1200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2400" i="1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400" i="1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  <a:p>
                <a:pPr>
                  <a:defRPr/>
                </a:pPr>
                <a:endParaRPr lang="en-US" sz="2400" dirty="0"/>
              </a:p>
              <a:p>
                <a:pPr>
                  <a:defRPr/>
                </a:pPr>
                <a:r>
                  <a:rPr lang="ru-RU" sz="2400" dirty="0"/>
                  <a:t>Его норма – </a:t>
                </a:r>
                <a:r>
                  <a:rPr lang="ru-RU" sz="2400" dirty="0">
                    <a:solidFill>
                      <a:srgbClr val="3333CC"/>
                    </a:solidFill>
                  </a:rPr>
                  <a:t>убывающая функция от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sz="2400" dirty="0">
                  <a:solidFill>
                    <a:srgbClr val="3333CC"/>
                  </a:solidFill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 kern="1200" smtClean="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  <a:p>
                <a:pPr>
                  <a:defRPr/>
                </a:pPr>
                <a:endParaRPr lang="en-US" sz="2400" dirty="0"/>
              </a:p>
              <a:p>
                <a:pPr>
                  <a:defRPr/>
                </a:pPr>
                <a:r>
                  <a:rPr lang="ru-RU" sz="2400" dirty="0"/>
                  <a:t>Мат. ожидание имеет характерное поведение</a:t>
                </a:r>
              </a:p>
              <a:p>
                <a:pPr marL="357188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i="1" kern="120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2400" i="1" kern="120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 kern="120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sz="2400" i="1" kern="120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)≝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𝐜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𝛿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 kern="1200" smtClean="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𝐮</m:t>
                                          </m:r>
                                        </m:e>
                                        <m:sub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1EE9D9A-60EA-4632-9579-D487AAB9B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C22EB2-90FA-45DF-A864-DD8D4898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31749" name="Номер слайда 4">
            <a:extLst>
              <a:ext uri="{FF2B5EF4-FFF2-40B4-BE49-F238E27FC236}">
                <a16:creationId xmlns:a16="http://schemas.microsoft.com/office/drawing/2014/main" id="{A59C13E5-1647-44A7-B2BC-94157DFF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B3E453-113A-4FA9-AA8C-28033B68CD7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597056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8675B4DC-A497-4B76-8B3E-DFD2B1229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Зависимость от уровня шума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CAC473-EE8D-40C4-AB94-52A4BFE1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32772" name="Номер слайда 4">
            <a:extLst>
              <a:ext uri="{FF2B5EF4-FFF2-40B4-BE49-F238E27FC236}">
                <a16:creationId xmlns:a16="http://schemas.microsoft.com/office/drawing/2014/main" id="{8436AFB2-7210-429D-8D89-70E2A7B0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20410C-6656-4971-BDB8-E14756021B8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400"/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3AE9D468-8CCB-4EF2-B379-454AA59F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3932" r="11491"/>
          <a:stretch>
            <a:fillRect/>
          </a:stretch>
        </p:blipFill>
        <p:spPr bwMode="auto">
          <a:xfrm>
            <a:off x="684213" y="836613"/>
            <a:ext cx="8013700" cy="56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774" name="Прямоугольник 5">
                <a:extLst>
                  <a:ext uri="{FF2B5EF4-FFF2-40B4-BE49-F238E27FC236}">
                    <a16:creationId xmlns:a16="http://schemas.microsoft.com/office/drawing/2014/main" id="{2A075E48-2D04-4816-A501-6AB2E1062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464527" y="2204168"/>
                <a:ext cx="8358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ru-RU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40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altLang="ru-RU" sz="2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774" name="Прямоугольник 5">
                <a:extLst>
                  <a:ext uri="{FF2B5EF4-FFF2-40B4-BE49-F238E27FC236}">
                    <a16:creationId xmlns:a16="http://schemas.microsoft.com/office/drawing/2014/main" id="{2A075E48-2D04-4816-A501-6AB2E1062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4464527" y="2204168"/>
                <a:ext cx="835870" cy="461665"/>
              </a:xfrm>
              <a:prstGeom prst="rect">
                <a:avLst/>
              </a:prstGeom>
              <a:blipFill>
                <a:blip r:embed="rId4"/>
                <a:stretch>
                  <a:fillRect b="-14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Прямоугольник 9">
                <a:extLst>
                  <a:ext uri="{FF2B5EF4-FFF2-40B4-BE49-F238E27FC236}">
                    <a16:creationId xmlns:a16="http://schemas.microsoft.com/office/drawing/2014/main" id="{5CF946CD-85C3-49CB-8BD3-8407FEBC9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72699" y="2297804"/>
                <a:ext cx="79156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ru-RU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40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altLang="ru-RU" sz="24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775" name="Прямоугольник 9">
                <a:extLst>
                  <a:ext uri="{FF2B5EF4-FFF2-40B4-BE49-F238E27FC236}">
                    <a16:creationId xmlns:a16="http://schemas.microsoft.com/office/drawing/2014/main" id="{5CF946CD-85C3-49CB-8BD3-8407FEBC9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5400000">
                <a:off x="372699" y="2297804"/>
                <a:ext cx="791561" cy="461665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4BAFC5A0-BDC7-43B2-B247-1B207C0DD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55675"/>
            <a:r>
              <a:rPr lang="en-US" altLang="ru-RU"/>
              <a:t>L-</a:t>
            </a:r>
            <a:r>
              <a:rPr lang="ru-RU" altLang="ru-RU"/>
              <a:t>кривая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Объект 2">
                <a:extLst>
                  <a:ext uri="{FF2B5EF4-FFF2-40B4-BE49-F238E27FC236}">
                    <a16:creationId xmlns:a16="http://schemas.microsoft.com/office/drawing/2014/main" id="{8E4E5D3E-BA1A-4B13-8792-75139C0D96AC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388" y="1052513"/>
                <a:ext cx="4608512" cy="5400675"/>
              </a:xfrm>
            </p:spPr>
            <p:txBody>
              <a:bodyPr/>
              <a:lstStyle/>
              <a:p>
                <a:r>
                  <a:rPr lang="ru-RU" altLang="ru-RU" sz="2800" dirty="0"/>
                  <a:t>График</a:t>
                </a:r>
                <a:r>
                  <a:rPr lang="en-US" altLang="ru-RU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sz="2800" dirty="0"/>
                  <a:t>от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</m:oMath>
                </a14:m>
                <a:endParaRPr lang="ru-RU" altLang="ru-RU" sz="2800" dirty="0"/>
              </a:p>
              <a:p>
                <a:r>
                  <a:rPr lang="ru-RU" altLang="ru-RU" sz="2800" dirty="0"/>
                  <a:t>Имеет явно выраженный угол</a:t>
                </a:r>
              </a:p>
              <a:p>
                <a:r>
                  <a:rPr lang="ru-RU" altLang="ru-RU" sz="2800" dirty="0"/>
                  <a:t>Он соответствует оптимальному параметру регуляризации</a:t>
                </a:r>
              </a:p>
            </p:txBody>
          </p:sp>
        </mc:Choice>
        <mc:Fallback xmlns="">
          <p:sp>
            <p:nvSpPr>
              <p:cNvPr id="34819" name="Объект 2">
                <a:extLst>
                  <a:ext uri="{FF2B5EF4-FFF2-40B4-BE49-F238E27FC236}">
                    <a16:creationId xmlns:a16="http://schemas.microsoft.com/office/drawing/2014/main" id="{8E4E5D3E-BA1A-4B13-8792-75139C0D9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052513"/>
                <a:ext cx="4608512" cy="5400675"/>
              </a:xfrm>
              <a:blipFill>
                <a:blip r:embed="rId3"/>
                <a:stretch>
                  <a:fillRect l="-529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5B2064-76AB-41F2-B1CB-D3A2268F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34821" name="Номер слайда 4">
            <a:extLst>
              <a:ext uri="{FF2B5EF4-FFF2-40B4-BE49-F238E27FC236}">
                <a16:creationId xmlns:a16="http://schemas.microsoft.com/office/drawing/2014/main" id="{7E7AD33A-27CB-46A8-9EB0-94A4B81D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3E31C9-4A25-4507-AF7C-76D1713AD999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z="1400"/>
          </a:p>
        </p:txBody>
      </p:sp>
      <p:pic>
        <p:nvPicPr>
          <p:cNvPr id="34822" name="Picture 2">
            <a:extLst>
              <a:ext uri="{FF2B5EF4-FFF2-40B4-BE49-F238E27FC236}">
                <a16:creationId xmlns:a16="http://schemas.microsoft.com/office/drawing/2014/main" id="{F0919700-8682-4B5C-9F76-810D20E3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3676" r="50000"/>
          <a:stretch>
            <a:fillRect/>
          </a:stretch>
        </p:blipFill>
        <p:spPr bwMode="auto">
          <a:xfrm>
            <a:off x="4932363" y="908050"/>
            <a:ext cx="3898900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6F6FE004-0D0D-4D6D-ABF9-EB902681E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Выбор параметра регуляризации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Объект 2">
                <a:extLst>
                  <a:ext uri="{FF2B5EF4-FFF2-40B4-BE49-F238E27FC236}">
                    <a16:creationId xmlns:a16="http://schemas.microsoft.com/office/drawing/2014/main" id="{88EE96F4-0F3D-493F-877B-1CD804C1E2D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800" dirty="0"/>
                  <a:t>Априорные методы –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ru-RU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i="1" dirty="0" smtClean="0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</m:d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ru-RU" sz="28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8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8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altLang="ru-RU" sz="2800" dirty="0">
                  <a:latin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∼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Δ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sup>
                    </m:sSup>
                  </m:oMath>
                </a14:m>
                <a:endParaRPr lang="ru-RU" altLang="ru-RU" sz="2400" dirty="0"/>
              </a:p>
              <a:p>
                <a:r>
                  <a:rPr lang="ru-RU" altLang="ru-RU" sz="2800" dirty="0"/>
                  <a:t>Апостериорные методы –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ru-RU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i="1" dirty="0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ru-RU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800" b="1" i="0" dirty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altLang="ru-RU" sz="2800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endParaRPr lang="ru-RU" altLang="ru-RU" sz="2800" dirty="0">
                  <a:latin typeface="Times New Roman" panose="02020603050405020304" pitchFamily="18" charset="0"/>
                </a:endParaRPr>
              </a:p>
              <a:p>
                <a:pPr lvl="1"/>
                <a:r>
                  <a:rPr lang="ru-RU" altLang="ru-RU" sz="2400" dirty="0"/>
                  <a:t>Принцип невязки Морозова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Sup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𝛼</m:t>
                                </m:r>
                              </m:sub>
                              <m:sup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𝛿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𝜏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Δ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, 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𝜏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&gt;1</m:t>
                    </m:r>
                  </m:oMath>
                </a14:m>
                <a:endParaRPr lang="ru-RU" altLang="ru-RU" sz="2400" dirty="0"/>
              </a:p>
              <a:p>
                <a:pPr lvl="1"/>
                <a:r>
                  <a:rPr lang="ru-RU" altLang="ru-RU" sz="2400" dirty="0"/>
                  <a:t>Принцип обобщенной невязки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Sup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𝛼</m:t>
                                </m:r>
                              </m:sub>
                              <m:sup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𝛿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−</m:t>
                    </m:r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𝐫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𝛼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𝛿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sup>
                    </m:sSub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𝐀</m:t>
                    </m:r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𝐀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𝛼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𝐫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𝛼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𝛿</m:t>
                        </m:r>
                      </m:sup>
                    </m:sSub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𝜏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Δ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</m:oMath>
                </a14:m>
                <a:endParaRPr lang="ru-RU" altLang="ru-RU" sz="2400" dirty="0"/>
              </a:p>
              <a:p>
                <a:r>
                  <a:rPr lang="ru-RU" altLang="ru-RU" sz="2800" dirty="0">
                    <a:solidFill>
                      <a:srgbClr val="3333CC"/>
                    </a:solidFill>
                  </a:rPr>
                  <a:t>Методы не использующие экспериментальные погрешности –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ru-RU" sz="28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ru-RU" sz="28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800" b="1" i="0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altLang="ru-RU" sz="28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endParaRPr lang="ru-RU" altLang="ru-RU" sz="2800" dirty="0">
                  <a:solidFill>
                    <a:srgbClr val="3333CC"/>
                  </a:solidFill>
                </a:endParaRPr>
              </a:p>
              <a:p>
                <a:pPr lvl="1"/>
                <a:r>
                  <a:rPr lang="ru-RU" altLang="ru-RU" sz="2400" dirty="0"/>
                  <a:t>По </a:t>
                </a:r>
                <a:r>
                  <a:rPr lang="en-US" altLang="ru-RU" sz="2400" dirty="0"/>
                  <a:t>L</a:t>
                </a:r>
                <a:r>
                  <a:rPr lang="ru-RU" altLang="ru-RU" sz="2400" dirty="0"/>
                  <a:t>-кривой (минимум кривизны)</a:t>
                </a:r>
              </a:p>
              <a:p>
                <a:pPr lvl="1"/>
                <a:r>
                  <a:rPr lang="ru-RU" altLang="ru-RU" sz="2400" dirty="0"/>
                  <a:t>По кривой нормы невязки</a:t>
                </a:r>
              </a:p>
              <a:p>
                <a:pPr lvl="1"/>
                <a:r>
                  <a:rPr lang="ru-RU" altLang="ru-RU" sz="2400" dirty="0"/>
                  <a:t>Оценка максимального</a:t>
                </a:r>
                <a:br>
                  <a:rPr lang="ru-RU" altLang="ru-RU" sz="2400" dirty="0"/>
                </a:br>
                <a:r>
                  <a:rPr lang="ru-RU" altLang="ru-RU" sz="2400" dirty="0"/>
                  <a:t>правдоподобия</a:t>
                </a:r>
              </a:p>
            </p:txBody>
          </p:sp>
        </mc:Choice>
        <mc:Fallback xmlns="">
          <p:sp>
            <p:nvSpPr>
              <p:cNvPr id="36867" name="Объект 2">
                <a:extLst>
                  <a:ext uri="{FF2B5EF4-FFF2-40B4-BE49-F238E27FC236}">
                    <a16:creationId xmlns:a16="http://schemas.microsoft.com/office/drawing/2014/main" id="{88EE96F4-0F3D-493F-877B-1CD804C1E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7" t="-1354" b="-5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479D27-D5D5-4A46-B62F-8DA69766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36869" name="Номер слайда 4">
            <a:extLst>
              <a:ext uri="{FF2B5EF4-FFF2-40B4-BE49-F238E27FC236}">
                <a16:creationId xmlns:a16="http://schemas.microsoft.com/office/drawing/2014/main" id="{4886DE6E-D248-42A6-BA09-75D686B1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FC52ED-778D-4FDD-8BEC-BBE372E1CA6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2" name="Объект 7">
                <a:extLst>
                  <a:ext uri="{FF2B5EF4-FFF2-40B4-BE49-F238E27FC236}">
                    <a16:creationId xmlns:a16="http://schemas.microsoft.com/office/drawing/2014/main" id="{EA5C13A4-41E1-4768-A789-7D7285611610}"/>
                  </a:ext>
                </a:extLst>
              </p:cNvPr>
              <p:cNvSpPr txBox="1"/>
              <p:nvPr/>
            </p:nvSpPr>
            <p:spPr bwMode="auto">
              <a:xfrm>
                <a:off x="5583920" y="5115223"/>
                <a:ext cx="3452576" cy="1409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groupChr>
                                    <m:groupChrPr>
                                      <m:chr m:val="⏞"/>
                                      <m:pos m:val="top"/>
                                      <m:vertJc m:val="bot"/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𝐈</m:t>
                                          </m:r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𝐀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𝐀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p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sup>
                                      </m:sSup>
                                    </m:e>
                                  </m:groupChr>
                                </m:e>
                                <m:lim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bSup>
                                </m:lim>
                              </m:limUpp>
                            </m:num>
                            <m:den>
                              <m:rad>
                                <m:rad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g>
                                <m:e>
                                  <m:func>
                                    <m:func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det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𝐈</m:t>
                                          </m:r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𝐀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𝐀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func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872" name="Объект 7">
                <a:extLst>
                  <a:ext uri="{FF2B5EF4-FFF2-40B4-BE49-F238E27FC236}">
                    <a16:creationId xmlns:a16="http://schemas.microsoft.com/office/drawing/2014/main" id="{EA5C13A4-41E1-4768-A789-7D7285611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3920" y="5115223"/>
                <a:ext cx="3452576" cy="1409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82D54B50-FCF6-4C46-8DF9-5DBC4B1F4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Максимальное правдоподобие</a:t>
            </a:r>
          </a:p>
        </p:txBody>
      </p:sp>
      <p:sp>
        <p:nvSpPr>
          <p:cNvPr id="37891" name="Объект 2">
            <a:extLst>
              <a:ext uri="{FF2B5EF4-FFF2-40B4-BE49-F238E27FC236}">
                <a16:creationId xmlns:a16="http://schemas.microsoft.com/office/drawing/2014/main" id="{F5227517-9130-4F12-94C2-E008755206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4537075" cy="5400675"/>
          </a:xfrm>
        </p:spPr>
        <p:txBody>
          <a:bodyPr/>
          <a:lstStyle/>
          <a:p>
            <a:r>
              <a:rPr lang="ru-RU" altLang="ru-RU" sz="2800" dirty="0"/>
              <a:t>Похоже на кривую остатков, но имеет выраженный минимум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55B6F5-C264-4A04-BAE1-23C8CE0F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37893" name="Номер слайда 4">
            <a:extLst>
              <a:ext uri="{FF2B5EF4-FFF2-40B4-BE49-F238E27FC236}">
                <a16:creationId xmlns:a16="http://schemas.microsoft.com/office/drawing/2014/main" id="{B41F482A-68BB-4B87-A54E-C17C356A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7C6160-3414-46A7-BBEE-9A30A524E4F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400"/>
          </a:p>
        </p:txBody>
      </p:sp>
      <p:pic>
        <p:nvPicPr>
          <p:cNvPr id="37894" name="Picture 2">
            <a:extLst>
              <a:ext uri="{FF2B5EF4-FFF2-40B4-BE49-F238E27FC236}">
                <a16:creationId xmlns:a16="http://schemas.microsoft.com/office/drawing/2014/main" id="{DEE1AD38-25D1-482F-B6EE-E8F6C1395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r="64798"/>
          <a:stretch>
            <a:fillRect/>
          </a:stretch>
        </p:blipFill>
        <p:spPr bwMode="auto">
          <a:xfrm>
            <a:off x="5364163" y="836613"/>
            <a:ext cx="2971800" cy="56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D55CE4-AA18-4827-A673-DB5CC254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7171" name="Номер слайда 5">
            <a:extLst>
              <a:ext uri="{FF2B5EF4-FFF2-40B4-BE49-F238E27FC236}">
                <a16:creationId xmlns:a16="http://schemas.microsoft.com/office/drawing/2014/main" id="{23948A6B-8E2F-40C8-A9C1-969DDA18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3F5AAE-334B-43EC-966D-B68B2633577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14C3389-FC0C-40A8-8A43-62A83A2DF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Корректность обратной задачи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>
                <a:extLst>
                  <a:ext uri="{FF2B5EF4-FFF2-40B4-BE49-F238E27FC236}">
                    <a16:creationId xmlns:a16="http://schemas.microsoft.com/office/drawing/2014/main" id="{F2A05B9A-E131-4EAA-9C78-86779C9B497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Корректность по Адамару</a:t>
                </a:r>
              </a:p>
              <a:p>
                <a:pPr lvl="1" eaLnBrk="1" hangingPunct="1"/>
                <a:r>
                  <a:rPr lang="ru-RU" altLang="ru-RU" dirty="0"/>
                  <a:t>существование</a:t>
                </a:r>
              </a:p>
              <a:p>
                <a:pPr lvl="1" eaLnBrk="1" hangingPunct="1"/>
                <a:r>
                  <a:rPr lang="ru-RU" altLang="ru-RU" dirty="0"/>
                  <a:t>единственность</a:t>
                </a:r>
              </a:p>
              <a:p>
                <a:pPr lvl="1" eaLnBrk="1" hangingPunct="1"/>
                <a:r>
                  <a:rPr lang="ru-RU" altLang="ru-RU" dirty="0"/>
                  <a:t>устойчивость</a:t>
                </a:r>
              </a:p>
              <a:p>
                <a:pPr lvl="1" eaLnBrk="1" hangingPunct="1"/>
                <a:endParaRPr lang="ru-RU" altLang="ru-RU" dirty="0"/>
              </a:p>
              <a:p>
                <a:pPr eaLnBrk="1" hangingPunct="1"/>
                <a:r>
                  <a:rPr lang="ru-RU" altLang="ru-RU" dirty="0"/>
                  <a:t>Для линейного оператора </a:t>
                </a:r>
                <a14:m>
                  <m:oMath xmlns:m="http://schemas.openxmlformats.org/officeDocument/2006/math">
                    <m:r>
                      <a:rPr lang="en-US" altLang="ru-RU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ru-RU" altLang="ru-RU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b="1" i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𝐀𝐱</m:t>
                    </m:r>
                  </m:oMath>
                </a14:m>
                <a:endParaRPr lang="ru-RU" alt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ru-RU" altLang="ru-RU" dirty="0"/>
                  <a:t>существование </a:t>
                </a:r>
                <a14:m>
                  <m:oMath xmlns:m="http://schemas.openxmlformats.org/officeDocument/2006/math">
                    <m:r>
                      <a:rPr lang="ru-RU" alt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⇔</m:t>
                    </m:r>
                    <m:r>
                      <a:rPr lang="en-US" altLang="ru-RU" b="1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ru-RU" altLang="ru-RU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func>
                      <m:funcPr>
                        <m:ctrlPr>
                          <a:rPr lang="en-US" altLang="ru-RU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im</m:t>
                        </m:r>
                      </m:fName>
                      <m:e>
                        <m:r>
                          <a:rPr lang="en-US" altLang="ru-RU" b="1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</m:oMath>
                </a14:m>
                <a:r>
                  <a:rPr lang="ru-RU" altLang="ru-RU" dirty="0"/>
                  <a:t> (или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im</m:t>
                        </m:r>
                      </m:fName>
                      <m:e>
                        <m:r>
                          <a:rPr lang="en-US" altLang="ru-RU" b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altLang="ru-RU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ru-RU" altLang="ru-RU" dirty="0"/>
                  <a:t>)</a:t>
                </a:r>
                <a:endParaRPr lang="en-US" altLang="ru-RU" dirty="0"/>
              </a:p>
              <a:p>
                <a:pPr lvl="1" eaLnBrk="1" hangingPunct="1"/>
                <a:r>
                  <a:rPr lang="ru-RU" altLang="ru-RU" dirty="0"/>
                  <a:t>единственность </a:t>
                </a:r>
                <a14:m>
                  <m:oMath xmlns:m="http://schemas.openxmlformats.org/officeDocument/2006/math">
                    <m:r>
                      <a:rPr lang="ru-RU" alt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⇔</m:t>
                    </m:r>
                    <m:func>
                      <m:funcPr>
                        <m:ctrlPr>
                          <a:rPr lang="en-US" altLang="ru-RU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ker</m:t>
                        </m:r>
                      </m:fName>
                      <m:e>
                        <m:r>
                          <a:rPr lang="en-US" altLang="ru-RU" b="1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altLang="ru-RU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7173" name="Rectangle 3">
                <a:extLst>
                  <a:ext uri="{FF2B5EF4-FFF2-40B4-BE49-F238E27FC236}">
                    <a16:creationId xmlns:a16="http://schemas.microsoft.com/office/drawing/2014/main" id="{F2A05B9A-E131-4EAA-9C78-86779C9B4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5" t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5EE4FFBE-D8CD-4C26-B4E6-6E90C6DEA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956550" cy="739775"/>
          </a:xfrm>
        </p:spPr>
        <p:txBody>
          <a:bodyPr/>
          <a:lstStyle/>
          <a:p>
            <a:r>
              <a:rPr lang="ru-RU" altLang="ru-RU"/>
              <a:t>Фундаментальные подпространства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475410-D758-4C70-B5F9-FC810752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8196" name="Номер слайда 4">
            <a:extLst>
              <a:ext uri="{FF2B5EF4-FFF2-40B4-BE49-F238E27FC236}">
                <a16:creationId xmlns:a16="http://schemas.microsoft.com/office/drawing/2014/main" id="{82650071-CE10-4B6F-B51B-DCB99775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4F8EFD-89F6-4D52-84CB-FB55C1DD0B7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/>
          </a:p>
        </p:txBody>
      </p:sp>
      <p:pic>
        <p:nvPicPr>
          <p:cNvPr id="8197" name="Picture 2" descr="File:The four subspaces.svg">
            <a:extLst>
              <a:ext uri="{FF2B5EF4-FFF2-40B4-BE49-F238E27FC236}">
                <a16:creationId xmlns:a16="http://schemas.microsoft.com/office/drawing/2014/main" id="{9757E033-F455-42DA-B3DA-7A8C6F475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1"/>
          <a:stretch>
            <a:fillRect/>
          </a:stretch>
        </p:blipFill>
        <p:spPr bwMode="auto">
          <a:xfrm>
            <a:off x="755650" y="1125538"/>
            <a:ext cx="76200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4DEB12D5-BA6B-4153-BEFA-A95B15102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Сингулярное разложение (</a:t>
            </a:r>
            <a:r>
              <a:rPr lang="en-US" altLang="ru-RU"/>
              <a:t>SVD)</a:t>
            </a:r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Объект 2">
                <a:extLst>
                  <a:ext uri="{FF2B5EF4-FFF2-40B4-BE49-F238E27FC236}">
                    <a16:creationId xmlns:a16="http://schemas.microsoft.com/office/drawing/2014/main" id="{6B426489-172C-48C4-B466-75DA5D2C988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400" dirty="0"/>
                  <a:t>Любая матрица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ru-RU" altLang="ru-RU" sz="2400" dirty="0"/>
                  <a:t> </a:t>
                </a:r>
                <a:r>
                  <a:rPr lang="en-US" altLang="ru-RU" sz="2400" dirty="0"/>
                  <a:t>(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ru-RU" altLang="ru-RU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ru-RU" sz="2400" dirty="0"/>
                  <a:t>)</a:t>
                </a:r>
                <a:endParaRPr lang="ru-RU" altLang="ru-RU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ru-RU" sz="2400" b="1" i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 –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симметричная и неотрицательная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ru-RU" sz="2400" b="1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b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ru-RU" sz="2400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d>
                    <m:r>
                      <a:rPr lang="en-US" altLang="ru-RU" sz="2400" b="1" i="0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ru-RU" sz="2400" dirty="0">
                    <a:sym typeface="Symbol" panose="05050102010706020507" pitchFamily="18" charset="2"/>
                  </a:rPr>
                  <a:t> </a:t>
                </a:r>
                <a:r>
                  <a:rPr lang="ru-RU" altLang="ru-RU" sz="2400" dirty="0">
                    <a:sym typeface="Symbol" panose="05050102010706020507" pitchFamily="18" charset="2"/>
                  </a:rPr>
                  <a:t>имеет неотрицательные собственные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ru-RU" altLang="ru-RU" sz="2400" dirty="0"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ru-RU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altLang="ru-RU" sz="2400" dirty="0">
                    <a:sym typeface="Symbol" panose="05050102010706020507" pitchFamily="18" charset="2"/>
                  </a:rPr>
                  <a:t> – сингулярные значения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ru-RU" altLang="ru-RU" sz="2400" dirty="0">
                    <a:cs typeface="Times New Roman" panose="02020603050405020304" pitchFamily="18" charset="0"/>
                  </a:rPr>
                  <a:t>,</a:t>
                </a:r>
                <a:r>
                  <a:rPr lang="en-US" altLang="ru-RU" sz="2400" dirty="0">
                    <a:cs typeface="Times New Roman" panose="02020603050405020304" pitchFamily="18" charset="0"/>
                  </a:rPr>
                  <a:t> </a:t>
                </a:r>
                <a:br>
                  <a:rPr lang="en-US" altLang="ru-RU" sz="2400" dirty="0">
                    <a:cs typeface="Times New Roman" panose="02020603050405020304" pitchFamily="18" charset="0"/>
                  </a:rPr>
                </a:br>
                <a:r>
                  <a:rPr lang="ru-RU" altLang="ru-RU" sz="2400" dirty="0">
                    <a:cs typeface="Times New Roman" panose="02020603050405020304" pitchFamily="18" charset="0"/>
                  </a:rPr>
                  <a:t>упорядочим по убыванию</a:t>
                </a:r>
                <a:br>
                  <a:rPr lang="ru-RU" altLang="ru-RU" sz="2400" dirty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=...=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ru-RU" altLang="ru-RU" sz="2400" i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ранг </a:t>
                </a:r>
                <a14:m>
                  <m:oMath xmlns:m="http://schemas.openxmlformats.org/officeDocument/2006/math">
                    <m:r>
                      <a:rPr lang="en-US" altLang="ru-RU" sz="2400" b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)</a:t>
                </a:r>
                <a:endParaRPr lang="ru-RU" altLang="ru-RU" sz="2400" dirty="0">
                  <a:solidFill>
                    <a:srgbClr val="3333CC"/>
                  </a:solidFill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altLang="ru-RU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Существуют ортонормированные базисы </a:t>
                </a:r>
                <a:br>
                  <a:rPr lang="ru-RU" altLang="ru-RU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ru-RU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 err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altLang="ru-RU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и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ru-RU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ru-RU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altLang="ru-RU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такие, что</a:t>
                </a:r>
                <a:endParaRPr lang="ru-RU" altLang="ru-RU" sz="2400" dirty="0"/>
              </a:p>
              <a:p>
                <a:pPr marL="357188" marR="0" lvl="0" indent="-357188" algn="l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𝐀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𝐯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𝐮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,  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𝐮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𝐯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𝑖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=1,…,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</m:oMath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𝐀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𝐯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=0,  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𝑖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+1,…,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𝑛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,  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𝐀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𝐮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=0,  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𝑖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𝑟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+1,…,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𝑚</m:t>
                      </m:r>
                    </m:oMath>
                  </m:oMathPara>
                </a14:m>
                <a:endParaRPr lang="ru-RU" altLang="ru-RU" sz="2400" dirty="0"/>
              </a:p>
              <a:p>
                <a:r>
                  <a:rPr lang="ru-RU" altLang="ru-RU" sz="2400" dirty="0">
                    <a:solidFill>
                      <a:srgbClr val="3333CC"/>
                    </a:solidFill>
                  </a:rPr>
                  <a:t>Матричная запись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1" i="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ru-RU" sz="2400" b="1" i="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10243" name="Объект 2">
                <a:extLst>
                  <a:ext uri="{FF2B5EF4-FFF2-40B4-BE49-F238E27FC236}">
                    <a16:creationId xmlns:a16="http://schemas.microsoft.com/office/drawing/2014/main" id="{6B426489-172C-48C4-B466-75DA5D2C9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565D14-982D-4205-BB2C-8CFDAEBD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10245" name="Номер слайда 4">
            <a:extLst>
              <a:ext uri="{FF2B5EF4-FFF2-40B4-BE49-F238E27FC236}">
                <a16:creationId xmlns:a16="http://schemas.microsoft.com/office/drawing/2014/main" id="{D80128C5-E78A-4AF2-8C1D-9A11DAFE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333EAD-E277-445A-9442-D7279968603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9" name="Объект 8">
                <a:extLst>
                  <a:ext uri="{FF2B5EF4-FFF2-40B4-BE49-F238E27FC236}">
                    <a16:creationId xmlns:a16="http://schemas.microsoft.com/office/drawing/2014/main" id="{CAFEA16A-E15B-4EDF-86C7-FAD10262B6D3}"/>
                  </a:ext>
                </a:extLst>
              </p:cNvPr>
              <p:cNvSpPr txBox="1"/>
              <p:nvPr/>
            </p:nvSpPr>
            <p:spPr bwMode="auto">
              <a:xfrm>
                <a:off x="5385334" y="5661248"/>
                <a:ext cx="3723170" cy="917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diag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ru-RU" i="1">
                                                <a:solidFill>
                                                  <a:srgbClr val="3333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rgbClr val="3333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solidFill>
                                                      <a:srgbClr val="3333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solidFill>
                                                      <a:srgbClr val="3333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ru-RU" i="1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ru-RU" i="1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ru-RU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249" name="Объект 8">
                <a:extLst>
                  <a:ext uri="{FF2B5EF4-FFF2-40B4-BE49-F238E27FC236}">
                    <a16:creationId xmlns:a16="http://schemas.microsoft.com/office/drawing/2014/main" id="{CAFEA16A-E15B-4EDF-86C7-FAD10262B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5334" y="5661248"/>
                <a:ext cx="3723170" cy="917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577BE88-A3CE-4C80-876D-58A4B4C5E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Свойства </a:t>
            </a:r>
            <a:r>
              <a:rPr lang="en-US" altLang="ru-RU"/>
              <a:t>SVD</a:t>
            </a:r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Объект 2">
                <a:extLst>
                  <a:ext uri="{FF2B5EF4-FFF2-40B4-BE49-F238E27FC236}">
                    <a16:creationId xmlns:a16="http://schemas.microsoft.com/office/drawing/2014/main" id="{15A3E438-1E5D-4974-B186-943D910E110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 err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базис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im</m:t>
                        </m:r>
                      </m:fName>
                      <m:e>
                        <m:r>
                          <a:rPr lang="en-US" altLang="ru-RU" sz="2400" b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</m:oMath>
                </a14:m>
                <a:endParaRPr lang="ru-RU" altLang="ru-RU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ru-RU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dirty="0" err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базис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ker</m:t>
                        </m:r>
                      </m:fName>
                      <m:e>
                        <m:sSup>
                          <m:sSupPr>
                            <m:ctrlPr>
                              <a:rPr lang="en-US" altLang="ru-RU" sz="2400" b="1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b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func>
                    <m:r>
                      <a:rPr lang="en-US" altLang="ru-RU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ru-RU" sz="2400" i="1" dirty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2400" b="0" i="0" dirty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im</m:t>
                                </m:r>
                              </m:fName>
                              <m:e>
                                <m:r>
                                  <a:rPr lang="en-US" altLang="ru-RU" sz="2400" b="1" dirty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altLang="ru-RU" sz="2400" dirty="0"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ru-RU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i="0" dirty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базис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im</m:t>
                        </m:r>
                      </m:fName>
                      <m:e>
                        <m:sSup>
                          <m:sSupPr>
                            <m:ctrlPr>
                              <a:rPr lang="en-US" altLang="ru-RU" sz="2400" b="1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b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</m:e>
                    </m:func>
                    <m:r>
                      <a:rPr lang="en-US" altLang="ru-RU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ru-RU" sz="2400" i="1" dirty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2400" dirty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ker</m:t>
                                </m:r>
                              </m:fName>
                              <m:e>
                                <m:r>
                                  <a:rPr lang="en-US" altLang="ru-RU" sz="2400" b="1" dirty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⊥</m:t>
                        </m:r>
                      </m:sup>
                    </m:sSup>
                  </m:oMath>
                </a14:m>
                <a:endParaRPr lang="ru-RU" altLang="ru-RU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ru-RU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ru-RU" sz="24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ru-RU" sz="2400" dirty="0"/>
                  <a:t>– </a:t>
                </a:r>
                <a:r>
                  <a:rPr lang="ru-RU" altLang="ru-RU" sz="2400" dirty="0"/>
                  <a:t>базис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ker</m:t>
                        </m:r>
                      </m:fName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</m:oMath>
                </a14:m>
                <a:endParaRPr lang="ru-RU" altLang="ru-RU" sz="2400" dirty="0"/>
              </a:p>
              <a:p>
                <a:r>
                  <a:rPr lang="ru-RU" altLang="ru-RU" sz="2400" dirty="0"/>
                  <a:t>Если </a:t>
                </a:r>
                <a14:m>
                  <m:oMath xmlns:m="http://schemas.openxmlformats.org/officeDocument/2006/math">
                    <m:r>
                      <a:rPr lang="en-US" altLang="ru-RU" sz="2400" b="1" dirty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положительно определенная (и симметричная), то </a:t>
                </a:r>
                <a:r>
                  <a:rPr lang="en-US" altLang="ru-RU" sz="2400" dirty="0"/>
                  <a:t>SVD </a:t>
                </a:r>
                <a:r>
                  <a:rPr lang="ru-RU" altLang="ru-RU" sz="2400" dirty="0"/>
                  <a:t>совпадает с разложением по собственным векторам</a:t>
                </a:r>
                <a:r>
                  <a:rPr lang="en-US" altLang="ru-RU" sz="2400" baseline="-250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altLang="ru-RU" sz="2400" b="1" i="0" dirty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ru-RU" altLang="ru-RU" sz="2400" dirty="0"/>
              </a:p>
              <a:p>
                <a:r>
                  <a:rPr lang="ru-RU" altLang="ru-RU" sz="2400" dirty="0">
                    <a:solidFill>
                      <a:srgbClr val="3333CC"/>
                    </a:solidFill>
                  </a:rPr>
                  <a:t>Число обусловленности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ru-RU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br>
                  <a:rPr lang="ru-RU" altLang="ru-RU" sz="2400" i="1" baseline="-25000" dirty="0">
                    <a:latin typeface="Times New Roman" panose="02020603050405020304" pitchFamily="18" charset="0"/>
                  </a:rPr>
                </a:br>
                <a:r>
                  <a:rPr lang="en-US" altLang="ru-RU" sz="2400" dirty="0">
                    <a:latin typeface="Times New Roman" panose="02020603050405020304" pitchFamily="18" charset="0"/>
                  </a:rPr>
                  <a:t>(</a:t>
                </a:r>
                <a:r>
                  <a:rPr lang="ru-RU" altLang="ru-RU" sz="2400" dirty="0"/>
                  <a:t>определяет устойчивость обратной задачи)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</a:rPr>
                  <a:t>,</a:t>
                </a:r>
              </a:p>
              <a:p>
                <a:pPr marL="3571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diag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ru-RU" sz="2400" i="1">
                                                <a:solidFill>
                                                  <a:srgbClr val="3333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sz="2400" i="1">
                                                    <a:solidFill>
                                                      <a:srgbClr val="3333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400" i="1">
                                                    <a:solidFill>
                                                      <a:srgbClr val="3333CC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ru-RU" sz="2400" i="1">
                                                        <a:solidFill>
                                                          <a:srgbClr val="3333CC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2400" i="1">
                                                        <a:solidFill>
                                                          <a:srgbClr val="3333CC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2400" i="1">
                                                        <a:solidFill>
                                                          <a:srgbClr val="3333CC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ru-RU" sz="2400" i="1">
                                            <a:solidFill>
                                              <a:srgbClr val="33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altLang="ru-RU" sz="2400" b="1" dirty="0"/>
              </a:p>
            </p:txBody>
          </p:sp>
        </mc:Choice>
        <mc:Fallback xmlns="">
          <p:sp>
            <p:nvSpPr>
              <p:cNvPr id="11267" name="Объект 2">
                <a:extLst>
                  <a:ext uri="{FF2B5EF4-FFF2-40B4-BE49-F238E27FC236}">
                    <a16:creationId xmlns:a16="http://schemas.microsoft.com/office/drawing/2014/main" id="{15A3E438-1E5D-4974-B186-943D910E1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790" r="-1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811E8B-3330-4EC2-9208-CB799849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11269" name="Номер слайда 4">
            <a:extLst>
              <a:ext uri="{FF2B5EF4-FFF2-40B4-BE49-F238E27FC236}">
                <a16:creationId xmlns:a16="http://schemas.microsoft.com/office/drawing/2014/main" id="{F5B28182-DA94-485C-92B0-F1B88ABB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6304C3-6D33-4773-8342-F51616E2F6E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Объект 6">
                <a:extLst>
                  <a:ext uri="{FF2B5EF4-FFF2-40B4-BE49-F238E27FC236}">
                    <a16:creationId xmlns:a16="http://schemas.microsoft.com/office/drawing/2014/main" id="{CD4F7127-7CE9-4A7D-8560-C3095DFE780C}"/>
                  </a:ext>
                </a:extLst>
              </p:cNvPr>
              <p:cNvSpPr txBox="1"/>
              <p:nvPr/>
            </p:nvSpPr>
            <p:spPr bwMode="auto">
              <a:xfrm>
                <a:off x="5436096" y="5204718"/>
                <a:ext cx="3025626" cy="1201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271" name="Объект 6">
                <a:extLst>
                  <a:ext uri="{FF2B5EF4-FFF2-40B4-BE49-F238E27FC236}">
                    <a16:creationId xmlns:a16="http://schemas.microsoft.com/office/drawing/2014/main" id="{CD4F7127-7CE9-4A7D-8560-C3095DFE7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5204718"/>
                <a:ext cx="3025626" cy="1201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4E694F7-612C-444C-83C7-867C7A2E7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712"/>
            <a:ext cx="8164512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7470A682-549E-415E-B524-34AC48FC9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Эффект ошибок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Объект 2">
                <a:extLst>
                  <a:ext uri="{FF2B5EF4-FFF2-40B4-BE49-F238E27FC236}">
                    <a16:creationId xmlns:a16="http://schemas.microsoft.com/office/drawing/2014/main" id="{93F2FA38-8F9F-4678-B0C5-10FFFC8167A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42875" y="4234136"/>
                <a:ext cx="8785225" cy="2290490"/>
              </a:xfrm>
            </p:spPr>
            <p:txBody>
              <a:bodyPr/>
              <a:lstStyle/>
              <a:p>
                <a:r>
                  <a:rPr lang="ru-RU" altLang="ru-RU" sz="2400" dirty="0"/>
                  <a:t>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altLang="ru-RU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1" i="0" dirty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err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/>
                  <a:t>, то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b="1" i="0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b="1" i="0" dirty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ru-RU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sz="2400" b="1" i="0" dirty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ru-RU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ru-RU" altLang="ru-RU" sz="2400" dirty="0"/>
              </a:p>
              <a:p>
                <a:r>
                  <a:rPr lang="ru-RU" altLang="ru-RU" sz="2400" dirty="0"/>
                  <a:t>При увеличении размера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ru-RU" altLang="ru-RU" sz="2400" dirty="0"/>
                  <a:t> количество малых сингулярных значений обычно увеличивается</a:t>
                </a:r>
              </a:p>
              <a:p>
                <a:r>
                  <a:rPr lang="ru-RU" altLang="ru-RU" sz="2400" dirty="0">
                    <a:solidFill>
                      <a:srgbClr val="3333CC"/>
                    </a:solidFill>
                  </a:rPr>
                  <a:t>При уменьшении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 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 становятся более знакопеременны</a:t>
                </a:r>
              </a:p>
            </p:txBody>
          </p:sp>
        </mc:Choice>
        <mc:Fallback xmlns="">
          <p:sp>
            <p:nvSpPr>
              <p:cNvPr id="12292" name="Объект 2">
                <a:extLst>
                  <a:ext uri="{FF2B5EF4-FFF2-40B4-BE49-F238E27FC236}">
                    <a16:creationId xmlns:a16="http://schemas.microsoft.com/office/drawing/2014/main" id="{93F2FA38-8F9F-4678-B0C5-10FFFC816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4234136"/>
                <a:ext cx="8785225" cy="2290490"/>
              </a:xfrm>
              <a:blipFill>
                <a:blip r:embed="rId4"/>
                <a:stretch>
                  <a:fillRect l="-139" t="-1067" b="-5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93329-057C-4FDC-9FE5-0391CC76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12294" name="Номер слайда 5">
            <a:extLst>
              <a:ext uri="{FF2B5EF4-FFF2-40B4-BE49-F238E27FC236}">
                <a16:creationId xmlns:a16="http://schemas.microsoft.com/office/drawing/2014/main" id="{FFC90F55-4D39-4801-B922-CD9632CB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E541D5-CDD4-468B-9434-91FB2FBE2E2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BD3755EF-50A0-401F-9AC6-38CF8459D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Непрерывный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Объект 2">
                <a:extLst>
                  <a:ext uri="{FF2B5EF4-FFF2-40B4-BE49-F238E27FC236}">
                    <a16:creationId xmlns:a16="http://schemas.microsoft.com/office/drawing/2014/main" id="{4FC355CC-589C-43DD-8F9A-B92600502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ru-RU" sz="2400" dirty="0"/>
                  <a:t>Линейный оператор: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ru-RU" sz="2400" dirty="0"/>
                  <a:t> (Гильберт. пространства), например, уравнение Фредгольма 1-го рода</a:t>
                </a:r>
                <a:endParaRPr lang="en-US" sz="2400" dirty="0"/>
              </a:p>
              <a:p>
                <a:pPr marL="357188" indent="-357188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𝐾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: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𝑎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→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𝑎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 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  <a:p>
                <a:pPr>
                  <a:defRPr/>
                </a:pPr>
                <a:r>
                  <a:rPr lang="ru-RU" sz="2400" dirty="0"/>
                  <a:t>Дискретизация по базису </a:t>
                </a:r>
                <a:endParaRPr lang="en-US" sz="2400" dirty="0"/>
              </a:p>
              <a:p>
                <a:pPr marL="357188" indent="-357188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≝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,  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≝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,  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ru-RU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𝐀𝐱</m:t>
                      </m:r>
                    </m:oMath>
                  </m:oMathPara>
                </a14:m>
                <a:endParaRPr lang="en-US" sz="2400" dirty="0"/>
              </a:p>
              <a:p>
                <a:pP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определяется как в дискретном случае. </a:t>
                </a:r>
                <a:br>
                  <a:rPr lang="en-US" sz="2400" dirty="0"/>
                </a:br>
                <a:r>
                  <a:rPr lang="ru-RU" sz="2400" dirty="0"/>
                  <a:t>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ker</m:t>
                        </m:r>
                      </m:fName>
                      <m:e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func>
                    <m:r>
                      <a:rPr lang="en-US" altLang="ru-RU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ru-RU" sz="2400" dirty="0"/>
                  <a:t>, то  решение существует и единственное.</a:t>
                </a:r>
              </a:p>
              <a:p>
                <a:pPr>
                  <a:defRPr/>
                </a:pPr>
                <a:r>
                  <a:rPr lang="ru-RU" sz="2400" dirty="0">
                    <a:solidFill>
                      <a:srgbClr val="3333CC"/>
                    </a:solidFill>
                  </a:rPr>
                  <a:t>При этом 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3333CC"/>
                    </a:solidFill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rgbClr val="3333CC"/>
                    </a:solidFill>
                    <a:cs typeface="Times New Roman" pitchFamily="18" charset="0"/>
                  </a:rPr>
                  <a:t>ограничен</a:t>
                </a:r>
                <a:r>
                  <a:rPr lang="en-US" sz="2400" dirty="0">
                    <a:solidFill>
                      <a:srgbClr val="3333CC"/>
                    </a:solidFill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ru-RU" sz="240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≝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sup</m:t>
                            </m:r>
                          </m:e>
                          <m:lim>
                            <m:d>
                              <m:dPr>
                                <m:begChr m:val="‖"/>
                                <m:endChr m:val="‖"/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ru-RU" sz="24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ru-RU" sz="2400" dirty="0">
                    <a:solidFill>
                      <a:srgbClr val="3333CC"/>
                    </a:solidFill>
                    <a:cs typeface="Times New Roman" pitchFamily="18" charset="0"/>
                  </a:rPr>
                  <a:t>, то он непрерывен, и обратная задача корректна</a:t>
                </a:r>
                <a:endParaRPr lang="en-US" sz="2400" dirty="0">
                  <a:solidFill>
                    <a:srgbClr val="3333CC"/>
                  </a:solidFill>
                  <a:cs typeface="Times New Roman" pitchFamily="18" charset="0"/>
                </a:endParaRPr>
              </a:p>
              <a:p>
                <a:pPr marL="357188" indent="-357188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func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&lt;∞,  </m:t>
                      </m:r>
                      <m:func>
                        <m:func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23" name="Объект 2">
                <a:extLst>
                  <a:ext uri="{FF2B5EF4-FFF2-40B4-BE49-F238E27FC236}">
                    <a16:creationId xmlns:a16="http://schemas.microsoft.com/office/drawing/2014/main" id="{4FC355CC-589C-43DD-8F9A-B92600502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" t="-790" r="-277" b="-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39FF0-7E04-4FC3-B023-BCAB7807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14341" name="Номер слайда 5">
            <a:extLst>
              <a:ext uri="{FF2B5EF4-FFF2-40B4-BE49-F238E27FC236}">
                <a16:creationId xmlns:a16="http://schemas.microsoft.com/office/drawing/2014/main" id="{1A77F068-823A-4EF3-A337-39FCF299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98A5CA-9953-46AB-AA2D-8231AC23F28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B0046E9D-9DF2-4AD3-BC40-2EE39448A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Непрерывный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Объект 2">
                <a:extLst>
                  <a:ext uri="{FF2B5EF4-FFF2-40B4-BE49-F238E27FC236}">
                    <a16:creationId xmlns:a16="http://schemas.microsoft.com/office/drawing/2014/main" id="{EA942A7C-1C30-426D-897A-A6EF89F5985E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388" y="908050"/>
                <a:ext cx="8785225" cy="5545286"/>
              </a:xfrm>
            </p:spPr>
            <p:txBody>
              <a:bodyPr/>
              <a:lstStyle/>
              <a:p>
                <a:r>
                  <a:rPr lang="ru-RU" altLang="ru-RU" sz="2400" dirty="0">
                    <a:cs typeface="Times New Roman" panose="02020603050405020304" pitchFamily="18" charset="0"/>
                  </a:rPr>
                  <a:t>Компактный оператор переводит ограниченное множество в относительно компактное</a:t>
                </a:r>
              </a:p>
              <a:p>
                <a:pPr lvl="1"/>
                <a:r>
                  <a:rPr lang="ru-RU" altLang="ru-RU" sz="2000" dirty="0">
                    <a:cs typeface="Times New Roman" panose="02020603050405020304" pitchFamily="18" charset="0"/>
                  </a:rPr>
                  <a:t>Т.е. образ любой ограниченной последовательности содержит сходящуюся подпоследовательность </a:t>
                </a:r>
              </a:p>
              <a:p>
                <a:r>
                  <a:rPr lang="ru-RU" altLang="ru-RU" sz="2400" dirty="0">
                    <a:cs typeface="Times New Roman" panose="02020603050405020304" pitchFamily="18" charset="0"/>
                  </a:rPr>
                  <a:t>В частности, </a:t>
                </a:r>
              </a:p>
              <a:p>
                <a:pPr lvl="1"/>
                <a:r>
                  <a:rPr lang="ru-RU" altLang="ru-RU" sz="2000" dirty="0">
                    <a:cs typeface="Times New Roman" panose="02020603050405020304" pitchFamily="18" charset="0"/>
                  </a:rPr>
                  <a:t>ограниченный конечномерный оператор компактен</a:t>
                </a:r>
              </a:p>
              <a:p>
                <a:pPr lvl="1"/>
                <a:r>
                  <a:rPr lang="ru-RU" altLang="ru-RU" sz="2000" dirty="0">
                    <a:cs typeface="Times New Roman" panose="02020603050405020304" pitchFamily="18" charset="0"/>
                  </a:rPr>
                  <a:t>оператор Фредгольма компактен, если </a:t>
                </a:r>
                <a14:m>
                  <m:oMath xmlns:m="http://schemas.openxmlformats.org/officeDocument/2006/math">
                    <m:r>
                      <a:rPr lang="en-US" altLang="ru-RU" sz="200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altLang="ru-RU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000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ru-RU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sz="200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ru-RU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ru-RU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0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ru-RU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ru-RU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ru-RU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ru-RU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ru-RU" sz="20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ru-RU" sz="20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ru-RU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ru-RU" sz="20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ru-RU" sz="20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ru-RU" altLang="ru-RU" sz="2000" dirty="0"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r>
                  <a:rPr lang="ru-RU" altLang="ru-RU" sz="2000" dirty="0">
                    <a:cs typeface="Times New Roman" panose="02020603050405020304" pitchFamily="18" charset="0"/>
                  </a:rPr>
                  <a:t>бесконечномерный единичный оператор некомпактен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ограничен</a:t>
                </a:r>
                <a:r>
                  <a:rPr lang="en-US" altLang="ru-RU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im</m:t>
                        </m:r>
                      </m:fName>
                      <m:e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замкнут</a:t>
                </a:r>
              </a:p>
              <a:p>
                <a:r>
                  <a:rPr lang="ru-RU" altLang="ru-RU" sz="2400" dirty="0">
                    <a:cs typeface="Times New Roman" panose="02020603050405020304" pitchFamily="18" charset="0"/>
                  </a:rPr>
                  <a:t>Для компактного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ru-RU" sz="2400" dirty="0">
                    <a:cs typeface="Times New Roman" panose="02020603050405020304" pitchFamily="18" charset="0"/>
                  </a:rPr>
                  <a:t>:</a:t>
                </a:r>
                <a:r>
                  <a:rPr lang="ru-RU" alt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im</m:t>
                        </m:r>
                      </m:fName>
                      <m:e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замкнут</a:t>
                </a:r>
                <a:r>
                  <a:rPr lang="en-US" altLang="ru-RU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ru-RU" sz="2400" i="1" dirty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2400" dirty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im</m:t>
                                </m:r>
                              </m:fName>
                              <m:e>
                                <m:r>
                                  <a:rPr lang="en-US" altLang="ru-RU" sz="2400" i="1" dirty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ru-RU" sz="2400" dirty="0"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д</a:t>
                </a:r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ля компактного оператора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 с невырожденным ядром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3333CC"/>
                    </a:solidFill>
                    <a:cs typeface="Times New Roman" panose="02020603050405020304" pitchFamily="18" charset="0"/>
                  </a:rPr>
                  <a:t>неограничен, и обратная задача некорректна</a:t>
                </a:r>
                <a:r>
                  <a:rPr lang="ru-RU" altLang="ru-RU" sz="2400" dirty="0">
                    <a:cs typeface="Times New Roman" panose="02020603050405020304" pitchFamily="18" charset="0"/>
                  </a:rPr>
                  <a:t> (плохо обусловлена):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𝜅</m:t>
                        </m:r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func>
                    <m:r>
                      <a:rPr lang="ru-RU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ru-RU" altLang="ru-RU" sz="2400" dirty="0">
                  <a:cs typeface="Times New Roman" panose="02020603050405020304" pitchFamily="18" charset="0"/>
                </a:endParaRPr>
              </a:p>
              <a:p>
                <a:endParaRPr lang="ru-RU" altLang="ru-RU" sz="2400" dirty="0"/>
              </a:p>
            </p:txBody>
          </p:sp>
        </mc:Choice>
        <mc:Fallback xmlns="">
          <p:sp>
            <p:nvSpPr>
              <p:cNvPr id="16387" name="Объект 2">
                <a:extLst>
                  <a:ext uri="{FF2B5EF4-FFF2-40B4-BE49-F238E27FC236}">
                    <a16:creationId xmlns:a16="http://schemas.microsoft.com/office/drawing/2014/main" id="{EA942A7C-1C30-426D-897A-A6EF89F598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908050"/>
                <a:ext cx="8785225" cy="5545286"/>
              </a:xfrm>
              <a:blipFill>
                <a:blip r:embed="rId2"/>
                <a:stretch>
                  <a:fillRect l="-139" t="-769" r="-1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AEDA83-AE4D-42CF-8ABD-114971AF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8: Регуляризация.</a:t>
            </a:r>
          </a:p>
        </p:txBody>
      </p:sp>
      <p:sp>
        <p:nvSpPr>
          <p:cNvPr id="16389" name="Номер слайда 4">
            <a:extLst>
              <a:ext uri="{FF2B5EF4-FFF2-40B4-BE49-F238E27FC236}">
                <a16:creationId xmlns:a16="http://schemas.microsoft.com/office/drawing/2014/main" id="{B5ABA306-6449-4777-B5F4-943534F3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AADFB6-BCF0-4BAF-A32B-041D31C6537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9436</TotalTime>
  <Words>1865</Words>
  <Application>Microsoft Office PowerPoint</Application>
  <PresentationFormat>Экран (4:3)</PresentationFormat>
  <Paragraphs>275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Tahoma</vt:lpstr>
      <vt:lpstr>Times New Roman</vt:lpstr>
      <vt:lpstr>Wingdings</vt:lpstr>
      <vt:lpstr>Blends</vt:lpstr>
      <vt:lpstr>Обратные задачи: теория и практика</vt:lpstr>
      <vt:lpstr>План темы</vt:lpstr>
      <vt:lpstr>Корректность обратной задачи</vt:lpstr>
      <vt:lpstr>Фундаментальные подпространства</vt:lpstr>
      <vt:lpstr>Сингулярное разложение (SVD)</vt:lpstr>
      <vt:lpstr>Свойства SVD</vt:lpstr>
      <vt:lpstr>Эффект ошибок</vt:lpstr>
      <vt:lpstr>Непрерывный случай</vt:lpstr>
      <vt:lpstr>Непрерывный случай</vt:lpstr>
      <vt:lpstr>Интегральные уравнения</vt:lpstr>
      <vt:lpstr>Пример (профиль температуры)</vt:lpstr>
      <vt:lpstr>Регуляризация Тихонова</vt:lpstr>
      <vt:lpstr>Матрицы регуляризации</vt:lpstr>
      <vt:lpstr>Матрицы регуляризации</vt:lpstr>
      <vt:lpstr>Байесовский подход</vt:lpstr>
      <vt:lpstr>Использование корреляций</vt:lpstr>
      <vt:lpstr>Экспоненциальная корреляция</vt:lpstr>
      <vt:lpstr>Обобщенное SVD</vt:lpstr>
      <vt:lpstr>Свойства GSVD</vt:lpstr>
      <vt:lpstr>Регуляризованное решение</vt:lpstr>
      <vt:lpstr>Стандартная форма</vt:lpstr>
      <vt:lpstr>Фильтрующие множители</vt:lpstr>
      <vt:lpstr>Вектор невязки</vt:lpstr>
      <vt:lpstr>Ограничивающий вектор (constraint)</vt:lpstr>
      <vt:lpstr>Зависимость от уровня шума</vt:lpstr>
      <vt:lpstr>L-кривая</vt:lpstr>
      <vt:lpstr>Выбор параметра регуляризации</vt:lpstr>
      <vt:lpstr>Максимальное правдоподобие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180</cp:revision>
  <dcterms:created xsi:type="dcterms:W3CDTF">2009-02-23T16:02:07Z</dcterms:created>
  <dcterms:modified xsi:type="dcterms:W3CDTF">2023-04-07T17:33:13Z</dcterms:modified>
</cp:coreProperties>
</file>