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5" r:id="rId14"/>
    <p:sldId id="284" r:id="rId15"/>
    <p:sldId id="28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5" autoAdjust="0"/>
    <p:restoredTop sz="95503" autoAdjust="0"/>
  </p:normalViewPr>
  <p:slideViewPr>
    <p:cSldViewPr>
      <p:cViewPr varScale="1">
        <p:scale>
          <a:sx n="88" d="100"/>
          <a:sy n="88" d="100"/>
        </p:scale>
        <p:origin x="105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E34771E-9D1D-453E-A5D4-E9A40F266D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D9B13B-6D80-4C70-9FDB-C61CE3EC61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223C1BB-B6E4-48CD-9E9D-C4A4017B81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04C7768-2D86-4F6B-940D-A0026F2F0F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EBBE5A3-4568-4995-BB0D-6D93E996C4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DA7084F-20EC-4AF7-8AF1-5F2CD2931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2F3A25-A71D-44CE-BC5A-B6A2EAE37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6D7BB14-6F94-4111-8277-CB3245D06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C65A19-DD48-4BF1-9497-4C4F17B4DB4C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6C91EFA-A6DC-4184-A168-0492E30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97E558C-648C-46C3-8F4E-FCC520BA5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46366243-CDC9-4622-B478-915691DDF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72DC4609-C538-48FD-8F50-004BECFDC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Вороновский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Махотило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Петрашев и С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Сергеев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Генетические алгоритмы, искусственные нейронные сети и проблемы виртуальной реальности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Харьков, Основа (1997).</a:t>
            </a: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0200495E-862D-47AC-9298-EC14F841E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2F63B-66DE-4D5A-92DB-4AAD9F2949B9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C5E166DD-095D-4292-99FF-4B2D646A7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CB3A33EC-24B3-4582-A0B6-4C9FF96DA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Вороновский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Махотило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Петрашев и С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Сергеев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Генетические алгоритмы, искусственные нейронные сети и проблемы виртуальной реальности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Харьков, Основа (1997).</a:t>
            </a: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FD33D92E-9066-4950-A03C-80116F6A7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FF78F-259D-493E-A99C-13A43D93A18C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CE968482-DCA7-4C54-8F0C-C32E08142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A73ADC88-334A-4EBD-9A5A-FC2E0BD15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Вороновский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Махотило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Петрашев и С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Сергеев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Генетические алгоритмы, искусственные нейронные сети и проблемы виртуальной реальности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Харьков, Основа (1997).</a:t>
            </a: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EBD009F3-4E32-4CD6-A13F-82F2EBEB9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62EE37-AF6F-4DA5-8D7B-565ACFFFBCAA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232B9B85-39EA-430B-89A1-392024A45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32E33AEC-20AE-4793-959D-6B3E6AC69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http://en.wikipedia.org/wiki/File:Elman_srnn.png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237A8FA2-E2CC-4505-A435-AC44EBC37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960E78-7C9A-4BD5-A455-F63B420A6AAF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3911B313-A72F-45D6-84F4-B56DF49D3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0DEDAAAF-C233-4BCD-B7C7-192F6919F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http://home.agh.edu.pl/~vlsi/AI/backp_t_en/backprop.html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C89DA76A-374C-4F0F-B331-D2D113D79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866DC0-EF85-4FCA-9FDD-53B8AC5AEFA7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CB2E7376-0B91-48F2-8A3B-471086EDE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FDF82631-E856-46E0-B541-F2CC74F10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http://home.agh.edu.pl/~vlsi/AI/backp_t_en/backprop.html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97941012-6100-4077-A274-D5BE04106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292592-32E7-4289-999D-45AB7B55C5D4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AD3489A8-CEDB-46FA-A452-C888B4118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948E9792-E0DA-4234-A0C9-AF54F19C5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V.V. Berdnik and V.A. Loiko, “Retrieval of size and refractive index of spherical particles by multiangle light scattering: neural network method application,” 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Appl. Opt.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6178–6187 (2009).</a:t>
            </a:r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09E0067E-42E8-47E3-8ADA-5E169ADD3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16296B-BBE7-4B2F-AFD6-353A8A322CA1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id="{7660EC2B-37C0-41A5-9B87-C78121B4C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id="{77C7C239-56D7-4C1B-A206-654902FEC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V.V. Berdnik and V.A. Loiko, “Retrieval of size and refractive index of spherical particles by multiangle light scattering: neural network method application,”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Appl. Opt.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6178–6187 (2009).</a:t>
            </a:r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836775BB-C554-4151-B6DF-15E193406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624FB7-AAD7-472D-ABD4-5B803DAB30E3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Ulyanova</a:t>
            </a:r>
            <a:r>
              <a:rPr lang="en-US" dirty="0">
                <a:effectLst/>
              </a:rPr>
              <a:t> M.M. and Romanov A.V. Characterization of spherical homogeneous particles by their light scattering patterns using neural networks, </a:t>
            </a:r>
            <a:r>
              <a:rPr lang="en-US" i="1" dirty="0">
                <a:effectLst/>
              </a:rPr>
              <a:t>Proceedings of Bremen Zoom Workshop on Light Scattering 2023</a:t>
            </a:r>
            <a:r>
              <a:rPr lang="en-US" dirty="0">
                <a:effectLst/>
              </a:rPr>
              <a:t>, pp. 49–53.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F3A25-A71D-44CE-BC5A-B6A2EAE3769B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14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F3A25-A71D-44CE-BC5A-B6A2EAE3769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73478EB0-FFE7-482B-A874-240A4C379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3E86585F-5BD4-4579-9265-6E44A0BB0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A.E. Moskalensky, M.A. Yurkin, A.I. Konokhova, D.I. Strokotov, V.M. Nekrasov, A.V. Chernyshev, G.A. Tsvetovskaya, E.D. Chikova, and V.P. Maltsev, “Accurate measurement of volume and shape of resting and activated blood platelets from light scattering,”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J. Biomed. Opt.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017001 (2013).</a:t>
            </a:r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BA03700B-5371-46A6-807A-64C0D3F7E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7FC5B1-0788-4EB1-B78A-E043203A297F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061CC5B2-5D54-4B0C-B865-43CE9F4EB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6A2BF493-7A73-4A90-9E02-328F4DA6C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G.V. Dyatlov, K.V. Gilev, M.A. Yurkin, and V.P. Maltsev, “An optimization method with precomputed starting points for solving the inverse Mie problem,”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Inv. Probl.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045012 (2012).</a:t>
            </a: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B7CC0004-3880-44C7-8E14-44D91138E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9A067-61D1-4AD2-8DE5-F2F7B3B7537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на основе </a:t>
            </a:r>
            <a:r>
              <a:rPr lang="en-US" dirty="0"/>
              <a:t>kd-</a:t>
            </a:r>
            <a:r>
              <a:rPr lang="ru-RU" dirty="0"/>
              <a:t>дерева: </a:t>
            </a:r>
            <a:r>
              <a:rPr lang="ru-RU" dirty="0" err="1"/>
              <a:t>Мулюков</a:t>
            </a:r>
            <a:r>
              <a:rPr lang="ru-RU" dirty="0"/>
              <a:t> А.Р. </a:t>
            </a:r>
            <a:r>
              <a:rPr lang="ru-RU" i="1" dirty="0">
                <a:effectLst/>
              </a:rPr>
              <a:t>Иерархическая кластеризация базы данных индикатрис для решения обратной задачи светорассеяния. </a:t>
            </a:r>
            <a:r>
              <a:rPr lang="ru-RU" dirty="0" err="1"/>
              <a:t>Квалиф</a:t>
            </a:r>
            <a:r>
              <a:rPr lang="ru-RU" dirty="0"/>
              <a:t>. работа на </a:t>
            </a:r>
            <a:r>
              <a:rPr lang="ru-RU" dirty="0" err="1"/>
              <a:t>соиск</a:t>
            </a:r>
            <a:r>
              <a:rPr lang="ru-RU" dirty="0"/>
              <a:t>. степ. магистра, Новосибирск: </a:t>
            </a:r>
            <a:r>
              <a:rPr lang="ru-RU" dirty="0" err="1"/>
              <a:t>Новосиб</a:t>
            </a:r>
            <a:r>
              <a:rPr lang="ru-RU" dirty="0"/>
              <a:t>. гос. университет (2020).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F3A25-A71D-44CE-BC5A-B6A2EAE3769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85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7B558293-D2C6-44AB-8748-EB6E8FFF4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22D7FF3D-E471-4B40-A29F-1BB29D3B4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K.V. Gilev, M.A. Yurkin, G.V. Dyatlov, A.V. Chernyshev, and V.P. Maltsev, “An optimization method for solving the inverse Mie problem based on adaptive algorithm for construction of interpolating database,” 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J. Quant. Spectrosc. Radiat. Transfer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202–214 (2013).</a:t>
            </a: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A7C0FD0A-97A3-4732-9D8A-99B50A081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5FA8E6-9748-486E-BD55-EE6344187C24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BC785122-FF76-4873-B06F-9C0B25D69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46596F12-FF09-4C4F-BBCB-2DC2303E4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A.E. Moskalensky, M.A. Yurkin, A.I. Konokhova, D.I. Strokotov, V.M. Nekrasov, A.V. Chernyshev, G.A. Tsvetovskaya, E.D. Chikova, and V.P. Maltsev, “Accurate measurement of volume and shape of resting and activated blood platelets from light scattering,” 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J. Biomed. Opt.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017001 (2013).</a:t>
            </a: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364E8A8-3AAB-4634-B2BE-EA10DCBA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27A1E6-5B32-47D3-AE6F-BEE6F57FC4CA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48DE6815-0F96-4C69-975D-62466569A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0B1DB55D-0C06-4573-90A8-183E958C0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A.E. Moskalensky, M.A. Yurkin, A.I. Konokhova, D.I. Strokotov, V.M. Nekrasov, A.V. Chernyshev, G.A. Tsvetovskaya, E.D. Chikova, and V.P. Maltsev, “Accurate measurement of volume and shape of resting and activated blood platelets from light scattering,”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J. Biomed. Opt.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017001 (2013).</a:t>
            </a: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6759012F-49D7-4BA0-9A25-1DE75C2A5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977B75-4B9A-4059-BDE0-0E720CA3089B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G.V. Dyatlov, K.V. Gilev, M.A. Yurkin, and V.P. Maltsev, “An optimization method with precomputed starting points for solving the inverse Mie problem,” </a:t>
            </a:r>
            <a:r>
              <a:rPr lang="en-US" i="1" dirty="0">
                <a:effectLst/>
              </a:rPr>
              <a:t>Inv. </a:t>
            </a:r>
            <a:r>
              <a:rPr lang="en-US" i="1" dirty="0" err="1">
                <a:effectLst/>
              </a:rPr>
              <a:t>Probl</a:t>
            </a:r>
            <a:r>
              <a:rPr lang="en-US" i="1" dirty="0">
                <a:effectLst/>
              </a:rPr>
              <a:t>.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28</a:t>
            </a:r>
            <a:r>
              <a:rPr lang="en-US" dirty="0">
                <a:effectLst/>
              </a:rPr>
              <a:t>, 045012 (2012).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F3A25-A71D-44CE-BC5A-B6A2EAE3769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60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9EB1741-8670-483F-BE1B-FF837512DA6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7808AF3-5C24-4F19-A21D-FBCEF8854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1C7CD98-2B75-4E89-954E-2EEB4A67C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460662FC-BDE5-4E89-AB35-D62ECFBE9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A6225B6-B67C-48CA-957C-B4D63761D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32278427-95B3-4C03-A861-16161194C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CCD3EFE1-5BD9-4D1A-921F-4ED178B5A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38882A38-8492-4D40-9A63-F964C36E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B6408D2D-7A4C-4208-9FEB-3BED70BE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B2F5B70C-13DE-44B3-9A19-5DED377096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1070E0E-5813-49AC-A9DB-9CE9C2A47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C002605-6D23-4AE4-AB29-DE764BA29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622649A-49E2-451E-88ED-91F338BDC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3A0A80-7EB0-4695-9B15-AFCBD653E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5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011DF56-A631-49EB-B3C0-EBD1648EF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EE4722B-D394-4F54-A7C9-EC09DA09D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6663B1F-3C56-444B-9BDB-6852AEC9A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12EC-092E-4401-B060-131375937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2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0F4069F-0BDE-4B19-ACCD-F3E6F8719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AF9235E-C235-45FF-8FDE-23695F4B9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A971B72-56B4-48B9-8F90-FFE68CA98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624E-5B0E-4694-94EB-2E0EF720A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74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38346D5-BD40-460F-B8C9-6AF637584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D935C4-C5E6-4B17-BCF6-FF7F488F5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12C0D9-7CAE-4B9F-86A3-508A9B92B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AAA8-E1D4-419A-BE8C-E34A83849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48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FD41B24-8B8F-4E9E-B159-FF36074E3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5988C7B-942E-4D98-92AC-846192EA5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2C0C7F9-7688-4C04-9AE1-932D82609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19DD-D725-404F-B5A0-D587F9C57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99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EF14482-77FB-464E-809C-B80A48C00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3D38838-69A6-4134-967B-7CC9022E4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7BD7CF7-36FC-4AE4-A4F7-C9ED341ED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B374-AF88-45FF-82AB-FB10F7C0A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08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84F67F2-A671-4C78-B298-182F4E8B5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8EC16E7-ECD9-49A8-B932-7D35E8808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074C73F-A3E5-421E-876F-835BDA991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03D17-7BEF-4167-B7C6-76943179D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45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948286B-DD47-4E69-AFF8-AF243EB3C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3A0B3F4-4EC9-46E9-8FF2-31B36CAD8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F05E86A-5091-4785-9BCC-DDB664B3D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15FB8-7963-4EB8-8273-A73B2F787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40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FDA72B54-4A8F-4385-8625-EB86C650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D16FBCB-9675-4BAB-A9F7-F547DEA7A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94CDF8A-C9F2-45B9-92E8-EE9ED7493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ABFD-8E95-4894-A5D1-1B33E0796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9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4A3A20C-3F75-428D-858A-398AB4CCB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C5A79E7-F680-45C8-ACC7-74DB31EB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1D06118-BBF8-4F05-B42D-7A3F3567A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87F14-3005-4A9D-A2C1-5BE1E291E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11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D4A6E9-A8FF-4F7A-8FBD-114B50504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88E94AB-3412-443A-8DE8-C5BF2485E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1D3CD28-2535-4F86-BE20-69D202E49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FF90-1652-4B48-BF3C-2D1CE2B62F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34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C19371-8FC8-4DCD-9A22-DA4EF8E36E8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69F9F8-7A5F-4C65-AB00-AB402BB1C0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8C8546-03A1-4A0A-9569-C54A853BE0C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4B1513-4127-49F2-BA38-E62B2564089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A16167-7738-4072-9BD3-B97BA053D86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04EC606-3C27-43EE-8B5E-33D32A40AA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F663CFD-1725-4A08-8AED-30C8C9107D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1A6A8E9-E39F-49A1-B7CB-C4CA20764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B6D0DC8A-1684-4D05-B3A7-D5703D1C0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932A85F6-DF0C-4456-AC5C-B9B587656D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C99D6A88-D02B-4765-A4C5-739C0EABFF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74F33949-507C-4A95-B391-3268DDC1EA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036FF6-CAD4-4FF3-8AEE-6285C340DB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AB5E8296-3A52-49C4-9B4F-996FC4D7EF2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DE8369-3135-4A1C-B29E-1769AFC1BC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FA7EDF-2947-42A2-8B1A-2780C9A4E3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484313"/>
            <a:ext cx="7777162" cy="1657350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7: </a:t>
            </a:r>
            <a:br>
              <a:rPr lang="ru-RU" altLang="ru-RU" sz="3600" dirty="0"/>
            </a:br>
            <a:r>
              <a:rPr lang="ru-RU" altLang="ru-RU" sz="3600" dirty="0"/>
              <a:t> Решение обратной задачи с предварительным обучением 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09D2C700-9370-4CCF-AD58-0CC88F88B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4A9D97BE-6000-43E6-8900-FACEB2B89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22A44193-ABE5-4357-B5EA-928069E2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98D32E91-A3C1-43F3-A72E-E33DC1BD6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Кластеризация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0A3E8-0665-499E-82FA-28727F37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  <a:endParaRPr lang="ru-RU" dirty="0"/>
          </a:p>
        </p:txBody>
      </p:sp>
      <p:sp>
        <p:nvSpPr>
          <p:cNvPr id="16388" name="Номер слайда 5">
            <a:extLst>
              <a:ext uri="{FF2B5EF4-FFF2-40B4-BE49-F238E27FC236}">
                <a16:creationId xmlns:a16="http://schemas.microsoft.com/office/drawing/2014/main" id="{F1D2BF7C-7C3F-4737-AEA3-26978299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693C9D-6364-48F0-9056-66844096096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70D4FBC9-11AB-45D2-A1EE-16787933BF9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92150"/>
            <a:ext cx="7945437" cy="4516438"/>
            <a:chOff x="683567" y="1196752"/>
            <a:chExt cx="7945790" cy="4516351"/>
          </a:xfrm>
        </p:grpSpPr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826FCD57-91F2-4F17-859B-5A5216BB9E05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7529171" y="3731941"/>
              <a:ext cx="771559" cy="77151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50" name="Группа 76">
              <a:extLst>
                <a:ext uri="{FF2B5EF4-FFF2-40B4-BE49-F238E27FC236}">
                  <a16:creationId xmlns:a16="http://schemas.microsoft.com/office/drawing/2014/main" id="{2535FEC2-F35D-49EA-9016-41A2C32C5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567" y="1196752"/>
              <a:ext cx="7945790" cy="4516351"/>
              <a:chOff x="683567" y="1196752"/>
              <a:chExt cx="7945790" cy="4516351"/>
            </a:xfrm>
          </p:grpSpPr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2A44F0F5-7446-47F8-9226-BD10C8781BAD}"/>
                  </a:ext>
                </a:extLst>
              </p:cNvPr>
              <p:cNvSpPr/>
              <p:nvPr/>
            </p:nvSpPr>
            <p:spPr>
              <a:xfrm>
                <a:off x="3726939" y="1538058"/>
                <a:ext cx="1962237" cy="196369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52A70358-5D9C-4E3B-8D85-00C081474126}"/>
                  </a:ext>
                </a:extLst>
              </p:cNvPr>
              <p:cNvSpPr/>
              <p:nvPr/>
            </p:nvSpPr>
            <p:spPr>
              <a:xfrm>
                <a:off x="683567" y="3484296"/>
                <a:ext cx="2228949" cy="222880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BA14F604-F604-4908-80F8-A22849FA5BB9}"/>
                  </a:ext>
                </a:extLst>
              </p:cNvPr>
              <p:cNvSpPr/>
              <p:nvPr/>
            </p:nvSpPr>
            <p:spPr>
              <a:xfrm>
                <a:off x="5617736" y="1317400"/>
                <a:ext cx="2184497" cy="218594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64965A9F-7334-4AF9-B923-70834781DA40}"/>
                  </a:ext>
                </a:extLst>
              </p:cNvPr>
              <p:cNvSpPr/>
              <p:nvPr/>
            </p:nvSpPr>
            <p:spPr>
              <a:xfrm>
                <a:off x="928053" y="1196752"/>
                <a:ext cx="2660768" cy="266059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EE29F5B8-AE7F-42B6-BF5F-08BC88EABF33}"/>
                  </a:ext>
                </a:extLst>
              </p:cNvPr>
              <p:cNvSpPr/>
              <p:nvPr/>
            </p:nvSpPr>
            <p:spPr>
              <a:xfrm>
                <a:off x="6444860" y="3403334"/>
                <a:ext cx="2184497" cy="218594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F957A085-FE6A-4D3C-98A7-9BB050EA1DAB}"/>
                  </a:ext>
                </a:extLst>
              </p:cNvPr>
              <p:cNvSpPr/>
              <p:nvPr/>
            </p:nvSpPr>
            <p:spPr>
              <a:xfrm>
                <a:off x="2722008" y="3535095"/>
                <a:ext cx="1982875" cy="198274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7FE9B671-7707-4408-8EBA-FB3590F5F2F2}"/>
                  </a:ext>
                </a:extLst>
              </p:cNvPr>
              <p:cNvSpPr/>
              <p:nvPr/>
            </p:nvSpPr>
            <p:spPr>
              <a:xfrm>
                <a:off x="4777911" y="3428734"/>
                <a:ext cx="1738390" cy="17382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58" name="Text Box 44">
                    <a:extLst>
                      <a:ext uri="{FF2B5EF4-FFF2-40B4-BE49-F238E27FC236}">
                        <a16:creationId xmlns:a16="http://schemas.microsoft.com/office/drawing/2014/main" id="{5447734F-05DD-41B6-BFE7-C6C5805773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9135" y="4396891"/>
                    <a:ext cx="878677" cy="5578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marL="342900" indent="-342900">
                      <a:spcBef>
                        <a:spcPct val="4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 typeface="Wingdings" panose="05000000000000000000" pitchFamily="2" charset="2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8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altLang="ru-RU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2800" i="1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458" name="Text Box 44">
                    <a:extLst>
                      <a:ext uri="{FF2B5EF4-FFF2-40B4-BE49-F238E27FC236}">
                        <a16:creationId xmlns:a16="http://schemas.microsoft.com/office/drawing/2014/main" id="{5447734F-05DD-41B6-BFE7-C6C580577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89135" y="4396891"/>
                    <a:ext cx="878677" cy="5578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59" name="Text Box 44">
                    <a:extLst>
                      <a:ext uri="{FF2B5EF4-FFF2-40B4-BE49-F238E27FC236}">
                        <a16:creationId xmlns:a16="http://schemas.microsoft.com/office/drawing/2014/main" id="{AD92710E-7EA5-4D69-8135-5656900D16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6106" y="3606833"/>
                    <a:ext cx="837639" cy="5578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marL="342900" indent="-342900">
                      <a:spcBef>
                        <a:spcPct val="4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 typeface="Wingdings" panose="05000000000000000000" pitchFamily="2" charset="2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ru-RU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2800" i="1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459" name="Text Box 44">
                    <a:extLst>
                      <a:ext uri="{FF2B5EF4-FFF2-40B4-BE49-F238E27FC236}">
                        <a16:creationId xmlns:a16="http://schemas.microsoft.com/office/drawing/2014/main" id="{AD92710E-7EA5-4D69-8135-5656900D16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346106" y="3606833"/>
                    <a:ext cx="837639" cy="5578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390" name="Группа 75">
            <a:extLst>
              <a:ext uri="{FF2B5EF4-FFF2-40B4-BE49-F238E27FC236}">
                <a16:creationId xmlns:a16="http://schemas.microsoft.com/office/drawing/2014/main" id="{5C800B28-F4D0-484F-8D28-D06C77C00627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947738"/>
            <a:ext cx="7623174" cy="4137025"/>
            <a:chOff x="895106" y="1466351"/>
            <a:chExt cx="7622916" cy="4137013"/>
          </a:xfrm>
        </p:grpSpPr>
        <p:grpSp>
          <p:nvGrpSpPr>
            <p:cNvPr id="16395" name="Группа 59">
              <a:extLst>
                <a:ext uri="{FF2B5EF4-FFF2-40B4-BE49-F238E27FC236}">
                  <a16:creationId xmlns:a16="http://schemas.microsoft.com/office/drawing/2014/main" id="{27B8B1D0-7DA5-40BB-86B9-43C08A166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106" y="1466351"/>
              <a:ext cx="7484810" cy="4137013"/>
              <a:chOff x="831606" y="1340768"/>
              <a:chExt cx="7484810" cy="4137013"/>
            </a:xfrm>
          </p:grpSpPr>
          <p:sp>
            <p:nvSpPr>
              <p:cNvPr id="16397" name="Oval 27">
                <a:extLst>
                  <a:ext uri="{FF2B5EF4-FFF2-40B4-BE49-F238E27FC236}">
                    <a16:creationId xmlns:a16="http://schemas.microsoft.com/office/drawing/2014/main" id="{F2A76D4C-6C3E-46CC-BF61-BBA8B173E8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59989" y="1896734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398" name="Oval 27">
                <a:extLst>
                  <a:ext uri="{FF2B5EF4-FFF2-40B4-BE49-F238E27FC236}">
                    <a16:creationId xmlns:a16="http://schemas.microsoft.com/office/drawing/2014/main" id="{A15A6D58-0A3F-434D-9B9E-0507239041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46806" y="2479518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399" name="Oval 27">
                <a:extLst>
                  <a:ext uri="{FF2B5EF4-FFF2-40B4-BE49-F238E27FC236}">
                    <a16:creationId xmlns:a16="http://schemas.microsoft.com/office/drawing/2014/main" id="{46F8D71C-C098-4DA6-81AA-043AC7590E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18163" y="2172324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0" name="Oval 27">
                <a:extLst>
                  <a:ext uri="{FF2B5EF4-FFF2-40B4-BE49-F238E27FC236}">
                    <a16:creationId xmlns:a16="http://schemas.microsoft.com/office/drawing/2014/main" id="{10926043-2532-4D79-A2EB-70A28E3E16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60428" y="3115935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1" name="Oval 27">
                <a:extLst>
                  <a:ext uri="{FF2B5EF4-FFF2-40B4-BE49-F238E27FC236}">
                    <a16:creationId xmlns:a16="http://schemas.microsoft.com/office/drawing/2014/main" id="{94EFD6BB-DE92-46D1-9AFB-9B7DE30D15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9805" y="3142752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2" name="Oval 27">
                <a:extLst>
                  <a:ext uri="{FF2B5EF4-FFF2-40B4-BE49-F238E27FC236}">
                    <a16:creationId xmlns:a16="http://schemas.microsoft.com/office/drawing/2014/main" id="{6098D7EC-F88F-45A6-A905-4C403433DF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31606" y="3720645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3" name="Oval 27">
                <a:extLst>
                  <a:ext uri="{FF2B5EF4-FFF2-40B4-BE49-F238E27FC236}">
                    <a16:creationId xmlns:a16="http://schemas.microsoft.com/office/drawing/2014/main" id="{DA335855-52C6-464D-A26E-A62670C28E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56571" y="1930446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4" name="Oval 27">
                <a:extLst>
                  <a:ext uri="{FF2B5EF4-FFF2-40B4-BE49-F238E27FC236}">
                    <a16:creationId xmlns:a16="http://schemas.microsoft.com/office/drawing/2014/main" id="{7DAFD1C8-7C8D-4605-ACC1-C41347170E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65228" y="3846228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5" name="Oval 27">
                <a:extLst>
                  <a:ext uri="{FF2B5EF4-FFF2-40B4-BE49-F238E27FC236}">
                    <a16:creationId xmlns:a16="http://schemas.microsoft.com/office/drawing/2014/main" id="{7772DC1E-D4BA-4E92-87C4-8A1A1FC2BC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87429" y="2433607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6" name="Oval 27">
                <a:extLst>
                  <a:ext uri="{FF2B5EF4-FFF2-40B4-BE49-F238E27FC236}">
                    <a16:creationId xmlns:a16="http://schemas.microsoft.com/office/drawing/2014/main" id="{65E1805A-9C0F-4C71-9DFD-BB7E2DD47E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73807" y="4057152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7" name="Oval 27">
                <a:extLst>
                  <a:ext uri="{FF2B5EF4-FFF2-40B4-BE49-F238E27FC236}">
                    <a16:creationId xmlns:a16="http://schemas.microsoft.com/office/drawing/2014/main" id="{2DD5A1EB-314F-49E4-B50B-D5B6A15698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86706" y="1340769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8" name="Oval 27">
                <a:extLst>
                  <a:ext uri="{FF2B5EF4-FFF2-40B4-BE49-F238E27FC236}">
                    <a16:creationId xmlns:a16="http://schemas.microsoft.com/office/drawing/2014/main" id="{199C41DD-EA7B-4E41-8F43-827C7044B3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45199" y="2063467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09" name="Oval 27">
                <a:extLst>
                  <a:ext uri="{FF2B5EF4-FFF2-40B4-BE49-F238E27FC236}">
                    <a16:creationId xmlns:a16="http://schemas.microsoft.com/office/drawing/2014/main" id="{E55144FE-E32B-4363-91DB-A7131D6AB1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47614" y="2735679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0" name="Oval 27">
                <a:extLst>
                  <a:ext uri="{FF2B5EF4-FFF2-40B4-BE49-F238E27FC236}">
                    <a16:creationId xmlns:a16="http://schemas.microsoft.com/office/drawing/2014/main" id="{2041A17E-AEDC-4F00-BF1F-9D40C69A2C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93579" y="3486205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1" name="Oval 27">
                <a:extLst>
                  <a:ext uri="{FF2B5EF4-FFF2-40B4-BE49-F238E27FC236}">
                    <a16:creationId xmlns:a16="http://schemas.microsoft.com/office/drawing/2014/main" id="{A6CD0929-353E-4A46-9EA8-3C1AD977E5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73544" y="2861262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2" name="Oval 27">
                <a:extLst>
                  <a:ext uri="{FF2B5EF4-FFF2-40B4-BE49-F238E27FC236}">
                    <a16:creationId xmlns:a16="http://schemas.microsoft.com/office/drawing/2014/main" id="{5752CF32-A421-40DA-8B5E-608F508B9B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19542" y="3548996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3" name="Oval 27">
                <a:extLst>
                  <a:ext uri="{FF2B5EF4-FFF2-40B4-BE49-F238E27FC236}">
                    <a16:creationId xmlns:a16="http://schemas.microsoft.com/office/drawing/2014/main" id="{E344D375-6FAB-4725-80D6-6972B497E0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57079" y="4347593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4" name="Oval 27">
                <a:extLst>
                  <a:ext uri="{FF2B5EF4-FFF2-40B4-BE49-F238E27FC236}">
                    <a16:creationId xmlns:a16="http://schemas.microsoft.com/office/drawing/2014/main" id="{4BD31295-1585-4D1F-AB00-94F827B171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02730" y="4577143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5" name="Oval 27">
                <a:extLst>
                  <a:ext uri="{FF2B5EF4-FFF2-40B4-BE49-F238E27FC236}">
                    <a16:creationId xmlns:a16="http://schemas.microsoft.com/office/drawing/2014/main" id="{400FDF75-0B5A-46AD-9BB1-59060CAC61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8607" y="4543069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6" name="Oval 27">
                <a:extLst>
                  <a:ext uri="{FF2B5EF4-FFF2-40B4-BE49-F238E27FC236}">
                    <a16:creationId xmlns:a16="http://schemas.microsoft.com/office/drawing/2014/main" id="{D99A9121-F690-4093-9807-FC12B52BE1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59557" y="3440294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7" name="Oval 27">
                <a:extLst>
                  <a:ext uri="{FF2B5EF4-FFF2-40B4-BE49-F238E27FC236}">
                    <a16:creationId xmlns:a16="http://schemas.microsoft.com/office/drawing/2014/main" id="{0AF0A965-2EE3-4774-A0BF-6D486A029A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32556" y="1771151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8" name="Oval 27">
                <a:extLst>
                  <a:ext uri="{FF2B5EF4-FFF2-40B4-BE49-F238E27FC236}">
                    <a16:creationId xmlns:a16="http://schemas.microsoft.com/office/drawing/2014/main" id="{38BABEA5-8FF5-43C3-AF86-89624368FA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96408" y="1340768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19" name="Oval 27">
                <a:extLst>
                  <a:ext uri="{FF2B5EF4-FFF2-40B4-BE49-F238E27FC236}">
                    <a16:creationId xmlns:a16="http://schemas.microsoft.com/office/drawing/2014/main" id="{9F462FC1-775A-45F4-8612-B12529B3B14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96407" y="2419093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0" name="Oval 27">
                <a:extLst>
                  <a:ext uri="{FF2B5EF4-FFF2-40B4-BE49-F238E27FC236}">
                    <a16:creationId xmlns:a16="http://schemas.microsoft.com/office/drawing/2014/main" id="{549A2E77-202F-4425-BF48-516423C8B3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29535" y="5077731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1" name="Oval 27">
                <a:extLst>
                  <a:ext uri="{FF2B5EF4-FFF2-40B4-BE49-F238E27FC236}">
                    <a16:creationId xmlns:a16="http://schemas.microsoft.com/office/drawing/2014/main" id="{07AC805B-02CF-425F-A963-6BDDF18384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02534" y="4219643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2" name="Oval 27">
                <a:extLst>
                  <a:ext uri="{FF2B5EF4-FFF2-40B4-BE49-F238E27FC236}">
                    <a16:creationId xmlns:a16="http://schemas.microsoft.com/office/drawing/2014/main" id="{F61BC56A-739E-48EC-B199-9EEFD7D56E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72550" y="5203314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3" name="Oval 27">
                <a:extLst>
                  <a:ext uri="{FF2B5EF4-FFF2-40B4-BE49-F238E27FC236}">
                    <a16:creationId xmlns:a16="http://schemas.microsoft.com/office/drawing/2014/main" id="{7EC9036F-8D86-4B2E-8BEC-29658D7788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1303" y="1655192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4" name="Oval 27">
                <a:extLst>
                  <a:ext uri="{FF2B5EF4-FFF2-40B4-BE49-F238E27FC236}">
                    <a16:creationId xmlns:a16="http://schemas.microsoft.com/office/drawing/2014/main" id="{3606CA3D-8AA9-4644-9D32-209643A8C8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54662" y="4222010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5" name="Oval 27">
                <a:extLst>
                  <a:ext uri="{FF2B5EF4-FFF2-40B4-BE49-F238E27FC236}">
                    <a16:creationId xmlns:a16="http://schemas.microsoft.com/office/drawing/2014/main" id="{A18B465C-D975-4B21-A171-1EF758D4BA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11228" y="1923552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6" name="Oval 27">
                <a:extLst>
                  <a:ext uri="{FF2B5EF4-FFF2-40B4-BE49-F238E27FC236}">
                    <a16:creationId xmlns:a16="http://schemas.microsoft.com/office/drawing/2014/main" id="{AB0E015E-0F40-4EDA-B283-567A5395FE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88746" y="4758260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7" name="Oval 27">
                <a:extLst>
                  <a:ext uri="{FF2B5EF4-FFF2-40B4-BE49-F238E27FC236}">
                    <a16:creationId xmlns:a16="http://schemas.microsoft.com/office/drawing/2014/main" id="{43EB7F07-DB18-4064-A549-63F275631BE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69405" y="3969754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8" name="Oval 27">
                <a:extLst>
                  <a:ext uri="{FF2B5EF4-FFF2-40B4-BE49-F238E27FC236}">
                    <a16:creationId xmlns:a16="http://schemas.microsoft.com/office/drawing/2014/main" id="{5A396552-7C14-449B-98EF-8C150FC9C9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48371" y="4171396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29" name="Oval 27">
                <a:extLst>
                  <a:ext uri="{FF2B5EF4-FFF2-40B4-BE49-F238E27FC236}">
                    <a16:creationId xmlns:a16="http://schemas.microsoft.com/office/drawing/2014/main" id="{0FED6EC5-1214-4405-9528-981363E922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0657" y="2240007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0" name="Oval 27">
                <a:extLst>
                  <a:ext uri="{FF2B5EF4-FFF2-40B4-BE49-F238E27FC236}">
                    <a16:creationId xmlns:a16="http://schemas.microsoft.com/office/drawing/2014/main" id="{386E1E88-127E-4B80-B331-AC06E5BEED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2863" y="3639596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1" name="Oval 27">
                <a:extLst>
                  <a:ext uri="{FF2B5EF4-FFF2-40B4-BE49-F238E27FC236}">
                    <a16:creationId xmlns:a16="http://schemas.microsoft.com/office/drawing/2014/main" id="{E7312EDE-F539-4FA0-9B8B-CFE4FCE4A7C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813151" y="2701811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2" name="Oval 27">
                <a:extLst>
                  <a:ext uri="{FF2B5EF4-FFF2-40B4-BE49-F238E27FC236}">
                    <a16:creationId xmlns:a16="http://schemas.microsoft.com/office/drawing/2014/main" id="{3FDE8517-10B9-4083-B2A2-2A39C5B629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21285" y="4855126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3" name="Oval 27">
                <a:extLst>
                  <a:ext uri="{FF2B5EF4-FFF2-40B4-BE49-F238E27FC236}">
                    <a16:creationId xmlns:a16="http://schemas.microsoft.com/office/drawing/2014/main" id="{014CF9C0-1DA5-4310-8D39-51FD4C1574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54662" y="2924053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4" name="Oval 27">
                <a:extLst>
                  <a:ext uri="{FF2B5EF4-FFF2-40B4-BE49-F238E27FC236}">
                    <a16:creationId xmlns:a16="http://schemas.microsoft.com/office/drawing/2014/main" id="{ADBC4801-0282-4704-88B2-FAD051DDD9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98943" y="2240006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5" name="Oval 27">
                <a:extLst>
                  <a:ext uri="{FF2B5EF4-FFF2-40B4-BE49-F238E27FC236}">
                    <a16:creationId xmlns:a16="http://schemas.microsoft.com/office/drawing/2014/main" id="{C7D07A71-4760-4789-9471-07E3202813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80303" y="5203314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6" name="Oval 27">
                <a:extLst>
                  <a:ext uri="{FF2B5EF4-FFF2-40B4-BE49-F238E27FC236}">
                    <a16:creationId xmlns:a16="http://schemas.microsoft.com/office/drawing/2014/main" id="{BA77D36D-9D71-497B-B59A-718F899B3E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04023" y="4335135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7" name="Oval 27">
                <a:extLst>
                  <a:ext uri="{FF2B5EF4-FFF2-40B4-BE49-F238E27FC236}">
                    <a16:creationId xmlns:a16="http://schemas.microsoft.com/office/drawing/2014/main" id="{EEE5CCE8-0990-4A5B-8E44-B183D016A3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69406" y="2924053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8" name="Oval 27">
                <a:extLst>
                  <a:ext uri="{FF2B5EF4-FFF2-40B4-BE49-F238E27FC236}">
                    <a16:creationId xmlns:a16="http://schemas.microsoft.com/office/drawing/2014/main" id="{C91E0A12-99E8-42CD-B32E-54AAB430FE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7367" y="3314711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39" name="Oval 27">
                <a:extLst>
                  <a:ext uri="{FF2B5EF4-FFF2-40B4-BE49-F238E27FC236}">
                    <a16:creationId xmlns:a16="http://schemas.microsoft.com/office/drawing/2014/main" id="{E91690CC-930D-4E4C-BE50-895D348DF6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18630" y="5352198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0" name="Oval 27">
                <a:extLst>
                  <a:ext uri="{FF2B5EF4-FFF2-40B4-BE49-F238E27FC236}">
                    <a16:creationId xmlns:a16="http://schemas.microsoft.com/office/drawing/2014/main" id="{382EECD8-8EBD-4D2F-8EA4-9A62B883DE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73807" y="5043500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1" name="Oval 27">
                <a:extLst>
                  <a:ext uri="{FF2B5EF4-FFF2-40B4-BE49-F238E27FC236}">
                    <a16:creationId xmlns:a16="http://schemas.microsoft.com/office/drawing/2014/main" id="{3110A455-2A06-4850-BE77-DD3828CA5E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749255" y="5106291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2" name="Oval 27">
                <a:extLst>
                  <a:ext uri="{FF2B5EF4-FFF2-40B4-BE49-F238E27FC236}">
                    <a16:creationId xmlns:a16="http://schemas.microsoft.com/office/drawing/2014/main" id="{868A4CBD-4B04-47B6-B3B0-416DCED8AA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57785" y="3232360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3" name="Oval 27">
                <a:extLst>
                  <a:ext uri="{FF2B5EF4-FFF2-40B4-BE49-F238E27FC236}">
                    <a16:creationId xmlns:a16="http://schemas.microsoft.com/office/drawing/2014/main" id="{102F2AAE-50C6-4867-B292-B7F3A6E64A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93071" y="1515248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4" name="Oval 27">
                <a:extLst>
                  <a:ext uri="{FF2B5EF4-FFF2-40B4-BE49-F238E27FC236}">
                    <a16:creationId xmlns:a16="http://schemas.microsoft.com/office/drawing/2014/main" id="{82F470B0-CD45-45D8-BAF9-3513ADE8D7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79851" y="1435577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5" name="Oval 27">
                <a:extLst>
                  <a:ext uri="{FF2B5EF4-FFF2-40B4-BE49-F238E27FC236}">
                    <a16:creationId xmlns:a16="http://schemas.microsoft.com/office/drawing/2014/main" id="{77EAA684-E1E6-47F7-9F82-80FA1890E0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05737" y="2556667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6" name="Oval 27">
                <a:extLst>
                  <a:ext uri="{FF2B5EF4-FFF2-40B4-BE49-F238E27FC236}">
                    <a16:creationId xmlns:a16="http://schemas.microsoft.com/office/drawing/2014/main" id="{EC411A57-B987-4967-B753-CA3D7E0F9FF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28641" y="4917917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7" name="Oval 27">
                <a:extLst>
                  <a:ext uri="{FF2B5EF4-FFF2-40B4-BE49-F238E27FC236}">
                    <a16:creationId xmlns:a16="http://schemas.microsoft.com/office/drawing/2014/main" id="{ED39D291-1BF6-44E3-BD8A-C29E89619F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15747" y="3503085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6448" name="Oval 27">
                <a:extLst>
                  <a:ext uri="{FF2B5EF4-FFF2-40B4-BE49-F238E27FC236}">
                    <a16:creationId xmlns:a16="http://schemas.microsoft.com/office/drawing/2014/main" id="{A59A57B1-CC7D-4980-9D6F-A01466F0A0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189415" y="4934047"/>
                <a:ext cx="127001" cy="125583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96" name="Text Box 44">
                  <a:extLst>
                    <a:ext uri="{FF2B5EF4-FFF2-40B4-BE49-F238E27FC236}">
                      <a16:creationId xmlns:a16="http://schemas.microsoft.com/office/drawing/2014/main" id="{568C75BB-5C83-4A2B-9696-56B4C0C5AF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4156" y="4802989"/>
                  <a:ext cx="883866" cy="5132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ru-RU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alt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𝐲</m:t>
                            </m:r>
                          </m:e>
                          <m:sub>
                            <m:r>
                              <a:rPr kumimoji="0" lang="en-US" altLang="ru-RU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ru-RU" altLang="ru-RU" sz="2800" i="1" baseline="-25000" dirty="0">
                    <a:solidFill>
                      <a:schemeClr val="tx2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396" name="Text Box 44">
                  <a:extLst>
                    <a:ext uri="{FF2B5EF4-FFF2-40B4-BE49-F238E27FC236}">
                      <a16:creationId xmlns:a16="http://schemas.microsoft.com/office/drawing/2014/main" id="{568C75BB-5C83-4A2B-9696-56B4C0C5A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34156" y="4802989"/>
                  <a:ext cx="883866" cy="5132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BB7DC78F-85AF-485E-B3C4-FBF9C1EDC94F}"/>
              </a:ext>
            </a:extLst>
          </p:cNvPr>
          <p:cNvGrpSpPr>
            <a:grpSpLocks/>
          </p:cNvGrpSpPr>
          <p:nvPr/>
        </p:nvGrpSpPr>
        <p:grpSpPr bwMode="auto">
          <a:xfrm>
            <a:off x="4551752" y="3401637"/>
            <a:ext cx="805029" cy="513282"/>
            <a:chOff x="4552275" y="3401531"/>
            <a:chExt cx="803677" cy="512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93" name="Text Box 44">
                  <a:extLst>
                    <a:ext uri="{FF2B5EF4-FFF2-40B4-BE49-F238E27FC236}">
                      <a16:creationId xmlns:a16="http://schemas.microsoft.com/office/drawing/2014/main" id="{4E5A748C-B71D-43AF-B02E-B6FD2B0A28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2275" y="3401531"/>
                  <a:ext cx="803677" cy="5126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oMath>
                    </m:oMathPara>
                  </a14:m>
                  <a:endParaRPr lang="ru-RU" altLang="ru-RU" sz="2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393" name="Text Box 44">
                  <a:extLst>
                    <a:ext uri="{FF2B5EF4-FFF2-40B4-BE49-F238E27FC236}">
                      <a16:creationId xmlns:a16="http://schemas.microsoft.com/office/drawing/2014/main" id="{4E5A748C-B71D-43AF-B02E-B6FD2B0A2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52275" y="3401531"/>
                  <a:ext cx="803677" cy="5126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94" name="Oval 27">
              <a:extLst>
                <a:ext uri="{FF2B5EF4-FFF2-40B4-BE49-F238E27FC236}">
                  <a16:creationId xmlns:a16="http://schemas.microsoft.com/office/drawing/2014/main" id="{06FC22F7-194D-4797-962E-CD621D8BD2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31874" y="3778011"/>
              <a:ext cx="127001" cy="125583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">
                <a:extLst>
                  <a:ext uri="{FF2B5EF4-FFF2-40B4-BE49-F238E27FC236}">
                    <a16:creationId xmlns:a16="http://schemas.microsoft.com/office/drawing/2014/main" id="{55E30A8D-9986-4B82-9702-786669BCA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88" y="5085184"/>
                <a:ext cx="8785225" cy="1439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ru-RU" sz="2000" kern="0" dirty="0"/>
                  <a:t>Рекуррентно уменьшаем минимум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2000" kern="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>
                            <a:latin typeface="Cambria Math" panose="02040503050406030204" pitchFamily="18" charset="0"/>
                            <a:ea typeface="Calibri"/>
                          </a:rPr>
                          <m:t>𝐲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2000" b="1" i="0" dirty="0" err="1">
                                <a:latin typeface="Cambria Math" panose="02040503050406030204" pitchFamily="18" charset="0"/>
                                <a:ea typeface="Calibri"/>
                              </a:rPr>
                              <m:t>𝐲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ea typeface="Calibri"/>
                  </a:rPr>
                  <a:t> </a:t>
                </a:r>
                <a:r>
                  <a:rPr lang="ru-RU" sz="2000" kern="0" dirty="0"/>
                  <a:t>или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  <a:ea typeface="Calibri"/>
                          </a:rPr>
                          <m:t>𝐲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  <a:ea typeface="Calibri"/>
                              </a:rPr>
                              <m:t>𝐜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ea typeface="Calibri"/>
                      </a:rPr>
                      <m:t>+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  <a:ea typeface="Calibri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libri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000" kern="0" dirty="0"/>
                  <a:t>)</a:t>
                </a:r>
              </a:p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ru-RU" sz="2000" kern="0" dirty="0"/>
                  <a:t>Перебираем кластеры. </a:t>
                </a:r>
                <a:r>
                  <a:rPr lang="ru-RU" sz="2000" kern="0" dirty="0">
                    <a:solidFill>
                      <a:srgbClr val="3333CC"/>
                    </a:solidFill>
                  </a:rPr>
                  <a:t>Если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𝐲</m:t>
                        </m:r>
                        <m:r>
                          <a:rPr lang="en-US" sz="20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𝐜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libri"/>
                      </a:rPr>
                      <m:t>&gt;</m:t>
                    </m:r>
                    <m:r>
                      <a:rPr lang="en-US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libri"/>
                      </a:rPr>
                      <m:t>𝑀</m:t>
                    </m:r>
                    <m:r>
                      <a:rPr lang="en-US" sz="20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libri"/>
                      </a:rPr>
                      <m:t>+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000" kern="0" dirty="0">
                    <a:solidFill>
                      <a:srgbClr val="3333CC"/>
                    </a:solidFill>
                  </a:rPr>
                  <a:t>, то весь кластер можно пропустить</a:t>
                </a:r>
                <a:r>
                  <a:rPr lang="ru-RU" sz="2000" kern="0" dirty="0"/>
                  <a:t>, иначе перебираем все элементы кластера.</a:t>
                </a:r>
              </a:p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ru-RU" sz="2000" kern="0" dirty="0"/>
                  <a:t>Еще быстрее иерархическая (многоуровневая) кластеризация</a:t>
                </a:r>
              </a:p>
            </p:txBody>
          </p:sp>
        </mc:Choice>
        <mc:Fallback xmlns="">
          <p:sp>
            <p:nvSpPr>
              <p:cNvPr id="81" name="Rectangle 3">
                <a:extLst>
                  <a:ext uri="{FF2B5EF4-FFF2-40B4-BE49-F238E27FC236}">
                    <a16:creationId xmlns:a16="http://schemas.microsoft.com/office/drawing/2014/main" id="{55E30A8D-9986-4B82-9702-786669BCA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5085184"/>
                <a:ext cx="8785225" cy="1439862"/>
              </a:xfrm>
              <a:prstGeom prst="rect">
                <a:avLst/>
              </a:prstGeom>
              <a:blipFill>
                <a:blip r:embed="rId7"/>
                <a:stretch>
                  <a:fillRect t="-847" r="-1318" b="-105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>
            <a:extLst>
              <a:ext uri="{FF2B5EF4-FFF2-40B4-BE49-F238E27FC236}">
                <a16:creationId xmlns:a16="http://schemas.microsoft.com/office/drawing/2014/main" id="{82305A81-B757-4E24-AA5D-8F0C7AC8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4927A2-D1A8-4914-8E3F-28FD2B6226B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A2296C6-7C48-4CFD-BA16-39634443B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313" y="0"/>
            <a:ext cx="7648575" cy="739775"/>
          </a:xfrm>
        </p:spPr>
        <p:txBody>
          <a:bodyPr/>
          <a:lstStyle/>
          <a:p>
            <a:pPr eaLnBrk="1" hangingPunct="1"/>
            <a:r>
              <a:rPr lang="ru-RU" altLang="ru-RU" dirty="0"/>
              <a:t>Возможная проблема с таблицей</a:t>
            </a:r>
            <a:endParaRPr lang="ru-RU" altLang="ru-RU" baseline="30000" dirty="0">
              <a:cs typeface="Times New Roman" panose="02020603050405020304" pitchFamily="18" charset="0"/>
            </a:endParaRPr>
          </a:p>
        </p:txBody>
      </p:sp>
      <p:grpSp>
        <p:nvGrpSpPr>
          <p:cNvPr id="17412" name="Group 34">
            <a:extLst>
              <a:ext uri="{FF2B5EF4-FFF2-40B4-BE49-F238E27FC236}">
                <a16:creationId xmlns:a16="http://schemas.microsoft.com/office/drawing/2014/main" id="{630DF8EA-4A9D-48B2-9C84-CB5745B9DBE3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1471613"/>
            <a:ext cx="4945063" cy="4032250"/>
            <a:chOff x="2240" y="1196"/>
            <a:chExt cx="3115" cy="2540"/>
          </a:xfrm>
        </p:grpSpPr>
        <p:sp>
          <p:nvSpPr>
            <p:cNvPr id="17436" name="Freeform 11">
              <a:extLst>
                <a:ext uri="{FF2B5EF4-FFF2-40B4-BE49-F238E27FC236}">
                  <a16:creationId xmlns:a16="http://schemas.microsoft.com/office/drawing/2014/main" id="{C0DAD679-AC3F-4E84-BE98-8CB7549B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1196"/>
              <a:ext cx="3115" cy="2540"/>
            </a:xfrm>
            <a:custGeom>
              <a:avLst/>
              <a:gdLst>
                <a:gd name="T0" fmla="*/ 0 w 4195"/>
                <a:gd name="T1" fmla="*/ 116 h 2540"/>
                <a:gd name="T2" fmla="*/ 41 w 4195"/>
                <a:gd name="T3" fmla="*/ 1068 h 2540"/>
                <a:gd name="T4" fmla="*/ 77 w 4195"/>
                <a:gd name="T5" fmla="*/ 780 h 2540"/>
                <a:gd name="T6" fmla="*/ 100 w 4195"/>
                <a:gd name="T7" fmla="*/ 12 h 2540"/>
                <a:gd name="T8" fmla="*/ 117 w 4195"/>
                <a:gd name="T9" fmla="*/ 852 h 2540"/>
                <a:gd name="T10" fmla="*/ 99 w 4195"/>
                <a:gd name="T11" fmla="*/ 2276 h 2540"/>
                <a:gd name="T12" fmla="*/ 85 w 4195"/>
                <a:gd name="T13" fmla="*/ 1460 h 2540"/>
                <a:gd name="T14" fmla="*/ 50 w 4195"/>
                <a:gd name="T15" fmla="*/ 1380 h 2540"/>
                <a:gd name="T16" fmla="*/ 12 w 4195"/>
                <a:gd name="T17" fmla="*/ 2540 h 2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5" h="2540">
                  <a:moveTo>
                    <a:pt x="0" y="116"/>
                  </a:moveTo>
                  <a:cubicBezTo>
                    <a:pt x="491" y="536"/>
                    <a:pt x="983" y="957"/>
                    <a:pt x="1440" y="1068"/>
                  </a:cubicBezTo>
                  <a:cubicBezTo>
                    <a:pt x="1897" y="1179"/>
                    <a:pt x="2388" y="956"/>
                    <a:pt x="2744" y="780"/>
                  </a:cubicBezTo>
                  <a:cubicBezTo>
                    <a:pt x="3100" y="604"/>
                    <a:pt x="3336" y="0"/>
                    <a:pt x="3576" y="12"/>
                  </a:cubicBezTo>
                  <a:cubicBezTo>
                    <a:pt x="3816" y="24"/>
                    <a:pt x="4195" y="475"/>
                    <a:pt x="4184" y="852"/>
                  </a:cubicBezTo>
                  <a:cubicBezTo>
                    <a:pt x="4173" y="1229"/>
                    <a:pt x="3708" y="2175"/>
                    <a:pt x="3512" y="2276"/>
                  </a:cubicBezTo>
                  <a:cubicBezTo>
                    <a:pt x="3316" y="2377"/>
                    <a:pt x="3296" y="1609"/>
                    <a:pt x="3008" y="1460"/>
                  </a:cubicBezTo>
                  <a:cubicBezTo>
                    <a:pt x="2720" y="1311"/>
                    <a:pt x="2213" y="1200"/>
                    <a:pt x="1784" y="1380"/>
                  </a:cubicBezTo>
                  <a:cubicBezTo>
                    <a:pt x="1355" y="1560"/>
                    <a:pt x="537" y="2391"/>
                    <a:pt x="432" y="25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7" name="Oval 12">
              <a:extLst>
                <a:ext uri="{FF2B5EF4-FFF2-40B4-BE49-F238E27FC236}">
                  <a16:creationId xmlns:a16="http://schemas.microsoft.com/office/drawing/2014/main" id="{8A76C6D5-BC80-492D-A174-A3DE54AD18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156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8" name="Oval 13">
              <a:extLst>
                <a:ext uri="{FF2B5EF4-FFF2-40B4-BE49-F238E27FC236}">
                  <a16:creationId xmlns:a16="http://schemas.microsoft.com/office/drawing/2014/main" id="{6314EEFD-D20C-455E-A24B-61AA855B26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8" y="128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9" name="Oval 14">
              <a:extLst>
                <a:ext uri="{FF2B5EF4-FFF2-40B4-BE49-F238E27FC236}">
                  <a16:creationId xmlns:a16="http://schemas.microsoft.com/office/drawing/2014/main" id="{6962E45A-50F3-4861-B7CA-FD89A6006F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212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40" name="Oval 15">
              <a:extLst>
                <a:ext uri="{FF2B5EF4-FFF2-40B4-BE49-F238E27FC236}">
                  <a16:creationId xmlns:a16="http://schemas.microsoft.com/office/drawing/2014/main" id="{4912F3C4-9B56-4F4E-93AA-6D09C9D3B1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4" y="2016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41" name="Oval 16">
              <a:extLst>
                <a:ext uri="{FF2B5EF4-FFF2-40B4-BE49-F238E27FC236}">
                  <a16:creationId xmlns:a16="http://schemas.microsoft.com/office/drawing/2014/main" id="{7FB8C78A-0FB4-49BE-99FF-71C3B5AD81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0" y="1592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42" name="Oval 17">
              <a:extLst>
                <a:ext uri="{FF2B5EF4-FFF2-40B4-BE49-F238E27FC236}">
                  <a16:creationId xmlns:a16="http://schemas.microsoft.com/office/drawing/2014/main" id="{70860325-342C-4F99-A4F5-396C347620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76" y="340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43" name="Oval 18">
              <a:extLst>
                <a:ext uri="{FF2B5EF4-FFF2-40B4-BE49-F238E27FC236}">
                  <a16:creationId xmlns:a16="http://schemas.microsoft.com/office/drawing/2014/main" id="{9ABD8D2D-5393-4259-891B-96F4D92A49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4" y="266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44" name="Oval 21">
              <a:extLst>
                <a:ext uri="{FF2B5EF4-FFF2-40B4-BE49-F238E27FC236}">
                  <a16:creationId xmlns:a16="http://schemas.microsoft.com/office/drawing/2014/main" id="{81D7FD06-AF96-44EB-B827-13D78930BA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04" y="272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45" name="Oval 22">
              <a:extLst>
                <a:ext uri="{FF2B5EF4-FFF2-40B4-BE49-F238E27FC236}">
                  <a16:creationId xmlns:a16="http://schemas.microsoft.com/office/drawing/2014/main" id="{E2345429-8090-4D4A-82B4-1E02DE26B8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80" y="2456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46" name="Oval 23">
              <a:extLst>
                <a:ext uri="{FF2B5EF4-FFF2-40B4-BE49-F238E27FC236}">
                  <a16:creationId xmlns:a16="http://schemas.microsoft.com/office/drawing/2014/main" id="{90CFF812-5FE6-4DF2-95E4-ECC9F2D113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8" y="304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p:grpSp>
        <p:nvGrpSpPr>
          <p:cNvPr id="17413" name="Group 36">
            <a:extLst>
              <a:ext uri="{FF2B5EF4-FFF2-40B4-BE49-F238E27FC236}">
                <a16:creationId xmlns:a16="http://schemas.microsoft.com/office/drawing/2014/main" id="{F8729C7B-7A8B-46CD-8FEA-63019E38CAE9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1236663"/>
            <a:ext cx="179388" cy="4673600"/>
            <a:chOff x="516" y="896"/>
            <a:chExt cx="113" cy="2944"/>
          </a:xfrm>
        </p:grpSpPr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id="{D8969B85-69A0-43C6-A9CB-BEA77F3D1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" y="896"/>
              <a:ext cx="0" cy="29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6" name="Oval 24">
              <a:extLst>
                <a:ext uri="{FF2B5EF4-FFF2-40B4-BE49-F238E27FC236}">
                  <a16:creationId xmlns:a16="http://schemas.microsoft.com/office/drawing/2014/main" id="{D32ADEE7-69D3-4199-AA7F-986E9C9902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354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27" name="Oval 25">
              <a:extLst>
                <a:ext uri="{FF2B5EF4-FFF2-40B4-BE49-F238E27FC236}">
                  <a16:creationId xmlns:a16="http://schemas.microsoft.com/office/drawing/2014/main" id="{7892A1C4-2FE9-442F-A946-ABF3F33B49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991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28" name="Oval 26">
              <a:extLst>
                <a:ext uri="{FF2B5EF4-FFF2-40B4-BE49-F238E27FC236}">
                  <a16:creationId xmlns:a16="http://schemas.microsoft.com/office/drawing/2014/main" id="{8EF6376D-79FE-468A-8ADB-EABDE040D9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161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29" name="Oval 27">
              <a:extLst>
                <a:ext uri="{FF2B5EF4-FFF2-40B4-BE49-F238E27FC236}">
                  <a16:creationId xmlns:a16="http://schemas.microsoft.com/office/drawing/2014/main" id="{F9C9951F-9295-4876-9924-2DC640BEA3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332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0" name="Oval 28">
              <a:extLst>
                <a:ext uri="{FF2B5EF4-FFF2-40B4-BE49-F238E27FC236}">
                  <a16:creationId xmlns:a16="http://schemas.microsoft.com/office/drawing/2014/main" id="{212EBA54-A672-43C8-BD66-71549F8C46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60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1" name="Oval 29">
              <a:extLst>
                <a:ext uri="{FF2B5EF4-FFF2-40B4-BE49-F238E27FC236}">
                  <a16:creationId xmlns:a16="http://schemas.microsoft.com/office/drawing/2014/main" id="{D28C9946-53E0-40EB-BD6B-C50120FCDD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885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2" name="Oval 30">
              <a:extLst>
                <a:ext uri="{FF2B5EF4-FFF2-40B4-BE49-F238E27FC236}">
                  <a16:creationId xmlns:a16="http://schemas.microsoft.com/office/drawing/2014/main" id="{17F77A90-1144-46EC-8742-A340B92B93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43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3" name="Oval 31">
              <a:extLst>
                <a:ext uri="{FF2B5EF4-FFF2-40B4-BE49-F238E27FC236}">
                  <a16:creationId xmlns:a16="http://schemas.microsoft.com/office/drawing/2014/main" id="{67392902-BE1E-4ADD-8A06-705ACD873A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71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4" name="Oval 32">
              <a:extLst>
                <a:ext uri="{FF2B5EF4-FFF2-40B4-BE49-F238E27FC236}">
                  <a16:creationId xmlns:a16="http://schemas.microsoft.com/office/drawing/2014/main" id="{271BBFF1-372A-489A-B697-45AFEADE92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056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35" name="Oval 33">
              <a:extLst>
                <a:ext uri="{FF2B5EF4-FFF2-40B4-BE49-F238E27FC236}">
                  <a16:creationId xmlns:a16="http://schemas.microsoft.com/office/drawing/2014/main" id="{D7C3A684-E74A-42B8-8E60-86D23361D5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3267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p:sp>
        <p:nvSpPr>
          <p:cNvPr id="17414" name="AutoShape 35">
            <a:extLst>
              <a:ext uri="{FF2B5EF4-FFF2-40B4-BE49-F238E27FC236}">
                <a16:creationId xmlns:a16="http://schemas.microsoft.com/office/drawing/2014/main" id="{E3A64EEF-D74E-433E-BDBD-83DC82046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3230563"/>
            <a:ext cx="1638300" cy="533400"/>
          </a:xfrm>
          <a:prstGeom prst="rightArrow">
            <a:avLst>
              <a:gd name="adj1" fmla="val 54167"/>
              <a:gd name="adj2" fmla="val 7441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grpSp>
        <p:nvGrpSpPr>
          <p:cNvPr id="350251" name="Group 43">
            <a:extLst>
              <a:ext uri="{FF2B5EF4-FFF2-40B4-BE49-F238E27FC236}">
                <a16:creationId xmlns:a16="http://schemas.microsoft.com/office/drawing/2014/main" id="{A81AB75F-0455-40F7-8EDE-8178B3A0DA8C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857250"/>
            <a:ext cx="5184775" cy="5667375"/>
            <a:chOff x="518" y="657"/>
            <a:chExt cx="3266" cy="3570"/>
          </a:xfrm>
        </p:grpSpPr>
        <p:sp>
          <p:nvSpPr>
            <p:cNvPr id="17420" name="Oval 37">
              <a:extLst>
                <a:ext uri="{FF2B5EF4-FFF2-40B4-BE49-F238E27FC236}">
                  <a16:creationId xmlns:a16="http://schemas.microsoft.com/office/drawing/2014/main" id="{A1C6D55F-FB49-4E2B-AB68-3910B47E73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8" y="1472"/>
              <a:ext cx="113" cy="11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21" name="Oval 38">
              <a:extLst>
                <a:ext uri="{FF2B5EF4-FFF2-40B4-BE49-F238E27FC236}">
                  <a16:creationId xmlns:a16="http://schemas.microsoft.com/office/drawing/2014/main" id="{97914190-8CF2-43E2-A0ED-4A538C29CF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90" y="2064"/>
              <a:ext cx="113" cy="11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17422" name="Line 39">
              <a:extLst>
                <a:ext uri="{FF2B5EF4-FFF2-40B4-BE49-F238E27FC236}">
                  <a16:creationId xmlns:a16="http://schemas.microsoft.com/office/drawing/2014/main" id="{BF322AAA-E982-4069-AE0A-F167D4172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2184"/>
              <a:ext cx="24" cy="12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3" name="Freeform 41">
              <a:extLst>
                <a:ext uri="{FF2B5EF4-FFF2-40B4-BE49-F238E27FC236}">
                  <a16:creationId xmlns:a16="http://schemas.microsoft.com/office/drawing/2014/main" id="{5378947F-07E6-4294-82B5-D12A9237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657"/>
              <a:ext cx="2928" cy="1359"/>
            </a:xfrm>
            <a:custGeom>
              <a:avLst/>
              <a:gdLst>
                <a:gd name="T0" fmla="*/ 0 w 2928"/>
                <a:gd name="T1" fmla="*/ 839 h 1359"/>
                <a:gd name="T2" fmla="*/ 2192 w 2928"/>
                <a:gd name="T3" fmla="*/ 87 h 1359"/>
                <a:gd name="T4" fmla="*/ 2928 w 2928"/>
                <a:gd name="T5" fmla="*/ 1359 h 1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28" h="1359">
                  <a:moveTo>
                    <a:pt x="0" y="839"/>
                  </a:moveTo>
                  <a:cubicBezTo>
                    <a:pt x="852" y="419"/>
                    <a:pt x="1704" y="0"/>
                    <a:pt x="2192" y="87"/>
                  </a:cubicBezTo>
                  <a:cubicBezTo>
                    <a:pt x="2680" y="174"/>
                    <a:pt x="2804" y="766"/>
                    <a:pt x="2928" y="1359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4" name="Freeform 42">
              <a:extLst>
                <a:ext uri="{FF2B5EF4-FFF2-40B4-BE49-F238E27FC236}">
                  <a16:creationId xmlns:a16="http://schemas.microsoft.com/office/drawing/2014/main" id="{A4FA56F1-94C8-4B5A-A366-9B9DBB3C0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2480"/>
              <a:ext cx="3120" cy="1747"/>
            </a:xfrm>
            <a:custGeom>
              <a:avLst/>
              <a:gdLst>
                <a:gd name="T0" fmla="*/ 3072 w 3120"/>
                <a:gd name="T1" fmla="*/ 0 h 1747"/>
                <a:gd name="T2" fmla="*/ 2608 w 3120"/>
                <a:gd name="T3" fmla="*/ 1600 h 1747"/>
                <a:gd name="T4" fmla="*/ 0 w 3120"/>
                <a:gd name="T5" fmla="*/ 880 h 17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0" h="1747">
                  <a:moveTo>
                    <a:pt x="3072" y="0"/>
                  </a:moveTo>
                  <a:cubicBezTo>
                    <a:pt x="3096" y="726"/>
                    <a:pt x="3120" y="1453"/>
                    <a:pt x="2608" y="1600"/>
                  </a:cubicBezTo>
                  <a:cubicBezTo>
                    <a:pt x="2096" y="1747"/>
                    <a:pt x="1048" y="1313"/>
                    <a:pt x="0" y="88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Text Box 44">
                <a:extLst>
                  <a:ext uri="{FF2B5EF4-FFF2-40B4-BE49-F238E27FC236}">
                    <a16:creationId xmlns:a16="http://schemas.microsoft.com/office/drawing/2014/main" id="{0084071D-66D2-4969-BD2E-3A287F61C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024" y="5867844"/>
                <a:ext cx="1155765" cy="643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ru-RU" altLang="ru-RU" sz="3600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6" name="Text Box 44">
                <a:extLst>
                  <a:ext uri="{FF2B5EF4-FFF2-40B4-BE49-F238E27FC236}">
                    <a16:creationId xmlns:a16="http://schemas.microsoft.com/office/drawing/2014/main" id="{0084071D-66D2-4969-BD2E-3A287F61C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24" y="5867844"/>
                <a:ext cx="1155765" cy="643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7" name="Text Box 45">
                <a:extLst>
                  <a:ext uri="{FF2B5EF4-FFF2-40B4-BE49-F238E27FC236}">
                    <a16:creationId xmlns:a16="http://schemas.microsoft.com/office/drawing/2014/main" id="{8AF7E3A0-65C3-4317-BD45-63DFB1035E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1340" y="5547702"/>
                <a:ext cx="1165640" cy="644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altLang="ru-RU" sz="3600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7" name="Text Box 45">
                <a:extLst>
                  <a:ext uri="{FF2B5EF4-FFF2-40B4-BE49-F238E27FC236}">
                    <a16:creationId xmlns:a16="http://schemas.microsoft.com/office/drawing/2014/main" id="{8AF7E3A0-65C3-4317-BD45-63DFB1035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1340" y="5547702"/>
                <a:ext cx="1165640" cy="644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8" name="Text Box 44">
                <a:extLst>
                  <a:ext uri="{FF2B5EF4-FFF2-40B4-BE49-F238E27FC236}">
                    <a16:creationId xmlns:a16="http://schemas.microsoft.com/office/drawing/2014/main" id="{57866ED3-94BE-48E4-B995-8A7240F96E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6895" y="2719673"/>
                <a:ext cx="908005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6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altLang="ru-RU" sz="3600" i="1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8" name="Text Box 44">
                <a:extLst>
                  <a:ext uri="{FF2B5EF4-FFF2-40B4-BE49-F238E27FC236}">
                    <a16:creationId xmlns:a16="http://schemas.microsoft.com/office/drawing/2014/main" id="{57866ED3-94BE-48E4-B995-8A7240F96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895" y="2719673"/>
                <a:ext cx="908005" cy="633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04EFAEF-6680-41AD-A379-030C21C4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raphic_step4_3">
            <a:extLst>
              <a:ext uri="{FF2B5EF4-FFF2-40B4-BE49-F238E27FC236}">
                <a16:creationId xmlns:a16="http://schemas.microsoft.com/office/drawing/2014/main" id="{B6E9AF67-C850-42D3-BD3F-D0CD7459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3708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Номер слайда 5">
            <a:extLst>
              <a:ext uri="{FF2B5EF4-FFF2-40B4-BE49-F238E27FC236}">
                <a16:creationId xmlns:a16="http://schemas.microsoft.com/office/drawing/2014/main" id="{88D82AAF-C24E-487A-AA9E-F699D616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4B05AF-4EAA-458C-8E27-138A6E28968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E1963554-1AA6-403C-8260-138BFEF6B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Адаптивная дискретизация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830FE1E-9BB5-48B8-8A6B-4E1D3C2D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C28D3873-5EF8-4230-965F-3EA3A2510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Эффект размера базы данных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7A8063-E58F-4267-8F82-116AADF6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20484" name="Номер слайда 4">
            <a:extLst>
              <a:ext uri="{FF2B5EF4-FFF2-40B4-BE49-F238E27FC236}">
                <a16:creationId xmlns:a16="http://schemas.microsoft.com/office/drawing/2014/main" id="{55350557-D410-4088-8EB1-CCEED85C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B7AB62-C618-4A6C-AC3B-0413043CB47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30F7A36C-4604-4CAC-866F-301FEA10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6" name="Объект 6">
                <a:extLst>
                  <a:ext uri="{FF2B5EF4-FFF2-40B4-BE49-F238E27FC236}">
                    <a16:creationId xmlns:a16="http://schemas.microsoft.com/office/drawing/2014/main" id="{0836717E-27D7-4EF0-BBC0-E02FBAEA821F}"/>
                  </a:ext>
                </a:extLst>
              </p:cNvPr>
              <p:cNvSpPr txBox="1"/>
              <p:nvPr/>
            </p:nvSpPr>
            <p:spPr bwMode="auto">
              <a:xfrm>
                <a:off x="2987824" y="5229200"/>
                <a:ext cx="3631331" cy="814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ru-RU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0486" name="Объект 6">
                <a:extLst>
                  <a:ext uri="{FF2B5EF4-FFF2-40B4-BE49-F238E27FC236}">
                    <a16:creationId xmlns:a16="http://schemas.microsoft.com/office/drawing/2014/main" id="{0836717E-27D7-4EF0-BBC0-E02FBAEA8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5229200"/>
                <a:ext cx="3631331" cy="814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7" name="Rectangle 5">
            <a:extLst>
              <a:ext uri="{FF2B5EF4-FFF2-40B4-BE49-F238E27FC236}">
                <a16:creationId xmlns:a16="http://schemas.microsoft.com/office/drawing/2014/main" id="{08BFEF77-0EE1-4ADD-BE01-0105EFF6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pic>
        <p:nvPicPr>
          <p:cNvPr id="20488" name="Рисунок 9">
            <a:extLst>
              <a:ext uri="{FF2B5EF4-FFF2-40B4-BE49-F238E27FC236}">
                <a16:creationId xmlns:a16="http://schemas.microsoft.com/office/drawing/2014/main" id="{494A82B6-43C9-4640-9FC0-731BA84B5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7644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43CC739-4EB0-4DBC-B8DD-452B2B96C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Эффект размера базы данных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6B91BD-E7AF-414B-9501-147B0BB4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22532" name="Номер слайда 4">
            <a:extLst>
              <a:ext uri="{FF2B5EF4-FFF2-40B4-BE49-F238E27FC236}">
                <a16:creationId xmlns:a16="http://schemas.microsoft.com/office/drawing/2014/main" id="{27CF4F74-B11F-4B47-99D7-43F45B70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56F82B-BB64-40C9-8742-E1EACFDD1B5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5E578F48-69C2-4569-ADD3-E26B41336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04DA9140-68B7-43F9-ACD7-804ED29EC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graphicFrame>
        <p:nvGraphicFramePr>
          <p:cNvPr id="22535" name="Объект 8">
            <a:extLst>
              <a:ext uri="{FF2B5EF4-FFF2-40B4-BE49-F238E27FC236}">
                <a16:creationId xmlns:a16="http://schemas.microsoft.com/office/drawing/2014/main" id="{F4E17F2F-B960-4A85-97FC-270A3D17B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908050"/>
          <a:ext cx="7669213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Graph" r:id="rId4" imgW="4036771" imgH="2905354" progId="Origin50.Graph">
                  <p:embed/>
                </p:oleObj>
              </mc:Choice>
              <mc:Fallback>
                <p:oleObj name="Graph" r:id="rId4" imgW="4036771" imgH="2905354" progId="Origin50.Graph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908050"/>
                        <a:ext cx="7669213" cy="550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368B7EB7-CDC4-469E-A327-C2327F198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Непрерывность при малых сдвигах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1BF7D495-4068-4591-80EE-A382DA2D06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r>
              <a:rPr lang="ru-RU" altLang="ru-RU" sz="2400" dirty="0"/>
              <a:t>Анализ на тестовых индикатрисах без шума</a:t>
            </a:r>
          </a:p>
          <a:p>
            <a:r>
              <a:rPr lang="ru-RU" altLang="ru-RU" sz="2400" dirty="0">
                <a:solidFill>
                  <a:srgbClr val="3333CC"/>
                </a:solidFill>
              </a:rPr>
              <a:t>Нельзя напрямую сравнивать с экспериментальными невязками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7C606C-13F2-4D89-83E4-8E5FE0A3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24581" name="Номер слайда 4">
            <a:extLst>
              <a:ext uri="{FF2B5EF4-FFF2-40B4-BE49-F238E27FC236}">
                <a16:creationId xmlns:a16="http://schemas.microsoft.com/office/drawing/2014/main" id="{B1E225FF-20A4-4771-AEB8-097ED56E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4DD7EC-6ADA-4B69-9CA1-A9C3BE3F34D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/>
          </a:p>
        </p:txBody>
      </p:sp>
      <p:pic>
        <p:nvPicPr>
          <p:cNvPr id="24582" name="Рисунок 5">
            <a:extLst>
              <a:ext uri="{FF2B5EF4-FFF2-40B4-BE49-F238E27FC236}">
                <a16:creationId xmlns:a16="http://schemas.microsoft.com/office/drawing/2014/main" id="{6DBE4EA0-9ECC-4014-BEBA-6AA2A7323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49500"/>
            <a:ext cx="8845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03355-B67B-4B56-A6D1-85D46D5F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25603" name="Номер слайда 5">
            <a:extLst>
              <a:ext uri="{FF2B5EF4-FFF2-40B4-BE49-F238E27FC236}">
                <a16:creationId xmlns:a16="http://schemas.microsoft.com/office/drawing/2014/main" id="{04CA6720-442B-426E-84D2-C7288EE8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8332A2-8174-4855-9C28-7419DD174DA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DF78AA1-5A42-427A-8233-ECB5EB914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Аналитическое обращение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3">
                <a:extLst>
                  <a:ext uri="{FF2B5EF4-FFF2-40B4-BE49-F238E27FC236}">
                    <a16:creationId xmlns:a16="http://schemas.microsoft.com/office/drawing/2014/main" id="{6EB306BE-C9F4-4D6C-81B2-43075E5CEAD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Иногда можно построить приближенное обратное отображение через элементарные функции</a:t>
                </a:r>
              </a:p>
              <a:p>
                <a:pPr lvl="1" eaLnBrk="1" hangingPunct="1"/>
                <a:r>
                  <a:rPr lang="ru-RU" altLang="ru-RU" sz="2400" dirty="0"/>
                  <a:t>Пристальное вглядывание и подбор коэффициентов</a:t>
                </a:r>
              </a:p>
              <a:p>
                <a:pPr lvl="1" eaLnBrk="1" hangingPunct="1"/>
                <a:r>
                  <a:rPr lang="ru-RU" altLang="ru-RU" sz="2400" dirty="0"/>
                  <a:t>Интерполяция (гладкая) по плотной решетке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3333CC"/>
                    </a:solidFill>
                  </a:rPr>
                  <a:t>Реально только, когда 1-2 параметра модели, и вместо всех данных используется несколько параметров (например, положение экстремумов)</a:t>
                </a:r>
              </a:p>
              <a:p>
                <a:pPr eaLnBrk="1" hangingPunct="1"/>
                <a:r>
                  <a:rPr lang="ru-RU" altLang="ru-RU" sz="2800" dirty="0"/>
                  <a:t>Аналог – линейная регрессия</a:t>
                </a:r>
                <a:r>
                  <a:rPr lang="en-US" altLang="ru-RU" sz="2800" dirty="0"/>
                  <a:t>, </a:t>
                </a:r>
                <a:r>
                  <a:rPr lang="ru-RU" altLang="ru-RU" sz="2800" dirty="0"/>
                  <a:t>один раз строим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8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altLang="ru-RU" sz="2800" dirty="0"/>
                  <a:t> и потом быстро вычисляем</a:t>
                </a:r>
                <a:r>
                  <a:rPr lang="en-US" altLang="ru-R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800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ru-RU" sz="2800" b="1" i="0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r>
                  <a:rPr lang="ru-RU" altLang="ru-RU" sz="2800" dirty="0"/>
                  <a:t> для многих </a:t>
                </a:r>
                <a14:m>
                  <m:oMath xmlns:m="http://schemas.openxmlformats.org/officeDocument/2006/math">
                    <m:r>
                      <a:rPr lang="en-US" altLang="ru-RU" sz="2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endParaRPr lang="ru-RU" altLang="ru-RU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05" name="Rectangle 3">
                <a:extLst>
                  <a:ext uri="{FF2B5EF4-FFF2-40B4-BE49-F238E27FC236}">
                    <a16:creationId xmlns:a16="http://schemas.microsoft.com/office/drawing/2014/main" id="{6EB306BE-C9F4-4D6C-81B2-43075E5CE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r="-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AABF6-AD64-4BD3-805A-C4B4306E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26627" name="Номер слайда 5">
            <a:extLst>
              <a:ext uri="{FF2B5EF4-FFF2-40B4-BE49-F238E27FC236}">
                <a16:creationId xmlns:a16="http://schemas.microsoft.com/office/drawing/2014/main" id="{95D7CC5D-E259-45A2-BED4-239CD605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6831FD-6FE6-49EB-92E2-A538D1EF570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458CE68-5F72-46EA-8BB8-6BFB92A5A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Автоматическое обучение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4C32F653-57D3-445B-844F-B2C9AB7C2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Некоторый (быстрый) алгоритм, реализующий (приближенно) обратное отображение</a:t>
            </a:r>
          </a:p>
          <a:p>
            <a:pPr eaLnBrk="1" hangingPunct="1"/>
            <a:r>
              <a:rPr lang="ru-RU" altLang="ru-RU" sz="2800" dirty="0"/>
              <a:t>Зависит от свободных параметров (обычно, существенно больше чем число модельных параметров)</a:t>
            </a:r>
          </a:p>
          <a:p>
            <a:pPr eaLnBrk="1" hangingPunct="1"/>
            <a:r>
              <a:rPr lang="ru-RU" altLang="ru-RU" sz="2800" dirty="0"/>
              <a:t>Эти параметры выбираются так, чтобы алгоритм хорошо работал на обучающей выборке (насчитанной таблице), и фиксируются</a:t>
            </a:r>
          </a:p>
          <a:p>
            <a:pPr eaLnBrk="1" hangingPunct="1"/>
            <a:r>
              <a:rPr lang="ru-RU" altLang="ru-RU" sz="2800" dirty="0">
                <a:solidFill>
                  <a:srgbClr val="3333CC"/>
                </a:solidFill>
              </a:rPr>
              <a:t>Пример – </a:t>
            </a:r>
            <a:r>
              <a:rPr lang="en-US" altLang="ru-RU" sz="2800" dirty="0">
                <a:solidFill>
                  <a:srgbClr val="3333CC"/>
                </a:solidFill>
              </a:rPr>
              <a:t>(</a:t>
            </a:r>
            <a:r>
              <a:rPr lang="ru-RU" altLang="ru-RU" sz="2800" dirty="0">
                <a:solidFill>
                  <a:srgbClr val="3333CC"/>
                </a:solidFill>
              </a:rPr>
              <a:t>искусственная) нейронная сеть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32975F3-3882-4F49-A4F4-31E9EFD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27651" name="Номер слайда 5">
            <a:extLst>
              <a:ext uri="{FF2B5EF4-FFF2-40B4-BE49-F238E27FC236}">
                <a16:creationId xmlns:a16="http://schemas.microsoft.com/office/drawing/2014/main" id="{11F6A6CD-13C1-4413-AC04-2279720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EF1B40-4363-48AE-9736-F8F3E165FE7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A26F9968-1668-444A-952C-951B17412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Один нейрон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903A1FD1-2123-4E4B-AB79-9BB779178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Один нейрон выполняет простую операцию:</a:t>
            </a:r>
          </a:p>
        </p:txBody>
      </p:sp>
      <p:pic>
        <p:nvPicPr>
          <p:cNvPr id="27654" name="Picture 4">
            <a:extLst>
              <a:ext uri="{FF2B5EF4-FFF2-40B4-BE49-F238E27FC236}">
                <a16:creationId xmlns:a16="http://schemas.microsoft.com/office/drawing/2014/main" id="{B854C5E5-54FB-4819-89A5-F4F56B29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200900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655" name="Object 5">
                <a:extLst>
                  <a:ext uri="{FF2B5EF4-FFF2-40B4-BE49-F238E27FC236}">
                    <a16:creationId xmlns:a16="http://schemas.microsoft.com/office/drawing/2014/main" id="{49FE0456-9A1F-44D5-AA84-37BA18AD0863}"/>
                  </a:ext>
                </a:extLst>
              </p:cNvPr>
              <p:cNvSpPr txBox="1"/>
              <p:nvPr/>
            </p:nvSpPr>
            <p:spPr bwMode="auto">
              <a:xfrm>
                <a:off x="4211960" y="4581525"/>
                <a:ext cx="3167657" cy="1223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655" name="Object 5">
                <a:extLst>
                  <a:ext uri="{FF2B5EF4-FFF2-40B4-BE49-F238E27FC236}">
                    <a16:creationId xmlns:a16="http://schemas.microsoft.com/office/drawing/2014/main" id="{49FE0456-9A1F-44D5-AA84-37BA18AD0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4581525"/>
                <a:ext cx="3167657" cy="1223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A025B8A-DD19-4EC1-A4B0-3060162BF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863" y="1095375"/>
            <a:ext cx="8785225" cy="1204913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В основном используются три класса функций: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DE088A1-84FA-431D-80A5-7D48B30E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29700" name="Номер слайда 5">
            <a:extLst>
              <a:ext uri="{FF2B5EF4-FFF2-40B4-BE49-F238E27FC236}">
                <a16:creationId xmlns:a16="http://schemas.microsoft.com/office/drawing/2014/main" id="{0621F9E9-7B06-4081-BEF1-190B388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59DD2B-43BC-4FCF-93CA-7F2642749EF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76D75F0B-8242-42E5-8336-483E44509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Функции отклика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Объект 1">
                <a:extLst>
                  <a:ext uri="{FF2B5EF4-FFF2-40B4-BE49-F238E27FC236}">
                    <a16:creationId xmlns:a16="http://schemas.microsoft.com/office/drawing/2014/main" id="{C6A7960B-34F7-41E7-B652-387F256A1327}"/>
                  </a:ext>
                </a:extLst>
              </p:cNvPr>
              <p:cNvSpPr txBox="1"/>
              <p:nvPr/>
            </p:nvSpPr>
            <p:spPr bwMode="auto">
              <a:xfrm>
                <a:off x="95295" y="4702908"/>
                <a:ext cx="3378152" cy="1390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    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, −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 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702" name="Объект 1">
                <a:extLst>
                  <a:ext uri="{FF2B5EF4-FFF2-40B4-BE49-F238E27FC236}">
                    <a16:creationId xmlns:a16="http://schemas.microsoft.com/office/drawing/2014/main" id="{C6A7960B-34F7-41E7-B652-387F256A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95" y="4702908"/>
                <a:ext cx="3378152" cy="1390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3" name="Объект 2">
                <a:extLst>
                  <a:ext uri="{FF2B5EF4-FFF2-40B4-BE49-F238E27FC236}">
                    <a16:creationId xmlns:a16="http://schemas.microsoft.com/office/drawing/2014/main" id="{51ED202C-785B-437B-A20D-A0802CD2FFA8}"/>
                  </a:ext>
                </a:extLst>
              </p:cNvPr>
              <p:cNvSpPr txBox="1"/>
              <p:nvPr/>
            </p:nvSpPr>
            <p:spPr bwMode="auto">
              <a:xfrm>
                <a:off x="3665489" y="4897438"/>
                <a:ext cx="2160444" cy="11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703" name="Объект 2">
                <a:extLst>
                  <a:ext uri="{FF2B5EF4-FFF2-40B4-BE49-F238E27FC236}">
                    <a16:creationId xmlns:a16="http://schemas.microsoft.com/office/drawing/2014/main" id="{51ED202C-785B-437B-A20D-A0802CD2F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5489" y="4897438"/>
                <a:ext cx="2160444" cy="1104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4" name="Объект 3">
                <a:extLst>
                  <a:ext uri="{FF2B5EF4-FFF2-40B4-BE49-F238E27FC236}">
                    <a16:creationId xmlns:a16="http://schemas.microsoft.com/office/drawing/2014/main" id="{1B9A15FE-3E12-4D06-A647-E165BD7DC9AF}"/>
                  </a:ext>
                </a:extLst>
              </p:cNvPr>
              <p:cNvSpPr txBox="1"/>
              <p:nvPr/>
            </p:nvSpPr>
            <p:spPr bwMode="auto">
              <a:xfrm>
                <a:off x="6412380" y="5041964"/>
                <a:ext cx="2446659" cy="830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704" name="Объект 3">
                <a:extLst>
                  <a:ext uri="{FF2B5EF4-FFF2-40B4-BE49-F238E27FC236}">
                    <a16:creationId xmlns:a16="http://schemas.microsoft.com/office/drawing/2014/main" id="{1B9A15FE-3E12-4D06-A647-E165BD7DC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2380" y="5041964"/>
                <a:ext cx="2446659" cy="83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05" name="Group 676">
            <a:extLst>
              <a:ext uri="{FF2B5EF4-FFF2-40B4-BE49-F238E27FC236}">
                <a16:creationId xmlns:a16="http://schemas.microsoft.com/office/drawing/2014/main" id="{C3E6C47B-342A-461B-BC0A-A4A2150A9E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4350" y="1878013"/>
            <a:ext cx="2343150" cy="1984375"/>
            <a:chOff x="2811" y="1481"/>
            <a:chExt cx="1845" cy="1562"/>
          </a:xfrm>
        </p:grpSpPr>
        <p:grpSp>
          <p:nvGrpSpPr>
            <p:cNvPr id="29847" name="Group 677">
              <a:extLst>
                <a:ext uri="{FF2B5EF4-FFF2-40B4-BE49-F238E27FC236}">
                  <a16:creationId xmlns:a16="http://schemas.microsoft.com/office/drawing/2014/main" id="{614FCE06-DC56-4812-84B0-7C0C6D10D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1" y="1481"/>
              <a:ext cx="1845" cy="1562"/>
              <a:chOff x="2811" y="1481"/>
              <a:chExt cx="1845" cy="1562"/>
            </a:xfrm>
          </p:grpSpPr>
          <p:sp>
            <p:nvSpPr>
              <p:cNvPr id="29854" name="Freeform 678">
                <a:extLst>
                  <a:ext uri="{FF2B5EF4-FFF2-40B4-BE49-F238E27FC236}">
                    <a16:creationId xmlns:a16="http://schemas.microsoft.com/office/drawing/2014/main" id="{F168C8F4-72B7-4684-8393-CE3B355B3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495"/>
                <a:ext cx="20" cy="1533"/>
              </a:xfrm>
              <a:custGeom>
                <a:avLst/>
                <a:gdLst>
                  <a:gd name="T0" fmla="*/ 0 w 20"/>
                  <a:gd name="T1" fmla="*/ 0 h 1533"/>
                  <a:gd name="T2" fmla="*/ 0 w 20"/>
                  <a:gd name="T3" fmla="*/ 1533 h 15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533">
                    <a:moveTo>
                      <a:pt x="0" y="0"/>
                    </a:moveTo>
                    <a:lnTo>
                      <a:pt x="0" y="1533"/>
                    </a:lnTo>
                  </a:path>
                </a:pathLst>
              </a:custGeom>
              <a:noFill/>
              <a:ln w="180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5" name="Freeform 679">
                <a:extLst>
                  <a:ext uri="{FF2B5EF4-FFF2-40B4-BE49-F238E27FC236}">
                    <a16:creationId xmlns:a16="http://schemas.microsoft.com/office/drawing/2014/main" id="{B18F9DF5-98CE-4230-857A-5BC2AAA3F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2266"/>
                <a:ext cx="1817" cy="20"/>
              </a:xfrm>
              <a:custGeom>
                <a:avLst/>
                <a:gdLst>
                  <a:gd name="T0" fmla="*/ 0 w 1817"/>
                  <a:gd name="T1" fmla="*/ 0 h 20"/>
                  <a:gd name="T2" fmla="*/ 1816 w 1817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17" h="20">
                    <a:moveTo>
                      <a:pt x="0" y="0"/>
                    </a:moveTo>
                    <a:lnTo>
                      <a:pt x="1816" y="0"/>
                    </a:lnTo>
                  </a:path>
                </a:pathLst>
              </a:custGeom>
              <a:noFill/>
              <a:ln w="180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856" name="Group 680">
                <a:extLst>
                  <a:ext uri="{FF2B5EF4-FFF2-40B4-BE49-F238E27FC236}">
                    <a16:creationId xmlns:a16="http://schemas.microsoft.com/office/drawing/2014/main" id="{FD8F1DF6-E111-4D0E-A0C3-6BA8757E7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0" y="2856"/>
                <a:ext cx="379" cy="55"/>
                <a:chOff x="2960" y="2856"/>
                <a:chExt cx="379" cy="55"/>
              </a:xfrm>
            </p:grpSpPr>
            <p:sp>
              <p:nvSpPr>
                <p:cNvPr id="29870" name="Freeform 681">
                  <a:extLst>
                    <a:ext uri="{FF2B5EF4-FFF2-40B4-BE49-F238E27FC236}">
                      <a16:creationId xmlns:a16="http://schemas.microsoft.com/office/drawing/2014/main" id="{7E5D715A-AED3-42C6-8699-6B9CE2AC9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2856"/>
                  <a:ext cx="379" cy="55"/>
                </a:xfrm>
                <a:custGeom>
                  <a:avLst/>
                  <a:gdLst>
                    <a:gd name="T0" fmla="*/ 357 w 379"/>
                    <a:gd name="T1" fmla="*/ 0 h 55"/>
                    <a:gd name="T2" fmla="*/ 0 w 379"/>
                    <a:gd name="T3" fmla="*/ 0 h 55"/>
                    <a:gd name="T4" fmla="*/ 0 w 379"/>
                    <a:gd name="T5" fmla="*/ 55 h 55"/>
                    <a:gd name="T6" fmla="*/ 357 w 379"/>
                    <a:gd name="T7" fmla="*/ 55 h 55"/>
                    <a:gd name="T8" fmla="*/ 379 w 379"/>
                    <a:gd name="T9" fmla="*/ 43 h 55"/>
                    <a:gd name="T10" fmla="*/ 336 w 379"/>
                    <a:gd name="T11" fmla="*/ 12 h 55"/>
                    <a:gd name="T12" fmla="*/ 357 w 379"/>
                    <a:gd name="T13" fmla="*/ 0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9" h="55">
                      <a:moveTo>
                        <a:pt x="357" y="0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357" y="55"/>
                      </a:lnTo>
                      <a:lnTo>
                        <a:pt x="379" y="43"/>
                      </a:lnTo>
                      <a:lnTo>
                        <a:pt x="336" y="12"/>
                      </a:lnTo>
                      <a:lnTo>
                        <a:pt x="35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71" name="Freeform 682">
                  <a:extLst>
                    <a:ext uri="{FF2B5EF4-FFF2-40B4-BE49-F238E27FC236}">
                      <a16:creationId xmlns:a16="http://schemas.microsoft.com/office/drawing/2014/main" id="{742B9826-FEAC-48E4-9E68-CE06FF446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2856"/>
                  <a:ext cx="379" cy="55"/>
                </a:xfrm>
                <a:custGeom>
                  <a:avLst/>
                  <a:gdLst>
                    <a:gd name="T0" fmla="*/ 379 w 379"/>
                    <a:gd name="T1" fmla="*/ 43 h 55"/>
                    <a:gd name="T2" fmla="*/ 357 w 379"/>
                    <a:gd name="T3" fmla="*/ 55 h 55"/>
                    <a:gd name="T4" fmla="*/ 369 w 379"/>
                    <a:gd name="T5" fmla="*/ 52 h 55"/>
                    <a:gd name="T6" fmla="*/ 379 w 379"/>
                    <a:gd name="T7" fmla="*/ 43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9" h="55">
                      <a:moveTo>
                        <a:pt x="379" y="43"/>
                      </a:moveTo>
                      <a:lnTo>
                        <a:pt x="357" y="55"/>
                      </a:lnTo>
                      <a:lnTo>
                        <a:pt x="369" y="52"/>
                      </a:lnTo>
                      <a:lnTo>
                        <a:pt x="379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857" name="Group 683">
                <a:extLst>
                  <a:ext uri="{FF2B5EF4-FFF2-40B4-BE49-F238E27FC236}">
                    <a16:creationId xmlns:a16="http://schemas.microsoft.com/office/drawing/2014/main" id="{BC4DA60B-AB80-4AD8-B856-94CC83144F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96" y="1627"/>
                <a:ext cx="890" cy="1272"/>
                <a:chOff x="3296" y="1627"/>
                <a:chExt cx="890" cy="1272"/>
              </a:xfrm>
            </p:grpSpPr>
            <p:sp>
              <p:nvSpPr>
                <p:cNvPr id="29867" name="Freeform 684">
                  <a:extLst>
                    <a:ext uri="{FF2B5EF4-FFF2-40B4-BE49-F238E27FC236}">
                      <a16:creationId xmlns:a16="http://schemas.microsoft.com/office/drawing/2014/main" id="{D9CCD15F-3AAC-4412-8F4F-6D32E74A0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6" y="1627"/>
                  <a:ext cx="890" cy="1272"/>
                </a:xfrm>
                <a:custGeom>
                  <a:avLst/>
                  <a:gdLst>
                    <a:gd name="T0" fmla="*/ 868 w 890"/>
                    <a:gd name="T1" fmla="*/ 0 h 1272"/>
                    <a:gd name="T2" fmla="*/ 844 w 890"/>
                    <a:gd name="T3" fmla="*/ 12 h 1272"/>
                    <a:gd name="T4" fmla="*/ 0 w 890"/>
                    <a:gd name="T5" fmla="*/ 1240 h 1272"/>
                    <a:gd name="T6" fmla="*/ 43 w 890"/>
                    <a:gd name="T7" fmla="*/ 1272 h 1272"/>
                    <a:gd name="T8" fmla="*/ 882 w 890"/>
                    <a:gd name="T9" fmla="*/ 55 h 1272"/>
                    <a:gd name="T10" fmla="*/ 868 w 890"/>
                    <a:gd name="T11" fmla="*/ 55 h 1272"/>
                    <a:gd name="T12" fmla="*/ 868 w 890"/>
                    <a:gd name="T13" fmla="*/ 0 h 12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0" h="1272">
                      <a:moveTo>
                        <a:pt x="868" y="0"/>
                      </a:moveTo>
                      <a:lnTo>
                        <a:pt x="844" y="12"/>
                      </a:lnTo>
                      <a:lnTo>
                        <a:pt x="0" y="1240"/>
                      </a:lnTo>
                      <a:lnTo>
                        <a:pt x="43" y="1272"/>
                      </a:lnTo>
                      <a:lnTo>
                        <a:pt x="882" y="55"/>
                      </a:lnTo>
                      <a:lnTo>
                        <a:pt x="868" y="55"/>
                      </a:lnTo>
                      <a:lnTo>
                        <a:pt x="86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8" name="Freeform 685">
                  <a:extLst>
                    <a:ext uri="{FF2B5EF4-FFF2-40B4-BE49-F238E27FC236}">
                      <a16:creationId xmlns:a16="http://schemas.microsoft.com/office/drawing/2014/main" id="{A42DC95C-9B2D-4E5F-8C7B-9CCD37C4B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6" y="1627"/>
                  <a:ext cx="890" cy="1272"/>
                </a:xfrm>
                <a:custGeom>
                  <a:avLst/>
                  <a:gdLst>
                    <a:gd name="T0" fmla="*/ 890 w 890"/>
                    <a:gd name="T1" fmla="*/ 43 h 1272"/>
                    <a:gd name="T2" fmla="*/ 868 w 890"/>
                    <a:gd name="T3" fmla="*/ 55 h 1272"/>
                    <a:gd name="T4" fmla="*/ 882 w 890"/>
                    <a:gd name="T5" fmla="*/ 55 h 1272"/>
                    <a:gd name="T6" fmla="*/ 890 w 890"/>
                    <a:gd name="T7" fmla="*/ 43 h 12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0" h="1272">
                      <a:moveTo>
                        <a:pt x="890" y="43"/>
                      </a:moveTo>
                      <a:lnTo>
                        <a:pt x="868" y="55"/>
                      </a:lnTo>
                      <a:lnTo>
                        <a:pt x="882" y="55"/>
                      </a:lnTo>
                      <a:lnTo>
                        <a:pt x="890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9" name="Freeform 686">
                  <a:extLst>
                    <a:ext uri="{FF2B5EF4-FFF2-40B4-BE49-F238E27FC236}">
                      <a16:creationId xmlns:a16="http://schemas.microsoft.com/office/drawing/2014/main" id="{EF54C22D-D736-473A-8ADE-4D85005FB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6" y="1627"/>
                  <a:ext cx="890" cy="1272"/>
                </a:xfrm>
                <a:custGeom>
                  <a:avLst/>
                  <a:gdLst>
                    <a:gd name="T0" fmla="*/ 868 w 890"/>
                    <a:gd name="T1" fmla="*/ 0 h 1272"/>
                    <a:gd name="T2" fmla="*/ 854 w 890"/>
                    <a:gd name="T3" fmla="*/ 0 h 1272"/>
                    <a:gd name="T4" fmla="*/ 844 w 890"/>
                    <a:gd name="T5" fmla="*/ 12 h 1272"/>
                    <a:gd name="T6" fmla="*/ 868 w 890"/>
                    <a:gd name="T7" fmla="*/ 0 h 12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0" h="1272">
                      <a:moveTo>
                        <a:pt x="868" y="0"/>
                      </a:moveTo>
                      <a:lnTo>
                        <a:pt x="854" y="0"/>
                      </a:lnTo>
                      <a:lnTo>
                        <a:pt x="844" y="12"/>
                      </a:lnTo>
                      <a:lnTo>
                        <a:pt x="86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858" name="Freeform 687">
                <a:extLst>
                  <a:ext uri="{FF2B5EF4-FFF2-40B4-BE49-F238E27FC236}">
                    <a16:creationId xmlns:a16="http://schemas.microsoft.com/office/drawing/2014/main" id="{10270209-B964-4EDF-9E85-D163278CB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" y="1654"/>
                <a:ext cx="430" cy="20"/>
              </a:xfrm>
              <a:custGeom>
                <a:avLst/>
                <a:gdLst>
                  <a:gd name="T0" fmla="*/ 0 w 430"/>
                  <a:gd name="T1" fmla="*/ 0 h 20"/>
                  <a:gd name="T2" fmla="*/ 429 w 43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0" h="20">
                    <a:moveTo>
                      <a:pt x="0" y="0"/>
                    </a:moveTo>
                    <a:lnTo>
                      <a:pt x="429" y="0"/>
                    </a:lnTo>
                  </a:path>
                </a:pathLst>
              </a:custGeom>
              <a:noFill/>
              <a:ln w="3632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859" name="Group 688">
                <a:extLst>
                  <a:ext uri="{FF2B5EF4-FFF2-40B4-BE49-F238E27FC236}">
                    <a16:creationId xmlns:a16="http://schemas.microsoft.com/office/drawing/2014/main" id="{C3C89811-B752-4CE4-9B7E-D01EF4E20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492"/>
                <a:ext cx="247" cy="300"/>
                <a:chOff x="3416" y="1492"/>
                <a:chExt cx="247" cy="300"/>
              </a:xfrm>
            </p:grpSpPr>
            <p:sp>
              <p:nvSpPr>
                <p:cNvPr id="29860" name="Freeform 689">
                  <a:extLst>
                    <a:ext uri="{FF2B5EF4-FFF2-40B4-BE49-F238E27FC236}">
                      <a16:creationId xmlns:a16="http://schemas.microsoft.com/office/drawing/2014/main" id="{0CB6E970-6887-4F72-9859-4A0734C55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492"/>
                  <a:ext cx="247" cy="300"/>
                </a:xfrm>
                <a:custGeom>
                  <a:avLst/>
                  <a:gdLst>
                    <a:gd name="T0" fmla="*/ 33 w 247"/>
                    <a:gd name="T1" fmla="*/ 297 h 300"/>
                    <a:gd name="T2" fmla="*/ 14 w 247"/>
                    <a:gd name="T3" fmla="*/ 297 h 300"/>
                    <a:gd name="T4" fmla="*/ 19 w 247"/>
                    <a:gd name="T5" fmla="*/ 300 h 300"/>
                    <a:gd name="T6" fmla="*/ 28 w 247"/>
                    <a:gd name="T7" fmla="*/ 300 h 300"/>
                    <a:gd name="T8" fmla="*/ 33 w 247"/>
                    <a:gd name="T9" fmla="*/ 297 h 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300">
                      <a:moveTo>
                        <a:pt x="33" y="297"/>
                      </a:moveTo>
                      <a:lnTo>
                        <a:pt x="14" y="297"/>
                      </a:lnTo>
                      <a:lnTo>
                        <a:pt x="19" y="300"/>
                      </a:lnTo>
                      <a:lnTo>
                        <a:pt x="28" y="300"/>
                      </a:lnTo>
                      <a:lnTo>
                        <a:pt x="33" y="2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1" name="Freeform 690">
                  <a:extLst>
                    <a:ext uri="{FF2B5EF4-FFF2-40B4-BE49-F238E27FC236}">
                      <a16:creationId xmlns:a16="http://schemas.microsoft.com/office/drawing/2014/main" id="{B24F3CD5-BF69-4DE8-8190-EBA16B524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492"/>
                  <a:ext cx="247" cy="300"/>
                </a:xfrm>
                <a:custGeom>
                  <a:avLst/>
                  <a:gdLst>
                    <a:gd name="T0" fmla="*/ 28 w 247"/>
                    <a:gd name="T1" fmla="*/ 276 h 300"/>
                    <a:gd name="T2" fmla="*/ 2 w 247"/>
                    <a:gd name="T3" fmla="*/ 276 h 300"/>
                    <a:gd name="T4" fmla="*/ 2 w 247"/>
                    <a:gd name="T5" fmla="*/ 278 h 300"/>
                    <a:gd name="T6" fmla="*/ 0 w 247"/>
                    <a:gd name="T7" fmla="*/ 280 h 300"/>
                    <a:gd name="T8" fmla="*/ 0 w 247"/>
                    <a:gd name="T9" fmla="*/ 285 h 300"/>
                    <a:gd name="T10" fmla="*/ 2 w 247"/>
                    <a:gd name="T11" fmla="*/ 287 h 300"/>
                    <a:gd name="T12" fmla="*/ 2 w 247"/>
                    <a:gd name="T13" fmla="*/ 292 h 300"/>
                    <a:gd name="T14" fmla="*/ 4 w 247"/>
                    <a:gd name="T15" fmla="*/ 295 h 300"/>
                    <a:gd name="T16" fmla="*/ 9 w 247"/>
                    <a:gd name="T17" fmla="*/ 297 h 300"/>
                    <a:gd name="T18" fmla="*/ 43 w 247"/>
                    <a:gd name="T19" fmla="*/ 297 h 300"/>
                    <a:gd name="T20" fmla="*/ 47 w 247"/>
                    <a:gd name="T21" fmla="*/ 295 h 300"/>
                    <a:gd name="T22" fmla="*/ 50 w 247"/>
                    <a:gd name="T23" fmla="*/ 292 h 300"/>
                    <a:gd name="T24" fmla="*/ 23 w 247"/>
                    <a:gd name="T25" fmla="*/ 292 h 300"/>
                    <a:gd name="T26" fmla="*/ 23 w 247"/>
                    <a:gd name="T27" fmla="*/ 287 h 300"/>
                    <a:gd name="T28" fmla="*/ 26 w 247"/>
                    <a:gd name="T29" fmla="*/ 287 h 300"/>
                    <a:gd name="T30" fmla="*/ 26 w 247"/>
                    <a:gd name="T31" fmla="*/ 285 h 300"/>
                    <a:gd name="T32" fmla="*/ 28 w 247"/>
                    <a:gd name="T33" fmla="*/ 283 h 300"/>
                    <a:gd name="T34" fmla="*/ 28 w 247"/>
                    <a:gd name="T35" fmla="*/ 276 h 3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7" h="300">
                      <a:moveTo>
                        <a:pt x="28" y="276"/>
                      </a:moveTo>
                      <a:lnTo>
                        <a:pt x="2" y="276"/>
                      </a:lnTo>
                      <a:lnTo>
                        <a:pt x="2" y="278"/>
                      </a:lnTo>
                      <a:lnTo>
                        <a:pt x="0" y="280"/>
                      </a:lnTo>
                      <a:lnTo>
                        <a:pt x="0" y="285"/>
                      </a:lnTo>
                      <a:lnTo>
                        <a:pt x="2" y="287"/>
                      </a:lnTo>
                      <a:lnTo>
                        <a:pt x="2" y="292"/>
                      </a:lnTo>
                      <a:lnTo>
                        <a:pt x="4" y="295"/>
                      </a:lnTo>
                      <a:lnTo>
                        <a:pt x="9" y="297"/>
                      </a:lnTo>
                      <a:lnTo>
                        <a:pt x="43" y="297"/>
                      </a:lnTo>
                      <a:lnTo>
                        <a:pt x="47" y="295"/>
                      </a:lnTo>
                      <a:lnTo>
                        <a:pt x="50" y="292"/>
                      </a:lnTo>
                      <a:lnTo>
                        <a:pt x="23" y="292"/>
                      </a:lnTo>
                      <a:lnTo>
                        <a:pt x="23" y="287"/>
                      </a:lnTo>
                      <a:lnTo>
                        <a:pt x="26" y="287"/>
                      </a:lnTo>
                      <a:lnTo>
                        <a:pt x="26" y="285"/>
                      </a:lnTo>
                      <a:lnTo>
                        <a:pt x="28" y="283"/>
                      </a:lnTo>
                      <a:lnTo>
                        <a:pt x="28" y="27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2" name="Freeform 691">
                  <a:extLst>
                    <a:ext uri="{FF2B5EF4-FFF2-40B4-BE49-F238E27FC236}">
                      <a16:creationId xmlns:a16="http://schemas.microsoft.com/office/drawing/2014/main" id="{077DDADB-DC15-4CDA-B8B4-6FE71A09F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492"/>
                  <a:ext cx="247" cy="300"/>
                </a:xfrm>
                <a:custGeom>
                  <a:avLst/>
                  <a:gdLst>
                    <a:gd name="T0" fmla="*/ 153 w 247"/>
                    <a:gd name="T1" fmla="*/ 96 h 300"/>
                    <a:gd name="T2" fmla="*/ 124 w 247"/>
                    <a:gd name="T3" fmla="*/ 96 h 300"/>
                    <a:gd name="T4" fmla="*/ 88 w 247"/>
                    <a:gd name="T5" fmla="*/ 206 h 300"/>
                    <a:gd name="T6" fmla="*/ 86 w 247"/>
                    <a:gd name="T7" fmla="*/ 216 h 300"/>
                    <a:gd name="T8" fmla="*/ 79 w 247"/>
                    <a:gd name="T9" fmla="*/ 237 h 300"/>
                    <a:gd name="T10" fmla="*/ 76 w 247"/>
                    <a:gd name="T11" fmla="*/ 242 h 300"/>
                    <a:gd name="T12" fmla="*/ 74 w 247"/>
                    <a:gd name="T13" fmla="*/ 244 h 300"/>
                    <a:gd name="T14" fmla="*/ 74 w 247"/>
                    <a:gd name="T15" fmla="*/ 252 h 300"/>
                    <a:gd name="T16" fmla="*/ 69 w 247"/>
                    <a:gd name="T17" fmla="*/ 259 h 300"/>
                    <a:gd name="T18" fmla="*/ 67 w 247"/>
                    <a:gd name="T19" fmla="*/ 266 h 300"/>
                    <a:gd name="T20" fmla="*/ 62 w 247"/>
                    <a:gd name="T21" fmla="*/ 276 h 300"/>
                    <a:gd name="T22" fmla="*/ 57 w 247"/>
                    <a:gd name="T23" fmla="*/ 278 h 300"/>
                    <a:gd name="T24" fmla="*/ 50 w 247"/>
                    <a:gd name="T25" fmla="*/ 285 h 300"/>
                    <a:gd name="T26" fmla="*/ 35 w 247"/>
                    <a:gd name="T27" fmla="*/ 292 h 300"/>
                    <a:gd name="T28" fmla="*/ 50 w 247"/>
                    <a:gd name="T29" fmla="*/ 292 h 300"/>
                    <a:gd name="T30" fmla="*/ 64 w 247"/>
                    <a:gd name="T31" fmla="*/ 285 h 300"/>
                    <a:gd name="T32" fmla="*/ 69 w 247"/>
                    <a:gd name="T33" fmla="*/ 280 h 300"/>
                    <a:gd name="T34" fmla="*/ 76 w 247"/>
                    <a:gd name="T35" fmla="*/ 276 h 300"/>
                    <a:gd name="T36" fmla="*/ 81 w 247"/>
                    <a:gd name="T37" fmla="*/ 268 h 300"/>
                    <a:gd name="T38" fmla="*/ 93 w 247"/>
                    <a:gd name="T39" fmla="*/ 256 h 300"/>
                    <a:gd name="T40" fmla="*/ 95 w 247"/>
                    <a:gd name="T41" fmla="*/ 249 h 300"/>
                    <a:gd name="T42" fmla="*/ 103 w 247"/>
                    <a:gd name="T43" fmla="*/ 240 h 300"/>
                    <a:gd name="T44" fmla="*/ 107 w 247"/>
                    <a:gd name="T45" fmla="*/ 225 h 300"/>
                    <a:gd name="T46" fmla="*/ 112 w 247"/>
                    <a:gd name="T47" fmla="*/ 218 h 300"/>
                    <a:gd name="T48" fmla="*/ 117 w 247"/>
                    <a:gd name="T49" fmla="*/ 208 h 300"/>
                    <a:gd name="T50" fmla="*/ 120 w 247"/>
                    <a:gd name="T51" fmla="*/ 199 h 300"/>
                    <a:gd name="T52" fmla="*/ 129 w 247"/>
                    <a:gd name="T53" fmla="*/ 180 h 300"/>
                    <a:gd name="T54" fmla="*/ 131 w 247"/>
                    <a:gd name="T55" fmla="*/ 167 h 300"/>
                    <a:gd name="T56" fmla="*/ 153 w 247"/>
                    <a:gd name="T57" fmla="*/ 96 h 3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47" h="300">
                      <a:moveTo>
                        <a:pt x="153" y="96"/>
                      </a:moveTo>
                      <a:lnTo>
                        <a:pt x="124" y="96"/>
                      </a:lnTo>
                      <a:lnTo>
                        <a:pt x="88" y="206"/>
                      </a:lnTo>
                      <a:lnTo>
                        <a:pt x="86" y="216"/>
                      </a:lnTo>
                      <a:lnTo>
                        <a:pt x="79" y="237"/>
                      </a:lnTo>
                      <a:lnTo>
                        <a:pt x="76" y="242"/>
                      </a:lnTo>
                      <a:lnTo>
                        <a:pt x="74" y="244"/>
                      </a:lnTo>
                      <a:lnTo>
                        <a:pt x="74" y="252"/>
                      </a:lnTo>
                      <a:lnTo>
                        <a:pt x="69" y="259"/>
                      </a:lnTo>
                      <a:lnTo>
                        <a:pt x="67" y="266"/>
                      </a:lnTo>
                      <a:lnTo>
                        <a:pt x="62" y="276"/>
                      </a:lnTo>
                      <a:lnTo>
                        <a:pt x="57" y="278"/>
                      </a:lnTo>
                      <a:lnTo>
                        <a:pt x="50" y="285"/>
                      </a:lnTo>
                      <a:lnTo>
                        <a:pt x="35" y="292"/>
                      </a:lnTo>
                      <a:lnTo>
                        <a:pt x="50" y="292"/>
                      </a:lnTo>
                      <a:lnTo>
                        <a:pt x="64" y="285"/>
                      </a:lnTo>
                      <a:lnTo>
                        <a:pt x="69" y="280"/>
                      </a:lnTo>
                      <a:lnTo>
                        <a:pt x="76" y="276"/>
                      </a:lnTo>
                      <a:lnTo>
                        <a:pt x="81" y="268"/>
                      </a:lnTo>
                      <a:lnTo>
                        <a:pt x="93" y="256"/>
                      </a:lnTo>
                      <a:lnTo>
                        <a:pt x="95" y="249"/>
                      </a:lnTo>
                      <a:lnTo>
                        <a:pt x="103" y="240"/>
                      </a:lnTo>
                      <a:lnTo>
                        <a:pt x="107" y="225"/>
                      </a:lnTo>
                      <a:lnTo>
                        <a:pt x="112" y="218"/>
                      </a:lnTo>
                      <a:lnTo>
                        <a:pt x="117" y="208"/>
                      </a:lnTo>
                      <a:lnTo>
                        <a:pt x="120" y="199"/>
                      </a:lnTo>
                      <a:lnTo>
                        <a:pt x="129" y="180"/>
                      </a:lnTo>
                      <a:lnTo>
                        <a:pt x="131" y="167"/>
                      </a:lnTo>
                      <a:lnTo>
                        <a:pt x="153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3" name="Freeform 692">
                  <a:extLst>
                    <a:ext uri="{FF2B5EF4-FFF2-40B4-BE49-F238E27FC236}">
                      <a16:creationId xmlns:a16="http://schemas.microsoft.com/office/drawing/2014/main" id="{65AE9D31-1534-4B39-935E-4F685B059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492"/>
                  <a:ext cx="247" cy="300"/>
                </a:xfrm>
                <a:custGeom>
                  <a:avLst/>
                  <a:gdLst>
                    <a:gd name="T0" fmla="*/ 21 w 247"/>
                    <a:gd name="T1" fmla="*/ 271 h 300"/>
                    <a:gd name="T2" fmla="*/ 9 w 247"/>
                    <a:gd name="T3" fmla="*/ 271 h 300"/>
                    <a:gd name="T4" fmla="*/ 4 w 247"/>
                    <a:gd name="T5" fmla="*/ 276 h 300"/>
                    <a:gd name="T6" fmla="*/ 26 w 247"/>
                    <a:gd name="T7" fmla="*/ 276 h 300"/>
                    <a:gd name="T8" fmla="*/ 26 w 247"/>
                    <a:gd name="T9" fmla="*/ 273 h 300"/>
                    <a:gd name="T10" fmla="*/ 23 w 247"/>
                    <a:gd name="T11" fmla="*/ 273 h 300"/>
                    <a:gd name="T12" fmla="*/ 21 w 247"/>
                    <a:gd name="T13" fmla="*/ 271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7" h="300">
                      <a:moveTo>
                        <a:pt x="21" y="271"/>
                      </a:moveTo>
                      <a:lnTo>
                        <a:pt x="9" y="271"/>
                      </a:lnTo>
                      <a:lnTo>
                        <a:pt x="4" y="276"/>
                      </a:lnTo>
                      <a:lnTo>
                        <a:pt x="26" y="276"/>
                      </a:lnTo>
                      <a:lnTo>
                        <a:pt x="26" y="273"/>
                      </a:lnTo>
                      <a:lnTo>
                        <a:pt x="23" y="273"/>
                      </a:lnTo>
                      <a:lnTo>
                        <a:pt x="21" y="27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4" name="Freeform 693">
                  <a:extLst>
                    <a:ext uri="{FF2B5EF4-FFF2-40B4-BE49-F238E27FC236}">
                      <a16:creationId xmlns:a16="http://schemas.microsoft.com/office/drawing/2014/main" id="{10A7CF85-B26A-4522-A73A-B5C32A6F5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492"/>
                  <a:ext cx="247" cy="300"/>
                </a:xfrm>
                <a:custGeom>
                  <a:avLst/>
                  <a:gdLst>
                    <a:gd name="T0" fmla="*/ 184 w 247"/>
                    <a:gd name="T1" fmla="*/ 84 h 300"/>
                    <a:gd name="T2" fmla="*/ 91 w 247"/>
                    <a:gd name="T3" fmla="*/ 84 h 300"/>
                    <a:gd name="T4" fmla="*/ 88 w 247"/>
                    <a:gd name="T5" fmla="*/ 96 h 300"/>
                    <a:gd name="T6" fmla="*/ 180 w 247"/>
                    <a:gd name="T7" fmla="*/ 96 h 300"/>
                    <a:gd name="T8" fmla="*/ 184 w 247"/>
                    <a:gd name="T9" fmla="*/ 84 h 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300">
                      <a:moveTo>
                        <a:pt x="184" y="84"/>
                      </a:moveTo>
                      <a:lnTo>
                        <a:pt x="91" y="84"/>
                      </a:lnTo>
                      <a:lnTo>
                        <a:pt x="88" y="96"/>
                      </a:lnTo>
                      <a:lnTo>
                        <a:pt x="180" y="96"/>
                      </a:lnTo>
                      <a:lnTo>
                        <a:pt x="184" y="8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5" name="Freeform 694">
                  <a:extLst>
                    <a:ext uri="{FF2B5EF4-FFF2-40B4-BE49-F238E27FC236}">
                      <a16:creationId xmlns:a16="http://schemas.microsoft.com/office/drawing/2014/main" id="{2360D46A-ED88-4EB6-9204-89A0F7A2B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492"/>
                  <a:ext cx="247" cy="300"/>
                </a:xfrm>
                <a:custGeom>
                  <a:avLst/>
                  <a:gdLst>
                    <a:gd name="T0" fmla="*/ 203 w 247"/>
                    <a:gd name="T1" fmla="*/ 7 h 300"/>
                    <a:gd name="T2" fmla="*/ 184 w 247"/>
                    <a:gd name="T3" fmla="*/ 7 h 300"/>
                    <a:gd name="T4" fmla="*/ 182 w 247"/>
                    <a:gd name="T5" fmla="*/ 12 h 300"/>
                    <a:gd name="T6" fmla="*/ 177 w 247"/>
                    <a:gd name="T7" fmla="*/ 12 h 300"/>
                    <a:gd name="T8" fmla="*/ 175 w 247"/>
                    <a:gd name="T9" fmla="*/ 16 h 300"/>
                    <a:gd name="T10" fmla="*/ 172 w 247"/>
                    <a:gd name="T11" fmla="*/ 19 h 300"/>
                    <a:gd name="T12" fmla="*/ 167 w 247"/>
                    <a:gd name="T13" fmla="*/ 21 h 300"/>
                    <a:gd name="T14" fmla="*/ 165 w 247"/>
                    <a:gd name="T15" fmla="*/ 24 h 300"/>
                    <a:gd name="T16" fmla="*/ 160 w 247"/>
                    <a:gd name="T17" fmla="*/ 26 h 300"/>
                    <a:gd name="T18" fmla="*/ 160 w 247"/>
                    <a:gd name="T19" fmla="*/ 31 h 300"/>
                    <a:gd name="T20" fmla="*/ 155 w 247"/>
                    <a:gd name="T21" fmla="*/ 33 h 300"/>
                    <a:gd name="T22" fmla="*/ 153 w 247"/>
                    <a:gd name="T23" fmla="*/ 38 h 300"/>
                    <a:gd name="T24" fmla="*/ 151 w 247"/>
                    <a:gd name="T25" fmla="*/ 40 h 300"/>
                    <a:gd name="T26" fmla="*/ 146 w 247"/>
                    <a:gd name="T27" fmla="*/ 50 h 300"/>
                    <a:gd name="T28" fmla="*/ 143 w 247"/>
                    <a:gd name="T29" fmla="*/ 52 h 300"/>
                    <a:gd name="T30" fmla="*/ 141 w 247"/>
                    <a:gd name="T31" fmla="*/ 57 h 300"/>
                    <a:gd name="T32" fmla="*/ 136 w 247"/>
                    <a:gd name="T33" fmla="*/ 64 h 300"/>
                    <a:gd name="T34" fmla="*/ 134 w 247"/>
                    <a:gd name="T35" fmla="*/ 72 h 300"/>
                    <a:gd name="T36" fmla="*/ 131 w 247"/>
                    <a:gd name="T37" fmla="*/ 74 h 300"/>
                    <a:gd name="T38" fmla="*/ 129 w 247"/>
                    <a:gd name="T39" fmla="*/ 79 h 300"/>
                    <a:gd name="T40" fmla="*/ 124 w 247"/>
                    <a:gd name="T41" fmla="*/ 81 h 300"/>
                    <a:gd name="T42" fmla="*/ 122 w 247"/>
                    <a:gd name="T43" fmla="*/ 81 h 300"/>
                    <a:gd name="T44" fmla="*/ 117 w 247"/>
                    <a:gd name="T45" fmla="*/ 84 h 300"/>
                    <a:gd name="T46" fmla="*/ 158 w 247"/>
                    <a:gd name="T47" fmla="*/ 84 h 300"/>
                    <a:gd name="T48" fmla="*/ 165 w 247"/>
                    <a:gd name="T49" fmla="*/ 62 h 300"/>
                    <a:gd name="T50" fmla="*/ 167 w 247"/>
                    <a:gd name="T51" fmla="*/ 57 h 300"/>
                    <a:gd name="T52" fmla="*/ 170 w 247"/>
                    <a:gd name="T53" fmla="*/ 50 h 300"/>
                    <a:gd name="T54" fmla="*/ 172 w 247"/>
                    <a:gd name="T55" fmla="*/ 47 h 300"/>
                    <a:gd name="T56" fmla="*/ 175 w 247"/>
                    <a:gd name="T57" fmla="*/ 43 h 300"/>
                    <a:gd name="T58" fmla="*/ 175 w 247"/>
                    <a:gd name="T59" fmla="*/ 40 h 300"/>
                    <a:gd name="T60" fmla="*/ 180 w 247"/>
                    <a:gd name="T61" fmla="*/ 31 h 300"/>
                    <a:gd name="T62" fmla="*/ 184 w 247"/>
                    <a:gd name="T63" fmla="*/ 24 h 300"/>
                    <a:gd name="T64" fmla="*/ 199 w 247"/>
                    <a:gd name="T65" fmla="*/ 9 h 300"/>
                    <a:gd name="T66" fmla="*/ 203 w 247"/>
                    <a:gd name="T67" fmla="*/ 7 h 3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47" h="300">
                      <a:moveTo>
                        <a:pt x="203" y="7"/>
                      </a:moveTo>
                      <a:lnTo>
                        <a:pt x="184" y="7"/>
                      </a:lnTo>
                      <a:lnTo>
                        <a:pt x="182" y="12"/>
                      </a:lnTo>
                      <a:lnTo>
                        <a:pt x="177" y="12"/>
                      </a:lnTo>
                      <a:lnTo>
                        <a:pt x="175" y="16"/>
                      </a:lnTo>
                      <a:lnTo>
                        <a:pt x="172" y="19"/>
                      </a:lnTo>
                      <a:lnTo>
                        <a:pt x="167" y="21"/>
                      </a:lnTo>
                      <a:lnTo>
                        <a:pt x="165" y="24"/>
                      </a:lnTo>
                      <a:lnTo>
                        <a:pt x="160" y="26"/>
                      </a:lnTo>
                      <a:lnTo>
                        <a:pt x="160" y="31"/>
                      </a:lnTo>
                      <a:lnTo>
                        <a:pt x="155" y="33"/>
                      </a:lnTo>
                      <a:lnTo>
                        <a:pt x="153" y="38"/>
                      </a:lnTo>
                      <a:lnTo>
                        <a:pt x="151" y="40"/>
                      </a:lnTo>
                      <a:lnTo>
                        <a:pt x="146" y="50"/>
                      </a:lnTo>
                      <a:lnTo>
                        <a:pt x="143" y="52"/>
                      </a:lnTo>
                      <a:lnTo>
                        <a:pt x="141" y="57"/>
                      </a:lnTo>
                      <a:lnTo>
                        <a:pt x="136" y="64"/>
                      </a:lnTo>
                      <a:lnTo>
                        <a:pt x="134" y="72"/>
                      </a:lnTo>
                      <a:lnTo>
                        <a:pt x="131" y="74"/>
                      </a:lnTo>
                      <a:lnTo>
                        <a:pt x="129" y="79"/>
                      </a:lnTo>
                      <a:lnTo>
                        <a:pt x="124" y="81"/>
                      </a:lnTo>
                      <a:lnTo>
                        <a:pt x="122" y="81"/>
                      </a:lnTo>
                      <a:lnTo>
                        <a:pt x="117" y="84"/>
                      </a:lnTo>
                      <a:lnTo>
                        <a:pt x="158" y="84"/>
                      </a:lnTo>
                      <a:lnTo>
                        <a:pt x="165" y="62"/>
                      </a:lnTo>
                      <a:lnTo>
                        <a:pt x="167" y="57"/>
                      </a:lnTo>
                      <a:lnTo>
                        <a:pt x="170" y="50"/>
                      </a:lnTo>
                      <a:lnTo>
                        <a:pt x="172" y="47"/>
                      </a:lnTo>
                      <a:lnTo>
                        <a:pt x="175" y="43"/>
                      </a:lnTo>
                      <a:lnTo>
                        <a:pt x="175" y="40"/>
                      </a:lnTo>
                      <a:lnTo>
                        <a:pt x="180" y="31"/>
                      </a:lnTo>
                      <a:lnTo>
                        <a:pt x="184" y="24"/>
                      </a:lnTo>
                      <a:lnTo>
                        <a:pt x="199" y="9"/>
                      </a:lnTo>
                      <a:lnTo>
                        <a:pt x="203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66" name="Freeform 695">
                  <a:extLst>
                    <a:ext uri="{FF2B5EF4-FFF2-40B4-BE49-F238E27FC236}">
                      <a16:creationId xmlns:a16="http://schemas.microsoft.com/office/drawing/2014/main" id="{11E5272B-161C-49B4-8B31-717551438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492"/>
                  <a:ext cx="247" cy="300"/>
                </a:xfrm>
                <a:custGeom>
                  <a:avLst/>
                  <a:gdLst>
                    <a:gd name="T0" fmla="*/ 230 w 247"/>
                    <a:gd name="T1" fmla="*/ 0 h 300"/>
                    <a:gd name="T2" fmla="*/ 206 w 247"/>
                    <a:gd name="T3" fmla="*/ 0 h 300"/>
                    <a:gd name="T4" fmla="*/ 203 w 247"/>
                    <a:gd name="T5" fmla="*/ 2 h 300"/>
                    <a:gd name="T6" fmla="*/ 199 w 247"/>
                    <a:gd name="T7" fmla="*/ 2 h 300"/>
                    <a:gd name="T8" fmla="*/ 196 w 247"/>
                    <a:gd name="T9" fmla="*/ 4 h 300"/>
                    <a:gd name="T10" fmla="*/ 191 w 247"/>
                    <a:gd name="T11" fmla="*/ 4 h 300"/>
                    <a:gd name="T12" fmla="*/ 189 w 247"/>
                    <a:gd name="T13" fmla="*/ 7 h 300"/>
                    <a:gd name="T14" fmla="*/ 220 w 247"/>
                    <a:gd name="T15" fmla="*/ 7 h 300"/>
                    <a:gd name="T16" fmla="*/ 223 w 247"/>
                    <a:gd name="T17" fmla="*/ 9 h 300"/>
                    <a:gd name="T18" fmla="*/ 223 w 247"/>
                    <a:gd name="T19" fmla="*/ 12 h 300"/>
                    <a:gd name="T20" fmla="*/ 220 w 247"/>
                    <a:gd name="T21" fmla="*/ 14 h 300"/>
                    <a:gd name="T22" fmla="*/ 220 w 247"/>
                    <a:gd name="T23" fmla="*/ 19 h 300"/>
                    <a:gd name="T24" fmla="*/ 218 w 247"/>
                    <a:gd name="T25" fmla="*/ 21 h 300"/>
                    <a:gd name="T26" fmla="*/ 218 w 247"/>
                    <a:gd name="T27" fmla="*/ 26 h 300"/>
                    <a:gd name="T28" fmla="*/ 220 w 247"/>
                    <a:gd name="T29" fmla="*/ 26 h 300"/>
                    <a:gd name="T30" fmla="*/ 220 w 247"/>
                    <a:gd name="T31" fmla="*/ 28 h 300"/>
                    <a:gd name="T32" fmla="*/ 223 w 247"/>
                    <a:gd name="T33" fmla="*/ 31 h 300"/>
                    <a:gd name="T34" fmla="*/ 237 w 247"/>
                    <a:gd name="T35" fmla="*/ 31 h 300"/>
                    <a:gd name="T36" fmla="*/ 240 w 247"/>
                    <a:gd name="T37" fmla="*/ 28 h 300"/>
                    <a:gd name="T38" fmla="*/ 242 w 247"/>
                    <a:gd name="T39" fmla="*/ 28 h 300"/>
                    <a:gd name="T40" fmla="*/ 247 w 247"/>
                    <a:gd name="T41" fmla="*/ 24 h 300"/>
                    <a:gd name="T42" fmla="*/ 247 w 247"/>
                    <a:gd name="T43" fmla="*/ 14 h 300"/>
                    <a:gd name="T44" fmla="*/ 244 w 247"/>
                    <a:gd name="T45" fmla="*/ 12 h 300"/>
                    <a:gd name="T46" fmla="*/ 242 w 247"/>
                    <a:gd name="T47" fmla="*/ 7 h 300"/>
                    <a:gd name="T48" fmla="*/ 240 w 247"/>
                    <a:gd name="T49" fmla="*/ 4 h 300"/>
                    <a:gd name="T50" fmla="*/ 230 w 247"/>
                    <a:gd name="T51" fmla="*/ 0 h 3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47" h="300">
                      <a:moveTo>
                        <a:pt x="230" y="0"/>
                      </a:moveTo>
                      <a:lnTo>
                        <a:pt x="206" y="0"/>
                      </a:lnTo>
                      <a:lnTo>
                        <a:pt x="203" y="2"/>
                      </a:lnTo>
                      <a:lnTo>
                        <a:pt x="199" y="2"/>
                      </a:lnTo>
                      <a:lnTo>
                        <a:pt x="196" y="4"/>
                      </a:lnTo>
                      <a:lnTo>
                        <a:pt x="191" y="4"/>
                      </a:lnTo>
                      <a:lnTo>
                        <a:pt x="189" y="7"/>
                      </a:lnTo>
                      <a:lnTo>
                        <a:pt x="220" y="7"/>
                      </a:lnTo>
                      <a:lnTo>
                        <a:pt x="223" y="9"/>
                      </a:lnTo>
                      <a:lnTo>
                        <a:pt x="223" y="12"/>
                      </a:lnTo>
                      <a:lnTo>
                        <a:pt x="220" y="14"/>
                      </a:lnTo>
                      <a:lnTo>
                        <a:pt x="220" y="19"/>
                      </a:lnTo>
                      <a:lnTo>
                        <a:pt x="218" y="21"/>
                      </a:lnTo>
                      <a:lnTo>
                        <a:pt x="218" y="26"/>
                      </a:lnTo>
                      <a:lnTo>
                        <a:pt x="220" y="26"/>
                      </a:lnTo>
                      <a:lnTo>
                        <a:pt x="220" y="28"/>
                      </a:lnTo>
                      <a:lnTo>
                        <a:pt x="223" y="31"/>
                      </a:lnTo>
                      <a:lnTo>
                        <a:pt x="237" y="31"/>
                      </a:lnTo>
                      <a:lnTo>
                        <a:pt x="240" y="28"/>
                      </a:lnTo>
                      <a:lnTo>
                        <a:pt x="242" y="28"/>
                      </a:lnTo>
                      <a:lnTo>
                        <a:pt x="247" y="24"/>
                      </a:lnTo>
                      <a:lnTo>
                        <a:pt x="247" y="14"/>
                      </a:lnTo>
                      <a:lnTo>
                        <a:pt x="244" y="12"/>
                      </a:lnTo>
                      <a:lnTo>
                        <a:pt x="242" y="7"/>
                      </a:lnTo>
                      <a:lnTo>
                        <a:pt x="240" y="4"/>
                      </a:lnTo>
                      <a:lnTo>
                        <a:pt x="2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848" name="Group 696">
              <a:extLst>
                <a:ext uri="{FF2B5EF4-FFF2-40B4-BE49-F238E27FC236}">
                  <a16:creationId xmlns:a16="http://schemas.microsoft.com/office/drawing/2014/main" id="{58AC9647-C424-4943-BC1D-C5D1D9F1E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" y="2047"/>
              <a:ext cx="140" cy="149"/>
              <a:chOff x="4447" y="2047"/>
              <a:chExt cx="140" cy="149"/>
            </a:xfrm>
          </p:grpSpPr>
          <p:sp>
            <p:nvSpPr>
              <p:cNvPr id="29849" name="Freeform 697">
                <a:extLst>
                  <a:ext uri="{FF2B5EF4-FFF2-40B4-BE49-F238E27FC236}">
                    <a16:creationId xmlns:a16="http://schemas.microsoft.com/office/drawing/2014/main" id="{EC973C88-408F-45CC-A93B-A88E3E885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047"/>
                <a:ext cx="140" cy="149"/>
              </a:xfrm>
              <a:custGeom>
                <a:avLst/>
                <a:gdLst>
                  <a:gd name="T0" fmla="*/ 16 w 140"/>
                  <a:gd name="T1" fmla="*/ 98 h 149"/>
                  <a:gd name="T2" fmla="*/ 9 w 140"/>
                  <a:gd name="T3" fmla="*/ 98 h 149"/>
                  <a:gd name="T4" fmla="*/ 0 w 140"/>
                  <a:gd name="T5" fmla="*/ 148 h 149"/>
                  <a:gd name="T6" fmla="*/ 4 w 140"/>
                  <a:gd name="T7" fmla="*/ 148 h 149"/>
                  <a:gd name="T8" fmla="*/ 9 w 140"/>
                  <a:gd name="T9" fmla="*/ 146 h 149"/>
                  <a:gd name="T10" fmla="*/ 11 w 140"/>
                  <a:gd name="T11" fmla="*/ 143 h 149"/>
                  <a:gd name="T12" fmla="*/ 14 w 140"/>
                  <a:gd name="T13" fmla="*/ 143 h 149"/>
                  <a:gd name="T14" fmla="*/ 16 w 140"/>
                  <a:gd name="T15" fmla="*/ 141 h 149"/>
                  <a:gd name="T16" fmla="*/ 48 w 140"/>
                  <a:gd name="T17" fmla="*/ 141 h 149"/>
                  <a:gd name="T18" fmla="*/ 45 w 140"/>
                  <a:gd name="T19" fmla="*/ 139 h 149"/>
                  <a:gd name="T20" fmla="*/ 40 w 140"/>
                  <a:gd name="T21" fmla="*/ 139 h 149"/>
                  <a:gd name="T22" fmla="*/ 35 w 140"/>
                  <a:gd name="T23" fmla="*/ 134 h 149"/>
                  <a:gd name="T24" fmla="*/ 33 w 140"/>
                  <a:gd name="T25" fmla="*/ 134 h 149"/>
                  <a:gd name="T26" fmla="*/ 28 w 140"/>
                  <a:gd name="T27" fmla="*/ 132 h 149"/>
                  <a:gd name="T28" fmla="*/ 26 w 140"/>
                  <a:gd name="T29" fmla="*/ 129 h 149"/>
                  <a:gd name="T30" fmla="*/ 26 w 140"/>
                  <a:gd name="T31" fmla="*/ 127 h 149"/>
                  <a:gd name="T32" fmla="*/ 21 w 140"/>
                  <a:gd name="T33" fmla="*/ 122 h 149"/>
                  <a:gd name="T34" fmla="*/ 21 w 140"/>
                  <a:gd name="T35" fmla="*/ 117 h 149"/>
                  <a:gd name="T36" fmla="*/ 19 w 140"/>
                  <a:gd name="T37" fmla="*/ 112 h 149"/>
                  <a:gd name="T38" fmla="*/ 19 w 140"/>
                  <a:gd name="T39" fmla="*/ 107 h 149"/>
                  <a:gd name="T40" fmla="*/ 16 w 140"/>
                  <a:gd name="T41" fmla="*/ 103 h 149"/>
                  <a:gd name="T42" fmla="*/ 16 w 140"/>
                  <a:gd name="T43" fmla="*/ 98 h 1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40" h="149">
                    <a:moveTo>
                      <a:pt x="16" y="98"/>
                    </a:moveTo>
                    <a:lnTo>
                      <a:pt x="9" y="98"/>
                    </a:lnTo>
                    <a:lnTo>
                      <a:pt x="0" y="148"/>
                    </a:lnTo>
                    <a:lnTo>
                      <a:pt x="4" y="148"/>
                    </a:lnTo>
                    <a:lnTo>
                      <a:pt x="9" y="146"/>
                    </a:lnTo>
                    <a:lnTo>
                      <a:pt x="11" y="143"/>
                    </a:lnTo>
                    <a:lnTo>
                      <a:pt x="14" y="143"/>
                    </a:lnTo>
                    <a:lnTo>
                      <a:pt x="16" y="141"/>
                    </a:lnTo>
                    <a:lnTo>
                      <a:pt x="48" y="141"/>
                    </a:lnTo>
                    <a:lnTo>
                      <a:pt x="45" y="139"/>
                    </a:lnTo>
                    <a:lnTo>
                      <a:pt x="40" y="139"/>
                    </a:lnTo>
                    <a:lnTo>
                      <a:pt x="35" y="134"/>
                    </a:lnTo>
                    <a:lnTo>
                      <a:pt x="33" y="134"/>
                    </a:lnTo>
                    <a:lnTo>
                      <a:pt x="28" y="132"/>
                    </a:lnTo>
                    <a:lnTo>
                      <a:pt x="26" y="129"/>
                    </a:lnTo>
                    <a:lnTo>
                      <a:pt x="26" y="127"/>
                    </a:lnTo>
                    <a:lnTo>
                      <a:pt x="21" y="122"/>
                    </a:lnTo>
                    <a:lnTo>
                      <a:pt x="21" y="117"/>
                    </a:lnTo>
                    <a:lnTo>
                      <a:pt x="19" y="112"/>
                    </a:lnTo>
                    <a:lnTo>
                      <a:pt x="19" y="107"/>
                    </a:lnTo>
                    <a:lnTo>
                      <a:pt x="16" y="103"/>
                    </a:lnTo>
                    <a:lnTo>
                      <a:pt x="16" y="9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0" name="Freeform 698">
                <a:extLst>
                  <a:ext uri="{FF2B5EF4-FFF2-40B4-BE49-F238E27FC236}">
                    <a16:creationId xmlns:a16="http://schemas.microsoft.com/office/drawing/2014/main" id="{24EA503B-A32B-48F3-B84F-FA2DEC72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047"/>
                <a:ext cx="140" cy="149"/>
              </a:xfrm>
              <a:custGeom>
                <a:avLst/>
                <a:gdLst>
                  <a:gd name="T0" fmla="*/ 69 w 140"/>
                  <a:gd name="T1" fmla="*/ 146 h 149"/>
                  <a:gd name="T2" fmla="*/ 45 w 140"/>
                  <a:gd name="T3" fmla="*/ 146 h 149"/>
                  <a:gd name="T4" fmla="*/ 48 w 140"/>
                  <a:gd name="T5" fmla="*/ 148 h 149"/>
                  <a:gd name="T6" fmla="*/ 64 w 140"/>
                  <a:gd name="T7" fmla="*/ 148 h 149"/>
                  <a:gd name="T8" fmla="*/ 69 w 140"/>
                  <a:gd name="T9" fmla="*/ 146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69" y="146"/>
                    </a:moveTo>
                    <a:lnTo>
                      <a:pt x="45" y="146"/>
                    </a:lnTo>
                    <a:lnTo>
                      <a:pt x="48" y="148"/>
                    </a:lnTo>
                    <a:lnTo>
                      <a:pt x="64" y="148"/>
                    </a:lnTo>
                    <a:lnTo>
                      <a:pt x="69" y="14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1" name="Freeform 699">
                <a:extLst>
                  <a:ext uri="{FF2B5EF4-FFF2-40B4-BE49-F238E27FC236}">
                    <a16:creationId xmlns:a16="http://schemas.microsoft.com/office/drawing/2014/main" id="{357F9545-02FF-42F2-B53C-9377AB271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047"/>
                <a:ext cx="140" cy="149"/>
              </a:xfrm>
              <a:custGeom>
                <a:avLst/>
                <a:gdLst>
                  <a:gd name="T0" fmla="*/ 103 w 140"/>
                  <a:gd name="T1" fmla="*/ 2 h 149"/>
                  <a:gd name="T2" fmla="*/ 62 w 140"/>
                  <a:gd name="T3" fmla="*/ 2 h 149"/>
                  <a:gd name="T4" fmla="*/ 57 w 140"/>
                  <a:gd name="T5" fmla="*/ 4 h 149"/>
                  <a:gd name="T6" fmla="*/ 55 w 140"/>
                  <a:gd name="T7" fmla="*/ 7 h 149"/>
                  <a:gd name="T8" fmla="*/ 52 w 140"/>
                  <a:gd name="T9" fmla="*/ 12 h 149"/>
                  <a:gd name="T10" fmla="*/ 45 w 140"/>
                  <a:gd name="T11" fmla="*/ 16 h 149"/>
                  <a:gd name="T12" fmla="*/ 40 w 140"/>
                  <a:gd name="T13" fmla="*/ 23 h 149"/>
                  <a:gd name="T14" fmla="*/ 38 w 140"/>
                  <a:gd name="T15" fmla="*/ 28 h 149"/>
                  <a:gd name="T16" fmla="*/ 38 w 140"/>
                  <a:gd name="T17" fmla="*/ 40 h 149"/>
                  <a:gd name="T18" fmla="*/ 40 w 140"/>
                  <a:gd name="T19" fmla="*/ 45 h 149"/>
                  <a:gd name="T20" fmla="*/ 40 w 140"/>
                  <a:gd name="T21" fmla="*/ 50 h 149"/>
                  <a:gd name="T22" fmla="*/ 45 w 140"/>
                  <a:gd name="T23" fmla="*/ 55 h 149"/>
                  <a:gd name="T24" fmla="*/ 45 w 140"/>
                  <a:gd name="T25" fmla="*/ 60 h 149"/>
                  <a:gd name="T26" fmla="*/ 50 w 140"/>
                  <a:gd name="T27" fmla="*/ 64 h 149"/>
                  <a:gd name="T28" fmla="*/ 52 w 140"/>
                  <a:gd name="T29" fmla="*/ 69 h 149"/>
                  <a:gd name="T30" fmla="*/ 57 w 140"/>
                  <a:gd name="T31" fmla="*/ 72 h 149"/>
                  <a:gd name="T32" fmla="*/ 60 w 140"/>
                  <a:gd name="T33" fmla="*/ 76 h 149"/>
                  <a:gd name="T34" fmla="*/ 71 w 140"/>
                  <a:gd name="T35" fmla="*/ 88 h 149"/>
                  <a:gd name="T36" fmla="*/ 76 w 140"/>
                  <a:gd name="T37" fmla="*/ 95 h 149"/>
                  <a:gd name="T38" fmla="*/ 81 w 140"/>
                  <a:gd name="T39" fmla="*/ 100 h 149"/>
                  <a:gd name="T40" fmla="*/ 83 w 140"/>
                  <a:gd name="T41" fmla="*/ 105 h 149"/>
                  <a:gd name="T42" fmla="*/ 86 w 140"/>
                  <a:gd name="T43" fmla="*/ 107 h 149"/>
                  <a:gd name="T44" fmla="*/ 88 w 140"/>
                  <a:gd name="T45" fmla="*/ 112 h 149"/>
                  <a:gd name="T46" fmla="*/ 88 w 140"/>
                  <a:gd name="T47" fmla="*/ 122 h 149"/>
                  <a:gd name="T48" fmla="*/ 83 w 140"/>
                  <a:gd name="T49" fmla="*/ 132 h 149"/>
                  <a:gd name="T50" fmla="*/ 81 w 140"/>
                  <a:gd name="T51" fmla="*/ 134 h 149"/>
                  <a:gd name="T52" fmla="*/ 71 w 140"/>
                  <a:gd name="T53" fmla="*/ 139 h 149"/>
                  <a:gd name="T54" fmla="*/ 64 w 140"/>
                  <a:gd name="T55" fmla="*/ 141 h 149"/>
                  <a:gd name="T56" fmla="*/ 19 w 140"/>
                  <a:gd name="T57" fmla="*/ 141 h 149"/>
                  <a:gd name="T58" fmla="*/ 23 w 140"/>
                  <a:gd name="T59" fmla="*/ 143 h 149"/>
                  <a:gd name="T60" fmla="*/ 26 w 140"/>
                  <a:gd name="T61" fmla="*/ 143 h 149"/>
                  <a:gd name="T62" fmla="*/ 28 w 140"/>
                  <a:gd name="T63" fmla="*/ 146 h 149"/>
                  <a:gd name="T64" fmla="*/ 81 w 140"/>
                  <a:gd name="T65" fmla="*/ 146 h 149"/>
                  <a:gd name="T66" fmla="*/ 105 w 140"/>
                  <a:gd name="T67" fmla="*/ 134 h 149"/>
                  <a:gd name="T68" fmla="*/ 108 w 140"/>
                  <a:gd name="T69" fmla="*/ 129 h 149"/>
                  <a:gd name="T70" fmla="*/ 110 w 140"/>
                  <a:gd name="T71" fmla="*/ 127 h 149"/>
                  <a:gd name="T72" fmla="*/ 112 w 140"/>
                  <a:gd name="T73" fmla="*/ 122 h 149"/>
                  <a:gd name="T74" fmla="*/ 112 w 140"/>
                  <a:gd name="T75" fmla="*/ 115 h 149"/>
                  <a:gd name="T76" fmla="*/ 115 w 140"/>
                  <a:gd name="T77" fmla="*/ 110 h 149"/>
                  <a:gd name="T78" fmla="*/ 115 w 140"/>
                  <a:gd name="T79" fmla="*/ 100 h 149"/>
                  <a:gd name="T80" fmla="*/ 112 w 140"/>
                  <a:gd name="T81" fmla="*/ 95 h 149"/>
                  <a:gd name="T82" fmla="*/ 112 w 140"/>
                  <a:gd name="T83" fmla="*/ 91 h 149"/>
                  <a:gd name="T84" fmla="*/ 108 w 140"/>
                  <a:gd name="T85" fmla="*/ 83 h 149"/>
                  <a:gd name="T86" fmla="*/ 103 w 140"/>
                  <a:gd name="T87" fmla="*/ 79 h 149"/>
                  <a:gd name="T88" fmla="*/ 100 w 140"/>
                  <a:gd name="T89" fmla="*/ 74 h 149"/>
                  <a:gd name="T90" fmla="*/ 93 w 140"/>
                  <a:gd name="T91" fmla="*/ 67 h 149"/>
                  <a:gd name="T92" fmla="*/ 88 w 140"/>
                  <a:gd name="T93" fmla="*/ 60 h 149"/>
                  <a:gd name="T94" fmla="*/ 83 w 140"/>
                  <a:gd name="T95" fmla="*/ 55 h 149"/>
                  <a:gd name="T96" fmla="*/ 76 w 140"/>
                  <a:gd name="T97" fmla="*/ 50 h 149"/>
                  <a:gd name="T98" fmla="*/ 71 w 140"/>
                  <a:gd name="T99" fmla="*/ 47 h 149"/>
                  <a:gd name="T100" fmla="*/ 67 w 140"/>
                  <a:gd name="T101" fmla="*/ 38 h 149"/>
                  <a:gd name="T102" fmla="*/ 64 w 140"/>
                  <a:gd name="T103" fmla="*/ 35 h 149"/>
                  <a:gd name="T104" fmla="*/ 64 w 140"/>
                  <a:gd name="T105" fmla="*/ 19 h 149"/>
                  <a:gd name="T106" fmla="*/ 67 w 140"/>
                  <a:gd name="T107" fmla="*/ 14 h 149"/>
                  <a:gd name="T108" fmla="*/ 71 w 140"/>
                  <a:gd name="T109" fmla="*/ 9 h 149"/>
                  <a:gd name="T110" fmla="*/ 76 w 140"/>
                  <a:gd name="T111" fmla="*/ 7 h 149"/>
                  <a:gd name="T112" fmla="*/ 115 w 140"/>
                  <a:gd name="T113" fmla="*/ 7 h 149"/>
                  <a:gd name="T114" fmla="*/ 110 w 140"/>
                  <a:gd name="T115" fmla="*/ 4 h 149"/>
                  <a:gd name="T116" fmla="*/ 108 w 140"/>
                  <a:gd name="T117" fmla="*/ 4 h 149"/>
                  <a:gd name="T118" fmla="*/ 103 w 140"/>
                  <a:gd name="T119" fmla="*/ 2 h 14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0" h="149">
                    <a:moveTo>
                      <a:pt x="103" y="2"/>
                    </a:moveTo>
                    <a:lnTo>
                      <a:pt x="62" y="2"/>
                    </a:lnTo>
                    <a:lnTo>
                      <a:pt x="57" y="4"/>
                    </a:lnTo>
                    <a:lnTo>
                      <a:pt x="55" y="7"/>
                    </a:lnTo>
                    <a:lnTo>
                      <a:pt x="52" y="12"/>
                    </a:lnTo>
                    <a:lnTo>
                      <a:pt x="45" y="16"/>
                    </a:lnTo>
                    <a:lnTo>
                      <a:pt x="40" y="23"/>
                    </a:lnTo>
                    <a:lnTo>
                      <a:pt x="38" y="28"/>
                    </a:lnTo>
                    <a:lnTo>
                      <a:pt x="38" y="40"/>
                    </a:lnTo>
                    <a:lnTo>
                      <a:pt x="40" y="45"/>
                    </a:lnTo>
                    <a:lnTo>
                      <a:pt x="40" y="50"/>
                    </a:lnTo>
                    <a:lnTo>
                      <a:pt x="45" y="55"/>
                    </a:lnTo>
                    <a:lnTo>
                      <a:pt x="45" y="60"/>
                    </a:lnTo>
                    <a:lnTo>
                      <a:pt x="50" y="64"/>
                    </a:lnTo>
                    <a:lnTo>
                      <a:pt x="52" y="69"/>
                    </a:lnTo>
                    <a:lnTo>
                      <a:pt x="57" y="72"/>
                    </a:lnTo>
                    <a:lnTo>
                      <a:pt x="60" y="76"/>
                    </a:lnTo>
                    <a:lnTo>
                      <a:pt x="71" y="88"/>
                    </a:lnTo>
                    <a:lnTo>
                      <a:pt x="76" y="95"/>
                    </a:lnTo>
                    <a:lnTo>
                      <a:pt x="81" y="100"/>
                    </a:lnTo>
                    <a:lnTo>
                      <a:pt x="83" y="105"/>
                    </a:lnTo>
                    <a:lnTo>
                      <a:pt x="86" y="107"/>
                    </a:lnTo>
                    <a:lnTo>
                      <a:pt x="88" y="112"/>
                    </a:lnTo>
                    <a:lnTo>
                      <a:pt x="88" y="122"/>
                    </a:lnTo>
                    <a:lnTo>
                      <a:pt x="83" y="132"/>
                    </a:lnTo>
                    <a:lnTo>
                      <a:pt x="81" y="134"/>
                    </a:lnTo>
                    <a:lnTo>
                      <a:pt x="71" y="139"/>
                    </a:lnTo>
                    <a:lnTo>
                      <a:pt x="64" y="141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3"/>
                    </a:lnTo>
                    <a:lnTo>
                      <a:pt x="28" y="146"/>
                    </a:lnTo>
                    <a:lnTo>
                      <a:pt x="81" y="146"/>
                    </a:lnTo>
                    <a:lnTo>
                      <a:pt x="105" y="134"/>
                    </a:lnTo>
                    <a:lnTo>
                      <a:pt x="108" y="129"/>
                    </a:lnTo>
                    <a:lnTo>
                      <a:pt x="110" y="127"/>
                    </a:lnTo>
                    <a:lnTo>
                      <a:pt x="112" y="122"/>
                    </a:lnTo>
                    <a:lnTo>
                      <a:pt x="112" y="115"/>
                    </a:lnTo>
                    <a:lnTo>
                      <a:pt x="115" y="110"/>
                    </a:lnTo>
                    <a:lnTo>
                      <a:pt x="115" y="100"/>
                    </a:lnTo>
                    <a:lnTo>
                      <a:pt x="112" y="95"/>
                    </a:lnTo>
                    <a:lnTo>
                      <a:pt x="112" y="91"/>
                    </a:lnTo>
                    <a:lnTo>
                      <a:pt x="108" y="83"/>
                    </a:lnTo>
                    <a:lnTo>
                      <a:pt x="103" y="79"/>
                    </a:lnTo>
                    <a:lnTo>
                      <a:pt x="100" y="74"/>
                    </a:lnTo>
                    <a:lnTo>
                      <a:pt x="93" y="67"/>
                    </a:lnTo>
                    <a:lnTo>
                      <a:pt x="88" y="60"/>
                    </a:lnTo>
                    <a:lnTo>
                      <a:pt x="83" y="55"/>
                    </a:lnTo>
                    <a:lnTo>
                      <a:pt x="76" y="50"/>
                    </a:lnTo>
                    <a:lnTo>
                      <a:pt x="71" y="47"/>
                    </a:lnTo>
                    <a:lnTo>
                      <a:pt x="67" y="38"/>
                    </a:lnTo>
                    <a:lnTo>
                      <a:pt x="64" y="35"/>
                    </a:lnTo>
                    <a:lnTo>
                      <a:pt x="64" y="19"/>
                    </a:lnTo>
                    <a:lnTo>
                      <a:pt x="67" y="14"/>
                    </a:lnTo>
                    <a:lnTo>
                      <a:pt x="71" y="9"/>
                    </a:lnTo>
                    <a:lnTo>
                      <a:pt x="76" y="7"/>
                    </a:lnTo>
                    <a:lnTo>
                      <a:pt x="115" y="7"/>
                    </a:lnTo>
                    <a:lnTo>
                      <a:pt x="110" y="4"/>
                    </a:lnTo>
                    <a:lnTo>
                      <a:pt x="108" y="4"/>
                    </a:lnTo>
                    <a:lnTo>
                      <a:pt x="103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2" name="Freeform 700">
                <a:extLst>
                  <a:ext uri="{FF2B5EF4-FFF2-40B4-BE49-F238E27FC236}">
                    <a16:creationId xmlns:a16="http://schemas.microsoft.com/office/drawing/2014/main" id="{8138DF5C-4035-40FD-97B8-C84476961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047"/>
                <a:ext cx="140" cy="149"/>
              </a:xfrm>
              <a:custGeom>
                <a:avLst/>
                <a:gdLst>
                  <a:gd name="T0" fmla="*/ 139 w 140"/>
                  <a:gd name="T1" fmla="*/ 0 h 149"/>
                  <a:gd name="T2" fmla="*/ 131 w 140"/>
                  <a:gd name="T3" fmla="*/ 0 h 149"/>
                  <a:gd name="T4" fmla="*/ 127 w 140"/>
                  <a:gd name="T5" fmla="*/ 4 h 149"/>
                  <a:gd name="T6" fmla="*/ 122 w 140"/>
                  <a:gd name="T7" fmla="*/ 7 h 149"/>
                  <a:gd name="T8" fmla="*/ 93 w 140"/>
                  <a:gd name="T9" fmla="*/ 7 h 149"/>
                  <a:gd name="T10" fmla="*/ 100 w 140"/>
                  <a:gd name="T11" fmla="*/ 9 h 149"/>
                  <a:gd name="T12" fmla="*/ 105 w 140"/>
                  <a:gd name="T13" fmla="*/ 14 h 149"/>
                  <a:gd name="T14" fmla="*/ 112 w 140"/>
                  <a:gd name="T15" fmla="*/ 19 h 149"/>
                  <a:gd name="T16" fmla="*/ 115 w 140"/>
                  <a:gd name="T17" fmla="*/ 21 h 149"/>
                  <a:gd name="T18" fmla="*/ 115 w 140"/>
                  <a:gd name="T19" fmla="*/ 23 h 149"/>
                  <a:gd name="T20" fmla="*/ 117 w 140"/>
                  <a:gd name="T21" fmla="*/ 26 h 149"/>
                  <a:gd name="T22" fmla="*/ 120 w 140"/>
                  <a:gd name="T23" fmla="*/ 31 h 149"/>
                  <a:gd name="T24" fmla="*/ 120 w 140"/>
                  <a:gd name="T25" fmla="*/ 35 h 149"/>
                  <a:gd name="T26" fmla="*/ 122 w 140"/>
                  <a:gd name="T27" fmla="*/ 38 h 149"/>
                  <a:gd name="T28" fmla="*/ 122 w 140"/>
                  <a:gd name="T29" fmla="*/ 47 h 149"/>
                  <a:gd name="T30" fmla="*/ 129 w 140"/>
                  <a:gd name="T31" fmla="*/ 47 h 149"/>
                  <a:gd name="T32" fmla="*/ 139 w 140"/>
                  <a:gd name="T33" fmla="*/ 0 h 1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0" h="149">
                    <a:moveTo>
                      <a:pt x="139" y="0"/>
                    </a:moveTo>
                    <a:lnTo>
                      <a:pt x="131" y="0"/>
                    </a:lnTo>
                    <a:lnTo>
                      <a:pt x="127" y="4"/>
                    </a:lnTo>
                    <a:lnTo>
                      <a:pt x="122" y="7"/>
                    </a:lnTo>
                    <a:lnTo>
                      <a:pt x="93" y="7"/>
                    </a:lnTo>
                    <a:lnTo>
                      <a:pt x="100" y="9"/>
                    </a:lnTo>
                    <a:lnTo>
                      <a:pt x="105" y="14"/>
                    </a:lnTo>
                    <a:lnTo>
                      <a:pt x="112" y="19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7" y="26"/>
                    </a:lnTo>
                    <a:lnTo>
                      <a:pt x="120" y="31"/>
                    </a:lnTo>
                    <a:lnTo>
                      <a:pt x="120" y="35"/>
                    </a:lnTo>
                    <a:lnTo>
                      <a:pt x="122" y="38"/>
                    </a:lnTo>
                    <a:lnTo>
                      <a:pt x="122" y="47"/>
                    </a:lnTo>
                    <a:lnTo>
                      <a:pt x="129" y="47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3" name="Freeform 701">
                <a:extLst>
                  <a:ext uri="{FF2B5EF4-FFF2-40B4-BE49-F238E27FC236}">
                    <a16:creationId xmlns:a16="http://schemas.microsoft.com/office/drawing/2014/main" id="{BEDF9FBC-811C-45E7-81D0-C0B4BFEEA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047"/>
                <a:ext cx="140" cy="149"/>
              </a:xfrm>
              <a:custGeom>
                <a:avLst/>
                <a:gdLst>
                  <a:gd name="T0" fmla="*/ 95 w 140"/>
                  <a:gd name="T1" fmla="*/ 0 h 149"/>
                  <a:gd name="T2" fmla="*/ 69 w 140"/>
                  <a:gd name="T3" fmla="*/ 0 h 149"/>
                  <a:gd name="T4" fmla="*/ 64 w 140"/>
                  <a:gd name="T5" fmla="*/ 2 h 149"/>
                  <a:gd name="T6" fmla="*/ 100 w 140"/>
                  <a:gd name="T7" fmla="*/ 2 h 149"/>
                  <a:gd name="T8" fmla="*/ 95 w 140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95" y="0"/>
                    </a:moveTo>
                    <a:lnTo>
                      <a:pt x="69" y="0"/>
                    </a:lnTo>
                    <a:lnTo>
                      <a:pt x="64" y="2"/>
                    </a:lnTo>
                    <a:lnTo>
                      <a:pt x="100" y="2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706" name="Group 702">
            <a:extLst>
              <a:ext uri="{FF2B5EF4-FFF2-40B4-BE49-F238E27FC236}">
                <a16:creationId xmlns:a16="http://schemas.microsoft.com/office/drawing/2014/main" id="{680B5AB6-6AAC-46BE-9AAB-69E4833D56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0750" y="1878013"/>
            <a:ext cx="2352675" cy="1987550"/>
            <a:chOff x="5270" y="1481"/>
            <a:chExt cx="1853" cy="1564"/>
          </a:xfrm>
        </p:grpSpPr>
        <p:sp>
          <p:nvSpPr>
            <p:cNvPr id="29825" name="Freeform 703">
              <a:extLst>
                <a:ext uri="{FF2B5EF4-FFF2-40B4-BE49-F238E27FC236}">
                  <a16:creationId xmlns:a16="http://schemas.microsoft.com/office/drawing/2014/main" id="{7A452249-7E76-46D7-855A-ED985238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" y="1495"/>
              <a:ext cx="20" cy="1536"/>
            </a:xfrm>
            <a:custGeom>
              <a:avLst/>
              <a:gdLst>
                <a:gd name="T0" fmla="*/ 0 w 20"/>
                <a:gd name="T1" fmla="*/ 0 h 1536"/>
                <a:gd name="T2" fmla="*/ 0 w 20"/>
                <a:gd name="T3" fmla="*/ 1535 h 1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536">
                  <a:moveTo>
                    <a:pt x="0" y="0"/>
                  </a:moveTo>
                  <a:lnTo>
                    <a:pt x="0" y="1535"/>
                  </a:lnTo>
                </a:path>
              </a:pathLst>
            </a:custGeom>
            <a:noFill/>
            <a:ln w="180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26" name="Freeform 704">
              <a:extLst>
                <a:ext uri="{FF2B5EF4-FFF2-40B4-BE49-F238E27FC236}">
                  <a16:creationId xmlns:a16="http://schemas.microsoft.com/office/drawing/2014/main" id="{8DA00C3A-1B2F-4EE4-A2A2-C1B254DE6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2658"/>
              <a:ext cx="1778" cy="20"/>
            </a:xfrm>
            <a:custGeom>
              <a:avLst/>
              <a:gdLst>
                <a:gd name="T0" fmla="*/ 0 w 1778"/>
                <a:gd name="T1" fmla="*/ 0 h 20"/>
                <a:gd name="T2" fmla="*/ 1778 w 1778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78" h="20">
                  <a:moveTo>
                    <a:pt x="0" y="0"/>
                  </a:moveTo>
                  <a:lnTo>
                    <a:pt x="1778" y="0"/>
                  </a:lnTo>
                </a:path>
              </a:pathLst>
            </a:custGeom>
            <a:noFill/>
            <a:ln w="180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827" name="Freeform 705">
              <a:extLst>
                <a:ext uri="{FF2B5EF4-FFF2-40B4-BE49-F238E27FC236}">
                  <a16:creationId xmlns:a16="http://schemas.microsoft.com/office/drawing/2014/main" id="{33654194-398A-402B-9EE2-6817E15BA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" y="2090"/>
              <a:ext cx="908" cy="578"/>
            </a:xfrm>
            <a:custGeom>
              <a:avLst/>
              <a:gdLst>
                <a:gd name="T0" fmla="*/ 859 w 908"/>
                <a:gd name="T1" fmla="*/ 0 h 578"/>
                <a:gd name="T2" fmla="*/ 835 w 908"/>
                <a:gd name="T3" fmla="*/ 45 h 578"/>
                <a:gd name="T4" fmla="*/ 811 w 908"/>
                <a:gd name="T5" fmla="*/ 88 h 578"/>
                <a:gd name="T6" fmla="*/ 787 w 908"/>
                <a:gd name="T7" fmla="*/ 127 h 578"/>
                <a:gd name="T8" fmla="*/ 763 w 908"/>
                <a:gd name="T9" fmla="*/ 163 h 578"/>
                <a:gd name="T10" fmla="*/ 741 w 908"/>
                <a:gd name="T11" fmla="*/ 199 h 578"/>
                <a:gd name="T12" fmla="*/ 717 w 908"/>
                <a:gd name="T13" fmla="*/ 230 h 578"/>
                <a:gd name="T14" fmla="*/ 695 w 908"/>
                <a:gd name="T15" fmla="*/ 261 h 578"/>
                <a:gd name="T16" fmla="*/ 671 w 908"/>
                <a:gd name="T17" fmla="*/ 287 h 578"/>
                <a:gd name="T18" fmla="*/ 650 w 908"/>
                <a:gd name="T19" fmla="*/ 314 h 578"/>
                <a:gd name="T20" fmla="*/ 626 w 908"/>
                <a:gd name="T21" fmla="*/ 336 h 578"/>
                <a:gd name="T22" fmla="*/ 604 w 908"/>
                <a:gd name="T23" fmla="*/ 360 h 578"/>
                <a:gd name="T24" fmla="*/ 580 w 908"/>
                <a:gd name="T25" fmla="*/ 379 h 578"/>
                <a:gd name="T26" fmla="*/ 559 w 908"/>
                <a:gd name="T27" fmla="*/ 396 h 578"/>
                <a:gd name="T28" fmla="*/ 511 w 908"/>
                <a:gd name="T29" fmla="*/ 429 h 578"/>
                <a:gd name="T30" fmla="*/ 439 w 908"/>
                <a:gd name="T31" fmla="*/ 465 h 578"/>
                <a:gd name="T32" fmla="*/ 386 w 908"/>
                <a:gd name="T33" fmla="*/ 484 h 578"/>
                <a:gd name="T34" fmla="*/ 360 w 908"/>
                <a:gd name="T35" fmla="*/ 492 h 578"/>
                <a:gd name="T36" fmla="*/ 331 w 908"/>
                <a:gd name="T37" fmla="*/ 496 h 578"/>
                <a:gd name="T38" fmla="*/ 302 w 908"/>
                <a:gd name="T39" fmla="*/ 504 h 578"/>
                <a:gd name="T40" fmla="*/ 244 w 908"/>
                <a:gd name="T41" fmla="*/ 513 h 578"/>
                <a:gd name="T42" fmla="*/ 146 w 908"/>
                <a:gd name="T43" fmla="*/ 520 h 578"/>
                <a:gd name="T44" fmla="*/ 74 w 908"/>
                <a:gd name="T45" fmla="*/ 520 h 578"/>
                <a:gd name="T46" fmla="*/ 38 w 908"/>
                <a:gd name="T47" fmla="*/ 523 h 578"/>
                <a:gd name="T48" fmla="*/ 0 w 908"/>
                <a:gd name="T49" fmla="*/ 523 h 578"/>
                <a:gd name="T50" fmla="*/ 0 w 908"/>
                <a:gd name="T51" fmla="*/ 578 h 578"/>
                <a:gd name="T52" fmla="*/ 38 w 908"/>
                <a:gd name="T53" fmla="*/ 578 h 578"/>
                <a:gd name="T54" fmla="*/ 76 w 908"/>
                <a:gd name="T55" fmla="*/ 576 h 578"/>
                <a:gd name="T56" fmla="*/ 112 w 908"/>
                <a:gd name="T57" fmla="*/ 576 h 578"/>
                <a:gd name="T58" fmla="*/ 184 w 908"/>
                <a:gd name="T59" fmla="*/ 571 h 578"/>
                <a:gd name="T60" fmla="*/ 249 w 908"/>
                <a:gd name="T61" fmla="*/ 566 h 578"/>
                <a:gd name="T62" fmla="*/ 343 w 908"/>
                <a:gd name="T63" fmla="*/ 552 h 578"/>
                <a:gd name="T64" fmla="*/ 371 w 908"/>
                <a:gd name="T65" fmla="*/ 544 h 578"/>
                <a:gd name="T66" fmla="*/ 403 w 908"/>
                <a:gd name="T67" fmla="*/ 535 h 578"/>
                <a:gd name="T68" fmla="*/ 429 w 908"/>
                <a:gd name="T69" fmla="*/ 527 h 578"/>
                <a:gd name="T70" fmla="*/ 487 w 908"/>
                <a:gd name="T71" fmla="*/ 504 h 578"/>
                <a:gd name="T72" fmla="*/ 566 w 908"/>
                <a:gd name="T73" fmla="*/ 460 h 578"/>
                <a:gd name="T74" fmla="*/ 592 w 908"/>
                <a:gd name="T75" fmla="*/ 441 h 578"/>
                <a:gd name="T76" fmla="*/ 616 w 908"/>
                <a:gd name="T77" fmla="*/ 420 h 578"/>
                <a:gd name="T78" fmla="*/ 640 w 908"/>
                <a:gd name="T79" fmla="*/ 400 h 578"/>
                <a:gd name="T80" fmla="*/ 691 w 908"/>
                <a:gd name="T81" fmla="*/ 350 h 578"/>
                <a:gd name="T82" fmla="*/ 712 w 908"/>
                <a:gd name="T83" fmla="*/ 324 h 578"/>
                <a:gd name="T84" fmla="*/ 739 w 908"/>
                <a:gd name="T85" fmla="*/ 292 h 578"/>
                <a:gd name="T86" fmla="*/ 763 w 908"/>
                <a:gd name="T87" fmla="*/ 261 h 578"/>
                <a:gd name="T88" fmla="*/ 784 w 908"/>
                <a:gd name="T89" fmla="*/ 230 h 578"/>
                <a:gd name="T90" fmla="*/ 811 w 908"/>
                <a:gd name="T91" fmla="*/ 192 h 578"/>
                <a:gd name="T92" fmla="*/ 835 w 908"/>
                <a:gd name="T93" fmla="*/ 156 h 578"/>
                <a:gd name="T94" fmla="*/ 856 w 908"/>
                <a:gd name="T95" fmla="*/ 115 h 578"/>
                <a:gd name="T96" fmla="*/ 883 w 908"/>
                <a:gd name="T97" fmla="*/ 72 h 578"/>
                <a:gd name="T98" fmla="*/ 907 w 908"/>
                <a:gd name="T99" fmla="*/ 26 h 578"/>
                <a:gd name="T100" fmla="*/ 859 w 908"/>
                <a:gd name="T101" fmla="*/ 0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08" h="578">
                  <a:moveTo>
                    <a:pt x="859" y="0"/>
                  </a:moveTo>
                  <a:lnTo>
                    <a:pt x="835" y="45"/>
                  </a:lnTo>
                  <a:lnTo>
                    <a:pt x="811" y="88"/>
                  </a:lnTo>
                  <a:lnTo>
                    <a:pt x="787" y="127"/>
                  </a:lnTo>
                  <a:lnTo>
                    <a:pt x="763" y="163"/>
                  </a:lnTo>
                  <a:lnTo>
                    <a:pt x="741" y="199"/>
                  </a:lnTo>
                  <a:lnTo>
                    <a:pt x="717" y="230"/>
                  </a:lnTo>
                  <a:lnTo>
                    <a:pt x="695" y="261"/>
                  </a:lnTo>
                  <a:lnTo>
                    <a:pt x="671" y="287"/>
                  </a:lnTo>
                  <a:lnTo>
                    <a:pt x="650" y="314"/>
                  </a:lnTo>
                  <a:lnTo>
                    <a:pt x="626" y="336"/>
                  </a:lnTo>
                  <a:lnTo>
                    <a:pt x="604" y="360"/>
                  </a:lnTo>
                  <a:lnTo>
                    <a:pt x="580" y="379"/>
                  </a:lnTo>
                  <a:lnTo>
                    <a:pt x="559" y="396"/>
                  </a:lnTo>
                  <a:lnTo>
                    <a:pt x="511" y="429"/>
                  </a:lnTo>
                  <a:lnTo>
                    <a:pt x="439" y="465"/>
                  </a:lnTo>
                  <a:lnTo>
                    <a:pt x="386" y="484"/>
                  </a:lnTo>
                  <a:lnTo>
                    <a:pt x="360" y="492"/>
                  </a:lnTo>
                  <a:lnTo>
                    <a:pt x="331" y="496"/>
                  </a:lnTo>
                  <a:lnTo>
                    <a:pt x="302" y="504"/>
                  </a:lnTo>
                  <a:lnTo>
                    <a:pt x="244" y="513"/>
                  </a:lnTo>
                  <a:lnTo>
                    <a:pt x="146" y="520"/>
                  </a:lnTo>
                  <a:lnTo>
                    <a:pt x="74" y="520"/>
                  </a:lnTo>
                  <a:lnTo>
                    <a:pt x="38" y="523"/>
                  </a:lnTo>
                  <a:lnTo>
                    <a:pt x="0" y="523"/>
                  </a:lnTo>
                  <a:lnTo>
                    <a:pt x="0" y="578"/>
                  </a:lnTo>
                  <a:lnTo>
                    <a:pt x="38" y="578"/>
                  </a:lnTo>
                  <a:lnTo>
                    <a:pt x="76" y="576"/>
                  </a:lnTo>
                  <a:lnTo>
                    <a:pt x="112" y="576"/>
                  </a:lnTo>
                  <a:lnTo>
                    <a:pt x="184" y="571"/>
                  </a:lnTo>
                  <a:lnTo>
                    <a:pt x="249" y="566"/>
                  </a:lnTo>
                  <a:lnTo>
                    <a:pt x="343" y="552"/>
                  </a:lnTo>
                  <a:lnTo>
                    <a:pt x="371" y="544"/>
                  </a:lnTo>
                  <a:lnTo>
                    <a:pt x="403" y="535"/>
                  </a:lnTo>
                  <a:lnTo>
                    <a:pt x="429" y="527"/>
                  </a:lnTo>
                  <a:lnTo>
                    <a:pt x="487" y="504"/>
                  </a:lnTo>
                  <a:lnTo>
                    <a:pt x="566" y="460"/>
                  </a:lnTo>
                  <a:lnTo>
                    <a:pt x="592" y="441"/>
                  </a:lnTo>
                  <a:lnTo>
                    <a:pt x="616" y="420"/>
                  </a:lnTo>
                  <a:lnTo>
                    <a:pt x="640" y="400"/>
                  </a:lnTo>
                  <a:lnTo>
                    <a:pt x="691" y="350"/>
                  </a:lnTo>
                  <a:lnTo>
                    <a:pt x="712" y="324"/>
                  </a:lnTo>
                  <a:lnTo>
                    <a:pt x="739" y="292"/>
                  </a:lnTo>
                  <a:lnTo>
                    <a:pt x="763" y="261"/>
                  </a:lnTo>
                  <a:lnTo>
                    <a:pt x="784" y="230"/>
                  </a:lnTo>
                  <a:lnTo>
                    <a:pt x="811" y="192"/>
                  </a:lnTo>
                  <a:lnTo>
                    <a:pt x="835" y="156"/>
                  </a:lnTo>
                  <a:lnTo>
                    <a:pt x="856" y="115"/>
                  </a:lnTo>
                  <a:lnTo>
                    <a:pt x="883" y="72"/>
                  </a:lnTo>
                  <a:lnTo>
                    <a:pt x="907" y="26"/>
                  </a:lnTo>
                  <a:lnTo>
                    <a:pt x="8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828" name="Group 706">
              <a:extLst>
                <a:ext uri="{FF2B5EF4-FFF2-40B4-BE49-F238E27FC236}">
                  <a16:creationId xmlns:a16="http://schemas.microsoft.com/office/drawing/2014/main" id="{C87FA220-2723-41A8-B395-76BCD82B13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" y="1629"/>
              <a:ext cx="921" cy="487"/>
              <a:chOff x="6140" y="1629"/>
              <a:chExt cx="921" cy="487"/>
            </a:xfrm>
          </p:grpSpPr>
          <p:sp>
            <p:nvSpPr>
              <p:cNvPr id="29844" name="Freeform 707">
                <a:extLst>
                  <a:ext uri="{FF2B5EF4-FFF2-40B4-BE49-F238E27FC236}">
                    <a16:creationId xmlns:a16="http://schemas.microsoft.com/office/drawing/2014/main" id="{79FA6ACA-6351-4A69-8976-F6989C9DF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" y="1629"/>
                <a:ext cx="921" cy="487"/>
              </a:xfrm>
              <a:custGeom>
                <a:avLst/>
                <a:gdLst>
                  <a:gd name="T0" fmla="*/ 849 w 921"/>
                  <a:gd name="T1" fmla="*/ 4 h 487"/>
                  <a:gd name="T2" fmla="*/ 590 w 921"/>
                  <a:gd name="T3" fmla="*/ 4 h 487"/>
                  <a:gd name="T4" fmla="*/ 559 w 921"/>
                  <a:gd name="T5" fmla="*/ 7 h 487"/>
                  <a:gd name="T6" fmla="*/ 472 w 921"/>
                  <a:gd name="T7" fmla="*/ 21 h 487"/>
                  <a:gd name="T8" fmla="*/ 443 w 921"/>
                  <a:gd name="T9" fmla="*/ 31 h 487"/>
                  <a:gd name="T10" fmla="*/ 415 w 921"/>
                  <a:gd name="T11" fmla="*/ 38 h 487"/>
                  <a:gd name="T12" fmla="*/ 357 w 921"/>
                  <a:gd name="T13" fmla="*/ 62 h 487"/>
                  <a:gd name="T14" fmla="*/ 304 w 921"/>
                  <a:gd name="T15" fmla="*/ 91 h 487"/>
                  <a:gd name="T16" fmla="*/ 252 w 921"/>
                  <a:gd name="T17" fmla="*/ 129 h 487"/>
                  <a:gd name="T18" fmla="*/ 225 w 921"/>
                  <a:gd name="T19" fmla="*/ 151 h 487"/>
                  <a:gd name="T20" fmla="*/ 199 w 921"/>
                  <a:gd name="T21" fmla="*/ 175 h 487"/>
                  <a:gd name="T22" fmla="*/ 151 w 921"/>
                  <a:gd name="T23" fmla="*/ 232 h 487"/>
                  <a:gd name="T24" fmla="*/ 124 w 921"/>
                  <a:gd name="T25" fmla="*/ 263 h 487"/>
                  <a:gd name="T26" fmla="*/ 98 w 921"/>
                  <a:gd name="T27" fmla="*/ 297 h 487"/>
                  <a:gd name="T28" fmla="*/ 74 w 921"/>
                  <a:gd name="T29" fmla="*/ 333 h 487"/>
                  <a:gd name="T30" fmla="*/ 50 w 921"/>
                  <a:gd name="T31" fmla="*/ 374 h 487"/>
                  <a:gd name="T32" fmla="*/ 23 w 921"/>
                  <a:gd name="T33" fmla="*/ 417 h 487"/>
                  <a:gd name="T34" fmla="*/ 0 w 921"/>
                  <a:gd name="T35" fmla="*/ 460 h 487"/>
                  <a:gd name="T36" fmla="*/ 47 w 921"/>
                  <a:gd name="T37" fmla="*/ 487 h 487"/>
                  <a:gd name="T38" fmla="*/ 96 w 921"/>
                  <a:gd name="T39" fmla="*/ 400 h 487"/>
                  <a:gd name="T40" fmla="*/ 143 w 921"/>
                  <a:gd name="T41" fmla="*/ 328 h 487"/>
                  <a:gd name="T42" fmla="*/ 165 w 921"/>
                  <a:gd name="T43" fmla="*/ 297 h 487"/>
                  <a:gd name="T44" fmla="*/ 189 w 921"/>
                  <a:gd name="T45" fmla="*/ 266 h 487"/>
                  <a:gd name="T46" fmla="*/ 213 w 921"/>
                  <a:gd name="T47" fmla="*/ 240 h 487"/>
                  <a:gd name="T48" fmla="*/ 261 w 921"/>
                  <a:gd name="T49" fmla="*/ 192 h 487"/>
                  <a:gd name="T50" fmla="*/ 309 w 921"/>
                  <a:gd name="T51" fmla="*/ 153 h 487"/>
                  <a:gd name="T52" fmla="*/ 357 w 921"/>
                  <a:gd name="T53" fmla="*/ 124 h 487"/>
                  <a:gd name="T54" fmla="*/ 381 w 921"/>
                  <a:gd name="T55" fmla="*/ 112 h 487"/>
                  <a:gd name="T56" fmla="*/ 407 w 921"/>
                  <a:gd name="T57" fmla="*/ 100 h 487"/>
                  <a:gd name="T58" fmla="*/ 432 w 921"/>
                  <a:gd name="T59" fmla="*/ 91 h 487"/>
                  <a:gd name="T60" fmla="*/ 458 w 921"/>
                  <a:gd name="T61" fmla="*/ 81 h 487"/>
                  <a:gd name="T62" fmla="*/ 484 w 921"/>
                  <a:gd name="T63" fmla="*/ 76 h 487"/>
                  <a:gd name="T64" fmla="*/ 511 w 921"/>
                  <a:gd name="T65" fmla="*/ 69 h 487"/>
                  <a:gd name="T66" fmla="*/ 537 w 921"/>
                  <a:gd name="T67" fmla="*/ 64 h 487"/>
                  <a:gd name="T68" fmla="*/ 621 w 921"/>
                  <a:gd name="T69" fmla="*/ 57 h 487"/>
                  <a:gd name="T70" fmla="*/ 652 w 921"/>
                  <a:gd name="T71" fmla="*/ 57 h 487"/>
                  <a:gd name="T72" fmla="*/ 683 w 921"/>
                  <a:gd name="T73" fmla="*/ 55 h 487"/>
                  <a:gd name="T74" fmla="*/ 919 w 921"/>
                  <a:gd name="T75" fmla="*/ 55 h 487"/>
                  <a:gd name="T76" fmla="*/ 921 w 921"/>
                  <a:gd name="T77" fmla="*/ 7 h 487"/>
                  <a:gd name="T78" fmla="*/ 885 w 921"/>
                  <a:gd name="T79" fmla="*/ 7 h 487"/>
                  <a:gd name="T80" fmla="*/ 849 w 921"/>
                  <a:gd name="T81" fmla="*/ 4 h 4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21" h="487">
                    <a:moveTo>
                      <a:pt x="849" y="4"/>
                    </a:moveTo>
                    <a:lnTo>
                      <a:pt x="590" y="4"/>
                    </a:lnTo>
                    <a:lnTo>
                      <a:pt x="559" y="7"/>
                    </a:lnTo>
                    <a:lnTo>
                      <a:pt x="472" y="21"/>
                    </a:lnTo>
                    <a:lnTo>
                      <a:pt x="443" y="31"/>
                    </a:lnTo>
                    <a:lnTo>
                      <a:pt x="415" y="38"/>
                    </a:lnTo>
                    <a:lnTo>
                      <a:pt x="357" y="62"/>
                    </a:lnTo>
                    <a:lnTo>
                      <a:pt x="304" y="91"/>
                    </a:lnTo>
                    <a:lnTo>
                      <a:pt x="252" y="129"/>
                    </a:lnTo>
                    <a:lnTo>
                      <a:pt x="225" y="151"/>
                    </a:lnTo>
                    <a:lnTo>
                      <a:pt x="199" y="175"/>
                    </a:lnTo>
                    <a:lnTo>
                      <a:pt x="151" y="232"/>
                    </a:lnTo>
                    <a:lnTo>
                      <a:pt x="124" y="263"/>
                    </a:lnTo>
                    <a:lnTo>
                      <a:pt x="98" y="297"/>
                    </a:lnTo>
                    <a:lnTo>
                      <a:pt x="74" y="333"/>
                    </a:lnTo>
                    <a:lnTo>
                      <a:pt x="50" y="374"/>
                    </a:lnTo>
                    <a:lnTo>
                      <a:pt x="23" y="417"/>
                    </a:lnTo>
                    <a:lnTo>
                      <a:pt x="0" y="460"/>
                    </a:lnTo>
                    <a:lnTo>
                      <a:pt x="47" y="487"/>
                    </a:lnTo>
                    <a:lnTo>
                      <a:pt x="96" y="400"/>
                    </a:lnTo>
                    <a:lnTo>
                      <a:pt x="143" y="328"/>
                    </a:lnTo>
                    <a:lnTo>
                      <a:pt x="165" y="297"/>
                    </a:lnTo>
                    <a:lnTo>
                      <a:pt x="189" y="266"/>
                    </a:lnTo>
                    <a:lnTo>
                      <a:pt x="213" y="240"/>
                    </a:lnTo>
                    <a:lnTo>
                      <a:pt x="261" y="192"/>
                    </a:lnTo>
                    <a:lnTo>
                      <a:pt x="309" y="153"/>
                    </a:lnTo>
                    <a:lnTo>
                      <a:pt x="357" y="124"/>
                    </a:lnTo>
                    <a:lnTo>
                      <a:pt x="381" y="112"/>
                    </a:lnTo>
                    <a:lnTo>
                      <a:pt x="407" y="100"/>
                    </a:lnTo>
                    <a:lnTo>
                      <a:pt x="432" y="91"/>
                    </a:lnTo>
                    <a:lnTo>
                      <a:pt x="458" y="81"/>
                    </a:lnTo>
                    <a:lnTo>
                      <a:pt x="484" y="76"/>
                    </a:lnTo>
                    <a:lnTo>
                      <a:pt x="511" y="69"/>
                    </a:lnTo>
                    <a:lnTo>
                      <a:pt x="537" y="64"/>
                    </a:lnTo>
                    <a:lnTo>
                      <a:pt x="621" y="57"/>
                    </a:lnTo>
                    <a:lnTo>
                      <a:pt x="652" y="57"/>
                    </a:lnTo>
                    <a:lnTo>
                      <a:pt x="683" y="55"/>
                    </a:lnTo>
                    <a:lnTo>
                      <a:pt x="919" y="55"/>
                    </a:lnTo>
                    <a:lnTo>
                      <a:pt x="921" y="7"/>
                    </a:lnTo>
                    <a:lnTo>
                      <a:pt x="885" y="7"/>
                    </a:lnTo>
                    <a:lnTo>
                      <a:pt x="849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5" name="Freeform 708">
                <a:extLst>
                  <a:ext uri="{FF2B5EF4-FFF2-40B4-BE49-F238E27FC236}">
                    <a16:creationId xmlns:a16="http://schemas.microsoft.com/office/drawing/2014/main" id="{FC9FCC69-DC6C-4A11-87A9-52400ACD6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" y="1629"/>
                <a:ext cx="921" cy="487"/>
              </a:xfrm>
              <a:custGeom>
                <a:avLst/>
                <a:gdLst>
                  <a:gd name="T0" fmla="*/ 919 w 921"/>
                  <a:gd name="T1" fmla="*/ 55 h 487"/>
                  <a:gd name="T2" fmla="*/ 715 w 921"/>
                  <a:gd name="T3" fmla="*/ 55 h 487"/>
                  <a:gd name="T4" fmla="*/ 746 w 921"/>
                  <a:gd name="T5" fmla="*/ 57 h 487"/>
                  <a:gd name="T6" fmla="*/ 780 w 921"/>
                  <a:gd name="T7" fmla="*/ 57 h 487"/>
                  <a:gd name="T8" fmla="*/ 813 w 921"/>
                  <a:gd name="T9" fmla="*/ 60 h 487"/>
                  <a:gd name="T10" fmla="*/ 883 w 921"/>
                  <a:gd name="T11" fmla="*/ 60 h 487"/>
                  <a:gd name="T12" fmla="*/ 919 w 921"/>
                  <a:gd name="T13" fmla="*/ 62 h 487"/>
                  <a:gd name="T14" fmla="*/ 919 w 921"/>
                  <a:gd name="T15" fmla="*/ 55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1" h="487">
                    <a:moveTo>
                      <a:pt x="919" y="55"/>
                    </a:moveTo>
                    <a:lnTo>
                      <a:pt x="715" y="55"/>
                    </a:lnTo>
                    <a:lnTo>
                      <a:pt x="746" y="57"/>
                    </a:lnTo>
                    <a:lnTo>
                      <a:pt x="780" y="57"/>
                    </a:lnTo>
                    <a:lnTo>
                      <a:pt x="813" y="60"/>
                    </a:lnTo>
                    <a:lnTo>
                      <a:pt x="883" y="60"/>
                    </a:lnTo>
                    <a:lnTo>
                      <a:pt x="919" y="62"/>
                    </a:lnTo>
                    <a:lnTo>
                      <a:pt x="919" y="5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6" name="Freeform 709">
                <a:extLst>
                  <a:ext uri="{FF2B5EF4-FFF2-40B4-BE49-F238E27FC236}">
                    <a16:creationId xmlns:a16="http://schemas.microsoft.com/office/drawing/2014/main" id="{91F1DA1D-E40D-43CC-93B6-A527E5F97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" y="1629"/>
                <a:ext cx="921" cy="487"/>
              </a:xfrm>
              <a:custGeom>
                <a:avLst/>
                <a:gdLst>
                  <a:gd name="T0" fmla="*/ 715 w 921"/>
                  <a:gd name="T1" fmla="*/ 0 h 487"/>
                  <a:gd name="T2" fmla="*/ 683 w 921"/>
                  <a:gd name="T3" fmla="*/ 0 h 487"/>
                  <a:gd name="T4" fmla="*/ 650 w 921"/>
                  <a:gd name="T5" fmla="*/ 2 h 487"/>
                  <a:gd name="T6" fmla="*/ 621 w 921"/>
                  <a:gd name="T7" fmla="*/ 4 h 487"/>
                  <a:gd name="T8" fmla="*/ 816 w 921"/>
                  <a:gd name="T9" fmla="*/ 4 h 487"/>
                  <a:gd name="T10" fmla="*/ 782 w 921"/>
                  <a:gd name="T11" fmla="*/ 2 h 487"/>
                  <a:gd name="T12" fmla="*/ 748 w 921"/>
                  <a:gd name="T13" fmla="*/ 2 h 487"/>
                  <a:gd name="T14" fmla="*/ 715 w 921"/>
                  <a:gd name="T15" fmla="*/ 0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1" h="487">
                    <a:moveTo>
                      <a:pt x="715" y="0"/>
                    </a:moveTo>
                    <a:lnTo>
                      <a:pt x="683" y="0"/>
                    </a:lnTo>
                    <a:lnTo>
                      <a:pt x="650" y="2"/>
                    </a:lnTo>
                    <a:lnTo>
                      <a:pt x="621" y="4"/>
                    </a:lnTo>
                    <a:lnTo>
                      <a:pt x="816" y="4"/>
                    </a:lnTo>
                    <a:lnTo>
                      <a:pt x="782" y="2"/>
                    </a:lnTo>
                    <a:lnTo>
                      <a:pt x="748" y="2"/>
                    </a:lnTo>
                    <a:lnTo>
                      <a:pt x="71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829" name="Group 710">
              <a:extLst>
                <a:ext uri="{FF2B5EF4-FFF2-40B4-BE49-F238E27FC236}">
                  <a16:creationId xmlns:a16="http://schemas.microsoft.com/office/drawing/2014/main" id="{57851672-6807-44A1-B690-85A090951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3" y="2455"/>
              <a:ext cx="141" cy="151"/>
              <a:chOff x="6903" y="2455"/>
              <a:chExt cx="141" cy="151"/>
            </a:xfrm>
          </p:grpSpPr>
          <p:sp>
            <p:nvSpPr>
              <p:cNvPr id="29838" name="Freeform 711">
                <a:extLst>
                  <a:ext uri="{FF2B5EF4-FFF2-40B4-BE49-F238E27FC236}">
                    <a16:creationId xmlns:a16="http://schemas.microsoft.com/office/drawing/2014/main" id="{40DD347B-2D12-46C6-AC7B-00585FD55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2455"/>
                <a:ext cx="141" cy="151"/>
              </a:xfrm>
              <a:custGeom>
                <a:avLst/>
                <a:gdLst>
                  <a:gd name="T0" fmla="*/ 19 w 141"/>
                  <a:gd name="T1" fmla="*/ 100 h 151"/>
                  <a:gd name="T2" fmla="*/ 9 w 141"/>
                  <a:gd name="T3" fmla="*/ 100 h 151"/>
                  <a:gd name="T4" fmla="*/ 0 w 141"/>
                  <a:gd name="T5" fmla="*/ 151 h 151"/>
                  <a:gd name="T6" fmla="*/ 7 w 141"/>
                  <a:gd name="T7" fmla="*/ 151 h 151"/>
                  <a:gd name="T8" fmla="*/ 14 w 141"/>
                  <a:gd name="T9" fmla="*/ 144 h 151"/>
                  <a:gd name="T10" fmla="*/ 50 w 141"/>
                  <a:gd name="T11" fmla="*/ 144 h 151"/>
                  <a:gd name="T12" fmla="*/ 40 w 141"/>
                  <a:gd name="T13" fmla="*/ 139 h 151"/>
                  <a:gd name="T14" fmla="*/ 38 w 141"/>
                  <a:gd name="T15" fmla="*/ 139 h 151"/>
                  <a:gd name="T16" fmla="*/ 35 w 141"/>
                  <a:gd name="T17" fmla="*/ 136 h 151"/>
                  <a:gd name="T18" fmla="*/ 33 w 141"/>
                  <a:gd name="T19" fmla="*/ 136 h 151"/>
                  <a:gd name="T20" fmla="*/ 31 w 141"/>
                  <a:gd name="T21" fmla="*/ 134 h 151"/>
                  <a:gd name="T22" fmla="*/ 26 w 141"/>
                  <a:gd name="T23" fmla="*/ 132 h 151"/>
                  <a:gd name="T24" fmla="*/ 26 w 141"/>
                  <a:gd name="T25" fmla="*/ 127 h 151"/>
                  <a:gd name="T26" fmla="*/ 21 w 141"/>
                  <a:gd name="T27" fmla="*/ 124 h 151"/>
                  <a:gd name="T28" fmla="*/ 21 w 141"/>
                  <a:gd name="T29" fmla="*/ 120 h 151"/>
                  <a:gd name="T30" fmla="*/ 19 w 141"/>
                  <a:gd name="T31" fmla="*/ 115 h 151"/>
                  <a:gd name="T32" fmla="*/ 19 w 141"/>
                  <a:gd name="T33" fmla="*/ 100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1" h="151">
                    <a:moveTo>
                      <a:pt x="19" y="100"/>
                    </a:moveTo>
                    <a:lnTo>
                      <a:pt x="9" y="100"/>
                    </a:lnTo>
                    <a:lnTo>
                      <a:pt x="0" y="151"/>
                    </a:lnTo>
                    <a:lnTo>
                      <a:pt x="7" y="151"/>
                    </a:lnTo>
                    <a:lnTo>
                      <a:pt x="14" y="144"/>
                    </a:lnTo>
                    <a:lnTo>
                      <a:pt x="50" y="144"/>
                    </a:lnTo>
                    <a:lnTo>
                      <a:pt x="40" y="139"/>
                    </a:lnTo>
                    <a:lnTo>
                      <a:pt x="38" y="139"/>
                    </a:lnTo>
                    <a:lnTo>
                      <a:pt x="35" y="136"/>
                    </a:lnTo>
                    <a:lnTo>
                      <a:pt x="33" y="136"/>
                    </a:lnTo>
                    <a:lnTo>
                      <a:pt x="31" y="134"/>
                    </a:lnTo>
                    <a:lnTo>
                      <a:pt x="26" y="132"/>
                    </a:lnTo>
                    <a:lnTo>
                      <a:pt x="26" y="127"/>
                    </a:lnTo>
                    <a:lnTo>
                      <a:pt x="21" y="124"/>
                    </a:lnTo>
                    <a:lnTo>
                      <a:pt x="21" y="120"/>
                    </a:lnTo>
                    <a:lnTo>
                      <a:pt x="19" y="115"/>
                    </a:lnTo>
                    <a:lnTo>
                      <a:pt x="19" y="10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9" name="Freeform 712">
                <a:extLst>
                  <a:ext uri="{FF2B5EF4-FFF2-40B4-BE49-F238E27FC236}">
                    <a16:creationId xmlns:a16="http://schemas.microsoft.com/office/drawing/2014/main" id="{7908DF9A-5D82-4D44-81DD-34E67BFAF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2455"/>
                <a:ext cx="141" cy="151"/>
              </a:xfrm>
              <a:custGeom>
                <a:avLst/>
                <a:gdLst>
                  <a:gd name="T0" fmla="*/ 69 w 141"/>
                  <a:gd name="T1" fmla="*/ 148 h 151"/>
                  <a:gd name="T2" fmla="*/ 47 w 141"/>
                  <a:gd name="T3" fmla="*/ 148 h 151"/>
                  <a:gd name="T4" fmla="*/ 52 w 141"/>
                  <a:gd name="T5" fmla="*/ 151 h 151"/>
                  <a:gd name="T6" fmla="*/ 64 w 141"/>
                  <a:gd name="T7" fmla="*/ 151 h 151"/>
                  <a:gd name="T8" fmla="*/ 69 w 141"/>
                  <a:gd name="T9" fmla="*/ 148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51">
                    <a:moveTo>
                      <a:pt x="69" y="148"/>
                    </a:moveTo>
                    <a:lnTo>
                      <a:pt x="47" y="148"/>
                    </a:lnTo>
                    <a:lnTo>
                      <a:pt x="52" y="151"/>
                    </a:lnTo>
                    <a:lnTo>
                      <a:pt x="64" y="151"/>
                    </a:lnTo>
                    <a:lnTo>
                      <a:pt x="69" y="1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0" name="Freeform 713">
                <a:extLst>
                  <a:ext uri="{FF2B5EF4-FFF2-40B4-BE49-F238E27FC236}">
                    <a16:creationId xmlns:a16="http://schemas.microsoft.com/office/drawing/2014/main" id="{B1BDBFC3-E0C0-422E-A4C2-DE46320CE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2455"/>
                <a:ext cx="141" cy="151"/>
              </a:xfrm>
              <a:custGeom>
                <a:avLst/>
                <a:gdLst>
                  <a:gd name="T0" fmla="*/ 103 w 141"/>
                  <a:gd name="T1" fmla="*/ 4 h 151"/>
                  <a:gd name="T2" fmla="*/ 62 w 141"/>
                  <a:gd name="T3" fmla="*/ 4 h 151"/>
                  <a:gd name="T4" fmla="*/ 57 w 141"/>
                  <a:gd name="T5" fmla="*/ 7 h 151"/>
                  <a:gd name="T6" fmla="*/ 40 w 141"/>
                  <a:gd name="T7" fmla="*/ 24 h 151"/>
                  <a:gd name="T8" fmla="*/ 38 w 141"/>
                  <a:gd name="T9" fmla="*/ 31 h 151"/>
                  <a:gd name="T10" fmla="*/ 38 w 141"/>
                  <a:gd name="T11" fmla="*/ 43 h 151"/>
                  <a:gd name="T12" fmla="*/ 40 w 141"/>
                  <a:gd name="T13" fmla="*/ 47 h 151"/>
                  <a:gd name="T14" fmla="*/ 40 w 141"/>
                  <a:gd name="T15" fmla="*/ 52 h 151"/>
                  <a:gd name="T16" fmla="*/ 45 w 141"/>
                  <a:gd name="T17" fmla="*/ 57 h 151"/>
                  <a:gd name="T18" fmla="*/ 45 w 141"/>
                  <a:gd name="T19" fmla="*/ 60 h 151"/>
                  <a:gd name="T20" fmla="*/ 47 w 141"/>
                  <a:gd name="T21" fmla="*/ 64 h 151"/>
                  <a:gd name="T22" fmla="*/ 50 w 141"/>
                  <a:gd name="T23" fmla="*/ 67 h 151"/>
                  <a:gd name="T24" fmla="*/ 52 w 141"/>
                  <a:gd name="T25" fmla="*/ 72 h 151"/>
                  <a:gd name="T26" fmla="*/ 57 w 141"/>
                  <a:gd name="T27" fmla="*/ 74 h 151"/>
                  <a:gd name="T28" fmla="*/ 60 w 141"/>
                  <a:gd name="T29" fmla="*/ 79 h 151"/>
                  <a:gd name="T30" fmla="*/ 76 w 141"/>
                  <a:gd name="T31" fmla="*/ 95 h 151"/>
                  <a:gd name="T32" fmla="*/ 81 w 141"/>
                  <a:gd name="T33" fmla="*/ 103 h 151"/>
                  <a:gd name="T34" fmla="*/ 86 w 141"/>
                  <a:gd name="T35" fmla="*/ 107 h 151"/>
                  <a:gd name="T36" fmla="*/ 86 w 141"/>
                  <a:gd name="T37" fmla="*/ 110 h 151"/>
                  <a:gd name="T38" fmla="*/ 88 w 141"/>
                  <a:gd name="T39" fmla="*/ 112 h 151"/>
                  <a:gd name="T40" fmla="*/ 88 w 141"/>
                  <a:gd name="T41" fmla="*/ 124 h 151"/>
                  <a:gd name="T42" fmla="*/ 86 w 141"/>
                  <a:gd name="T43" fmla="*/ 129 h 151"/>
                  <a:gd name="T44" fmla="*/ 86 w 141"/>
                  <a:gd name="T45" fmla="*/ 132 h 151"/>
                  <a:gd name="T46" fmla="*/ 81 w 141"/>
                  <a:gd name="T47" fmla="*/ 136 h 151"/>
                  <a:gd name="T48" fmla="*/ 71 w 141"/>
                  <a:gd name="T49" fmla="*/ 141 h 151"/>
                  <a:gd name="T50" fmla="*/ 64 w 141"/>
                  <a:gd name="T51" fmla="*/ 144 h 151"/>
                  <a:gd name="T52" fmla="*/ 23 w 141"/>
                  <a:gd name="T53" fmla="*/ 144 h 151"/>
                  <a:gd name="T54" fmla="*/ 26 w 141"/>
                  <a:gd name="T55" fmla="*/ 146 h 151"/>
                  <a:gd name="T56" fmla="*/ 31 w 141"/>
                  <a:gd name="T57" fmla="*/ 148 h 151"/>
                  <a:gd name="T58" fmla="*/ 81 w 141"/>
                  <a:gd name="T59" fmla="*/ 148 h 151"/>
                  <a:gd name="T60" fmla="*/ 105 w 141"/>
                  <a:gd name="T61" fmla="*/ 136 h 151"/>
                  <a:gd name="T62" fmla="*/ 110 w 141"/>
                  <a:gd name="T63" fmla="*/ 127 h 151"/>
                  <a:gd name="T64" fmla="*/ 112 w 141"/>
                  <a:gd name="T65" fmla="*/ 124 h 151"/>
                  <a:gd name="T66" fmla="*/ 112 w 141"/>
                  <a:gd name="T67" fmla="*/ 115 h 151"/>
                  <a:gd name="T68" fmla="*/ 115 w 141"/>
                  <a:gd name="T69" fmla="*/ 112 h 151"/>
                  <a:gd name="T70" fmla="*/ 115 w 141"/>
                  <a:gd name="T71" fmla="*/ 103 h 151"/>
                  <a:gd name="T72" fmla="*/ 112 w 141"/>
                  <a:gd name="T73" fmla="*/ 98 h 151"/>
                  <a:gd name="T74" fmla="*/ 112 w 141"/>
                  <a:gd name="T75" fmla="*/ 91 h 151"/>
                  <a:gd name="T76" fmla="*/ 110 w 141"/>
                  <a:gd name="T77" fmla="*/ 86 h 151"/>
                  <a:gd name="T78" fmla="*/ 105 w 141"/>
                  <a:gd name="T79" fmla="*/ 84 h 151"/>
                  <a:gd name="T80" fmla="*/ 103 w 141"/>
                  <a:gd name="T81" fmla="*/ 79 h 151"/>
                  <a:gd name="T82" fmla="*/ 100 w 141"/>
                  <a:gd name="T83" fmla="*/ 76 h 151"/>
                  <a:gd name="T84" fmla="*/ 98 w 141"/>
                  <a:gd name="T85" fmla="*/ 72 h 151"/>
                  <a:gd name="T86" fmla="*/ 83 w 141"/>
                  <a:gd name="T87" fmla="*/ 57 h 151"/>
                  <a:gd name="T88" fmla="*/ 76 w 141"/>
                  <a:gd name="T89" fmla="*/ 52 h 151"/>
                  <a:gd name="T90" fmla="*/ 74 w 141"/>
                  <a:gd name="T91" fmla="*/ 47 h 151"/>
                  <a:gd name="T92" fmla="*/ 64 w 141"/>
                  <a:gd name="T93" fmla="*/ 38 h 151"/>
                  <a:gd name="T94" fmla="*/ 64 w 141"/>
                  <a:gd name="T95" fmla="*/ 21 h 151"/>
                  <a:gd name="T96" fmla="*/ 67 w 141"/>
                  <a:gd name="T97" fmla="*/ 16 h 151"/>
                  <a:gd name="T98" fmla="*/ 69 w 141"/>
                  <a:gd name="T99" fmla="*/ 14 h 151"/>
                  <a:gd name="T100" fmla="*/ 74 w 141"/>
                  <a:gd name="T101" fmla="*/ 12 h 151"/>
                  <a:gd name="T102" fmla="*/ 76 w 141"/>
                  <a:gd name="T103" fmla="*/ 9 h 151"/>
                  <a:gd name="T104" fmla="*/ 117 w 141"/>
                  <a:gd name="T105" fmla="*/ 9 h 151"/>
                  <a:gd name="T106" fmla="*/ 115 w 141"/>
                  <a:gd name="T107" fmla="*/ 7 h 151"/>
                  <a:gd name="T108" fmla="*/ 107 w 141"/>
                  <a:gd name="T109" fmla="*/ 7 h 151"/>
                  <a:gd name="T110" fmla="*/ 103 w 141"/>
                  <a:gd name="T111" fmla="*/ 4 h 1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1" h="151">
                    <a:moveTo>
                      <a:pt x="103" y="4"/>
                    </a:moveTo>
                    <a:lnTo>
                      <a:pt x="62" y="4"/>
                    </a:lnTo>
                    <a:lnTo>
                      <a:pt x="57" y="7"/>
                    </a:lnTo>
                    <a:lnTo>
                      <a:pt x="40" y="24"/>
                    </a:lnTo>
                    <a:lnTo>
                      <a:pt x="38" y="31"/>
                    </a:lnTo>
                    <a:lnTo>
                      <a:pt x="38" y="43"/>
                    </a:lnTo>
                    <a:lnTo>
                      <a:pt x="40" y="47"/>
                    </a:lnTo>
                    <a:lnTo>
                      <a:pt x="40" y="52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7" y="64"/>
                    </a:lnTo>
                    <a:lnTo>
                      <a:pt x="50" y="67"/>
                    </a:lnTo>
                    <a:lnTo>
                      <a:pt x="52" y="72"/>
                    </a:lnTo>
                    <a:lnTo>
                      <a:pt x="57" y="74"/>
                    </a:lnTo>
                    <a:lnTo>
                      <a:pt x="60" y="79"/>
                    </a:lnTo>
                    <a:lnTo>
                      <a:pt x="76" y="95"/>
                    </a:lnTo>
                    <a:lnTo>
                      <a:pt x="81" y="103"/>
                    </a:lnTo>
                    <a:lnTo>
                      <a:pt x="86" y="107"/>
                    </a:lnTo>
                    <a:lnTo>
                      <a:pt x="86" y="110"/>
                    </a:lnTo>
                    <a:lnTo>
                      <a:pt x="88" y="112"/>
                    </a:lnTo>
                    <a:lnTo>
                      <a:pt x="88" y="124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1" y="136"/>
                    </a:lnTo>
                    <a:lnTo>
                      <a:pt x="71" y="141"/>
                    </a:lnTo>
                    <a:lnTo>
                      <a:pt x="64" y="144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1" y="148"/>
                    </a:lnTo>
                    <a:lnTo>
                      <a:pt x="81" y="148"/>
                    </a:lnTo>
                    <a:lnTo>
                      <a:pt x="105" y="136"/>
                    </a:lnTo>
                    <a:lnTo>
                      <a:pt x="110" y="127"/>
                    </a:lnTo>
                    <a:lnTo>
                      <a:pt x="112" y="124"/>
                    </a:lnTo>
                    <a:lnTo>
                      <a:pt x="112" y="115"/>
                    </a:lnTo>
                    <a:lnTo>
                      <a:pt x="115" y="112"/>
                    </a:lnTo>
                    <a:lnTo>
                      <a:pt x="115" y="103"/>
                    </a:lnTo>
                    <a:lnTo>
                      <a:pt x="112" y="98"/>
                    </a:lnTo>
                    <a:lnTo>
                      <a:pt x="112" y="91"/>
                    </a:lnTo>
                    <a:lnTo>
                      <a:pt x="110" y="86"/>
                    </a:lnTo>
                    <a:lnTo>
                      <a:pt x="105" y="84"/>
                    </a:lnTo>
                    <a:lnTo>
                      <a:pt x="103" y="79"/>
                    </a:lnTo>
                    <a:lnTo>
                      <a:pt x="100" y="76"/>
                    </a:lnTo>
                    <a:lnTo>
                      <a:pt x="98" y="72"/>
                    </a:lnTo>
                    <a:lnTo>
                      <a:pt x="83" y="57"/>
                    </a:lnTo>
                    <a:lnTo>
                      <a:pt x="76" y="52"/>
                    </a:lnTo>
                    <a:lnTo>
                      <a:pt x="74" y="47"/>
                    </a:lnTo>
                    <a:lnTo>
                      <a:pt x="64" y="38"/>
                    </a:lnTo>
                    <a:lnTo>
                      <a:pt x="64" y="21"/>
                    </a:lnTo>
                    <a:lnTo>
                      <a:pt x="67" y="16"/>
                    </a:lnTo>
                    <a:lnTo>
                      <a:pt x="69" y="14"/>
                    </a:lnTo>
                    <a:lnTo>
                      <a:pt x="74" y="12"/>
                    </a:lnTo>
                    <a:lnTo>
                      <a:pt x="76" y="9"/>
                    </a:lnTo>
                    <a:lnTo>
                      <a:pt x="117" y="9"/>
                    </a:lnTo>
                    <a:lnTo>
                      <a:pt x="115" y="7"/>
                    </a:lnTo>
                    <a:lnTo>
                      <a:pt x="107" y="7"/>
                    </a:lnTo>
                    <a:lnTo>
                      <a:pt x="103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1" name="Freeform 714">
                <a:extLst>
                  <a:ext uri="{FF2B5EF4-FFF2-40B4-BE49-F238E27FC236}">
                    <a16:creationId xmlns:a16="http://schemas.microsoft.com/office/drawing/2014/main" id="{1BA4DDCC-9F4A-41C5-B273-428ABD57C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2455"/>
                <a:ext cx="141" cy="151"/>
              </a:xfrm>
              <a:custGeom>
                <a:avLst/>
                <a:gdLst>
                  <a:gd name="T0" fmla="*/ 141 w 141"/>
                  <a:gd name="T1" fmla="*/ 0 h 151"/>
                  <a:gd name="T2" fmla="*/ 131 w 141"/>
                  <a:gd name="T3" fmla="*/ 0 h 151"/>
                  <a:gd name="T4" fmla="*/ 129 w 141"/>
                  <a:gd name="T5" fmla="*/ 4 h 151"/>
                  <a:gd name="T6" fmla="*/ 127 w 141"/>
                  <a:gd name="T7" fmla="*/ 7 h 151"/>
                  <a:gd name="T8" fmla="*/ 122 w 141"/>
                  <a:gd name="T9" fmla="*/ 7 h 151"/>
                  <a:gd name="T10" fmla="*/ 117 w 141"/>
                  <a:gd name="T11" fmla="*/ 9 h 151"/>
                  <a:gd name="T12" fmla="*/ 93 w 141"/>
                  <a:gd name="T13" fmla="*/ 9 h 151"/>
                  <a:gd name="T14" fmla="*/ 100 w 141"/>
                  <a:gd name="T15" fmla="*/ 12 h 151"/>
                  <a:gd name="T16" fmla="*/ 105 w 141"/>
                  <a:gd name="T17" fmla="*/ 14 h 151"/>
                  <a:gd name="T18" fmla="*/ 112 w 141"/>
                  <a:gd name="T19" fmla="*/ 19 h 151"/>
                  <a:gd name="T20" fmla="*/ 115 w 141"/>
                  <a:gd name="T21" fmla="*/ 21 h 151"/>
                  <a:gd name="T22" fmla="*/ 115 w 141"/>
                  <a:gd name="T23" fmla="*/ 26 h 151"/>
                  <a:gd name="T24" fmla="*/ 120 w 141"/>
                  <a:gd name="T25" fmla="*/ 31 h 151"/>
                  <a:gd name="T26" fmla="*/ 122 w 141"/>
                  <a:gd name="T27" fmla="*/ 35 h 151"/>
                  <a:gd name="T28" fmla="*/ 122 w 141"/>
                  <a:gd name="T29" fmla="*/ 50 h 151"/>
                  <a:gd name="T30" fmla="*/ 129 w 141"/>
                  <a:gd name="T31" fmla="*/ 50 h 151"/>
                  <a:gd name="T32" fmla="*/ 141 w 141"/>
                  <a:gd name="T33" fmla="*/ 0 h 1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1" h="151">
                    <a:moveTo>
                      <a:pt x="141" y="0"/>
                    </a:moveTo>
                    <a:lnTo>
                      <a:pt x="131" y="0"/>
                    </a:lnTo>
                    <a:lnTo>
                      <a:pt x="129" y="4"/>
                    </a:lnTo>
                    <a:lnTo>
                      <a:pt x="127" y="7"/>
                    </a:lnTo>
                    <a:lnTo>
                      <a:pt x="122" y="7"/>
                    </a:lnTo>
                    <a:lnTo>
                      <a:pt x="117" y="9"/>
                    </a:lnTo>
                    <a:lnTo>
                      <a:pt x="93" y="9"/>
                    </a:lnTo>
                    <a:lnTo>
                      <a:pt x="100" y="12"/>
                    </a:lnTo>
                    <a:lnTo>
                      <a:pt x="105" y="14"/>
                    </a:lnTo>
                    <a:lnTo>
                      <a:pt x="112" y="19"/>
                    </a:lnTo>
                    <a:lnTo>
                      <a:pt x="115" y="21"/>
                    </a:lnTo>
                    <a:lnTo>
                      <a:pt x="115" y="26"/>
                    </a:lnTo>
                    <a:lnTo>
                      <a:pt x="120" y="31"/>
                    </a:lnTo>
                    <a:lnTo>
                      <a:pt x="122" y="35"/>
                    </a:lnTo>
                    <a:lnTo>
                      <a:pt x="122" y="50"/>
                    </a:lnTo>
                    <a:lnTo>
                      <a:pt x="129" y="5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2" name="Freeform 715">
                <a:extLst>
                  <a:ext uri="{FF2B5EF4-FFF2-40B4-BE49-F238E27FC236}">
                    <a16:creationId xmlns:a16="http://schemas.microsoft.com/office/drawing/2014/main" id="{830C0DD3-CFBF-4450-847F-EF5B68CC4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2455"/>
                <a:ext cx="141" cy="151"/>
              </a:xfrm>
              <a:custGeom>
                <a:avLst/>
                <a:gdLst>
                  <a:gd name="T0" fmla="*/ 98 w 141"/>
                  <a:gd name="T1" fmla="*/ 2 h 151"/>
                  <a:gd name="T2" fmla="*/ 69 w 141"/>
                  <a:gd name="T3" fmla="*/ 2 h 151"/>
                  <a:gd name="T4" fmla="*/ 64 w 141"/>
                  <a:gd name="T5" fmla="*/ 4 h 151"/>
                  <a:gd name="T6" fmla="*/ 100 w 141"/>
                  <a:gd name="T7" fmla="*/ 4 h 151"/>
                  <a:gd name="T8" fmla="*/ 98 w 141"/>
                  <a:gd name="T9" fmla="*/ 2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51">
                    <a:moveTo>
                      <a:pt x="98" y="2"/>
                    </a:moveTo>
                    <a:lnTo>
                      <a:pt x="69" y="2"/>
                    </a:lnTo>
                    <a:lnTo>
                      <a:pt x="64" y="4"/>
                    </a:lnTo>
                    <a:lnTo>
                      <a:pt x="100" y="4"/>
                    </a:lnTo>
                    <a:lnTo>
                      <a:pt x="98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3" name="Freeform 716">
                <a:extLst>
                  <a:ext uri="{FF2B5EF4-FFF2-40B4-BE49-F238E27FC236}">
                    <a16:creationId xmlns:a16="http://schemas.microsoft.com/office/drawing/2014/main" id="{54D0207D-1C6D-47EB-8BA0-481394F0F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2455"/>
                <a:ext cx="141" cy="151"/>
              </a:xfrm>
              <a:custGeom>
                <a:avLst/>
                <a:gdLst>
                  <a:gd name="T0" fmla="*/ 86 w 141"/>
                  <a:gd name="T1" fmla="*/ 0 h 151"/>
                  <a:gd name="T2" fmla="*/ 79 w 141"/>
                  <a:gd name="T3" fmla="*/ 0 h 151"/>
                  <a:gd name="T4" fmla="*/ 74 w 141"/>
                  <a:gd name="T5" fmla="*/ 2 h 151"/>
                  <a:gd name="T6" fmla="*/ 88 w 141"/>
                  <a:gd name="T7" fmla="*/ 2 h 151"/>
                  <a:gd name="T8" fmla="*/ 86 w 141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51">
                    <a:moveTo>
                      <a:pt x="86" y="0"/>
                    </a:moveTo>
                    <a:lnTo>
                      <a:pt x="79" y="0"/>
                    </a:lnTo>
                    <a:lnTo>
                      <a:pt x="74" y="2"/>
                    </a:lnTo>
                    <a:lnTo>
                      <a:pt x="88" y="2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830" name="Group 717">
              <a:extLst>
                <a:ext uri="{FF2B5EF4-FFF2-40B4-BE49-F238E27FC236}">
                  <a16:creationId xmlns:a16="http://schemas.microsoft.com/office/drawing/2014/main" id="{1D576438-959D-4D33-86AD-7A4B1DBAD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9" y="1492"/>
              <a:ext cx="249" cy="300"/>
              <a:chOff x="5859" y="1492"/>
              <a:chExt cx="249" cy="300"/>
            </a:xfrm>
          </p:grpSpPr>
          <p:sp>
            <p:nvSpPr>
              <p:cNvPr id="29831" name="Freeform 718">
                <a:extLst>
                  <a:ext uri="{FF2B5EF4-FFF2-40B4-BE49-F238E27FC236}">
                    <a16:creationId xmlns:a16="http://schemas.microsoft.com/office/drawing/2014/main" id="{F6C4D362-369F-4FDD-9FF7-CDF4353AB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1492"/>
                <a:ext cx="249" cy="300"/>
              </a:xfrm>
              <a:custGeom>
                <a:avLst/>
                <a:gdLst>
                  <a:gd name="T0" fmla="*/ 33 w 249"/>
                  <a:gd name="T1" fmla="*/ 297 h 300"/>
                  <a:gd name="T2" fmla="*/ 14 w 249"/>
                  <a:gd name="T3" fmla="*/ 297 h 300"/>
                  <a:gd name="T4" fmla="*/ 19 w 249"/>
                  <a:gd name="T5" fmla="*/ 300 h 300"/>
                  <a:gd name="T6" fmla="*/ 31 w 249"/>
                  <a:gd name="T7" fmla="*/ 300 h 300"/>
                  <a:gd name="T8" fmla="*/ 33 w 249"/>
                  <a:gd name="T9" fmla="*/ 29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9" h="300">
                    <a:moveTo>
                      <a:pt x="33" y="297"/>
                    </a:moveTo>
                    <a:lnTo>
                      <a:pt x="14" y="297"/>
                    </a:lnTo>
                    <a:lnTo>
                      <a:pt x="19" y="300"/>
                    </a:lnTo>
                    <a:lnTo>
                      <a:pt x="31" y="300"/>
                    </a:lnTo>
                    <a:lnTo>
                      <a:pt x="33" y="29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2" name="Freeform 719">
                <a:extLst>
                  <a:ext uri="{FF2B5EF4-FFF2-40B4-BE49-F238E27FC236}">
                    <a16:creationId xmlns:a16="http://schemas.microsoft.com/office/drawing/2014/main" id="{97547217-1561-4298-9786-E7CB0EC4A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1492"/>
                <a:ext cx="249" cy="300"/>
              </a:xfrm>
              <a:custGeom>
                <a:avLst/>
                <a:gdLst>
                  <a:gd name="T0" fmla="*/ 28 w 249"/>
                  <a:gd name="T1" fmla="*/ 276 h 300"/>
                  <a:gd name="T2" fmla="*/ 2 w 249"/>
                  <a:gd name="T3" fmla="*/ 276 h 300"/>
                  <a:gd name="T4" fmla="*/ 2 w 249"/>
                  <a:gd name="T5" fmla="*/ 278 h 300"/>
                  <a:gd name="T6" fmla="*/ 0 w 249"/>
                  <a:gd name="T7" fmla="*/ 280 h 300"/>
                  <a:gd name="T8" fmla="*/ 0 w 249"/>
                  <a:gd name="T9" fmla="*/ 285 h 300"/>
                  <a:gd name="T10" fmla="*/ 2 w 249"/>
                  <a:gd name="T11" fmla="*/ 287 h 300"/>
                  <a:gd name="T12" fmla="*/ 2 w 249"/>
                  <a:gd name="T13" fmla="*/ 292 h 300"/>
                  <a:gd name="T14" fmla="*/ 7 w 249"/>
                  <a:gd name="T15" fmla="*/ 295 h 300"/>
                  <a:gd name="T16" fmla="*/ 9 w 249"/>
                  <a:gd name="T17" fmla="*/ 297 h 300"/>
                  <a:gd name="T18" fmla="*/ 43 w 249"/>
                  <a:gd name="T19" fmla="*/ 297 h 300"/>
                  <a:gd name="T20" fmla="*/ 48 w 249"/>
                  <a:gd name="T21" fmla="*/ 295 h 300"/>
                  <a:gd name="T22" fmla="*/ 50 w 249"/>
                  <a:gd name="T23" fmla="*/ 292 h 300"/>
                  <a:gd name="T24" fmla="*/ 24 w 249"/>
                  <a:gd name="T25" fmla="*/ 292 h 300"/>
                  <a:gd name="T26" fmla="*/ 24 w 249"/>
                  <a:gd name="T27" fmla="*/ 287 h 300"/>
                  <a:gd name="T28" fmla="*/ 26 w 249"/>
                  <a:gd name="T29" fmla="*/ 287 h 300"/>
                  <a:gd name="T30" fmla="*/ 26 w 249"/>
                  <a:gd name="T31" fmla="*/ 285 h 300"/>
                  <a:gd name="T32" fmla="*/ 28 w 249"/>
                  <a:gd name="T33" fmla="*/ 283 h 300"/>
                  <a:gd name="T34" fmla="*/ 31 w 249"/>
                  <a:gd name="T35" fmla="*/ 283 h 300"/>
                  <a:gd name="T36" fmla="*/ 31 w 249"/>
                  <a:gd name="T37" fmla="*/ 278 h 300"/>
                  <a:gd name="T38" fmla="*/ 28 w 249"/>
                  <a:gd name="T39" fmla="*/ 276 h 3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49" h="300">
                    <a:moveTo>
                      <a:pt x="28" y="276"/>
                    </a:moveTo>
                    <a:lnTo>
                      <a:pt x="2" y="276"/>
                    </a:lnTo>
                    <a:lnTo>
                      <a:pt x="2" y="278"/>
                    </a:lnTo>
                    <a:lnTo>
                      <a:pt x="0" y="280"/>
                    </a:lnTo>
                    <a:lnTo>
                      <a:pt x="0" y="285"/>
                    </a:lnTo>
                    <a:lnTo>
                      <a:pt x="2" y="287"/>
                    </a:lnTo>
                    <a:lnTo>
                      <a:pt x="2" y="292"/>
                    </a:lnTo>
                    <a:lnTo>
                      <a:pt x="7" y="295"/>
                    </a:lnTo>
                    <a:lnTo>
                      <a:pt x="9" y="297"/>
                    </a:lnTo>
                    <a:lnTo>
                      <a:pt x="43" y="297"/>
                    </a:lnTo>
                    <a:lnTo>
                      <a:pt x="48" y="295"/>
                    </a:lnTo>
                    <a:lnTo>
                      <a:pt x="50" y="292"/>
                    </a:lnTo>
                    <a:lnTo>
                      <a:pt x="24" y="292"/>
                    </a:lnTo>
                    <a:lnTo>
                      <a:pt x="24" y="287"/>
                    </a:lnTo>
                    <a:lnTo>
                      <a:pt x="26" y="287"/>
                    </a:lnTo>
                    <a:lnTo>
                      <a:pt x="26" y="285"/>
                    </a:lnTo>
                    <a:lnTo>
                      <a:pt x="28" y="283"/>
                    </a:lnTo>
                    <a:lnTo>
                      <a:pt x="31" y="283"/>
                    </a:lnTo>
                    <a:lnTo>
                      <a:pt x="31" y="278"/>
                    </a:lnTo>
                    <a:lnTo>
                      <a:pt x="28" y="2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3" name="Freeform 720">
                <a:extLst>
                  <a:ext uri="{FF2B5EF4-FFF2-40B4-BE49-F238E27FC236}">
                    <a16:creationId xmlns:a16="http://schemas.microsoft.com/office/drawing/2014/main" id="{4FA310B8-062C-4C0F-AB44-758E61EBC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1492"/>
                <a:ext cx="249" cy="300"/>
              </a:xfrm>
              <a:custGeom>
                <a:avLst/>
                <a:gdLst>
                  <a:gd name="T0" fmla="*/ 153 w 249"/>
                  <a:gd name="T1" fmla="*/ 96 h 300"/>
                  <a:gd name="T2" fmla="*/ 124 w 249"/>
                  <a:gd name="T3" fmla="*/ 96 h 300"/>
                  <a:gd name="T4" fmla="*/ 88 w 249"/>
                  <a:gd name="T5" fmla="*/ 206 h 300"/>
                  <a:gd name="T6" fmla="*/ 86 w 249"/>
                  <a:gd name="T7" fmla="*/ 216 h 300"/>
                  <a:gd name="T8" fmla="*/ 79 w 249"/>
                  <a:gd name="T9" fmla="*/ 237 h 300"/>
                  <a:gd name="T10" fmla="*/ 76 w 249"/>
                  <a:gd name="T11" fmla="*/ 242 h 300"/>
                  <a:gd name="T12" fmla="*/ 74 w 249"/>
                  <a:gd name="T13" fmla="*/ 244 h 300"/>
                  <a:gd name="T14" fmla="*/ 74 w 249"/>
                  <a:gd name="T15" fmla="*/ 252 h 300"/>
                  <a:gd name="T16" fmla="*/ 69 w 249"/>
                  <a:gd name="T17" fmla="*/ 259 h 300"/>
                  <a:gd name="T18" fmla="*/ 67 w 249"/>
                  <a:gd name="T19" fmla="*/ 266 h 300"/>
                  <a:gd name="T20" fmla="*/ 62 w 249"/>
                  <a:gd name="T21" fmla="*/ 276 h 300"/>
                  <a:gd name="T22" fmla="*/ 57 w 249"/>
                  <a:gd name="T23" fmla="*/ 278 h 300"/>
                  <a:gd name="T24" fmla="*/ 55 w 249"/>
                  <a:gd name="T25" fmla="*/ 283 h 300"/>
                  <a:gd name="T26" fmla="*/ 36 w 249"/>
                  <a:gd name="T27" fmla="*/ 292 h 300"/>
                  <a:gd name="T28" fmla="*/ 50 w 249"/>
                  <a:gd name="T29" fmla="*/ 292 h 300"/>
                  <a:gd name="T30" fmla="*/ 64 w 249"/>
                  <a:gd name="T31" fmla="*/ 285 h 300"/>
                  <a:gd name="T32" fmla="*/ 69 w 249"/>
                  <a:gd name="T33" fmla="*/ 280 h 300"/>
                  <a:gd name="T34" fmla="*/ 76 w 249"/>
                  <a:gd name="T35" fmla="*/ 276 h 300"/>
                  <a:gd name="T36" fmla="*/ 81 w 249"/>
                  <a:gd name="T37" fmla="*/ 268 h 300"/>
                  <a:gd name="T38" fmla="*/ 93 w 249"/>
                  <a:gd name="T39" fmla="*/ 256 h 300"/>
                  <a:gd name="T40" fmla="*/ 98 w 249"/>
                  <a:gd name="T41" fmla="*/ 249 h 300"/>
                  <a:gd name="T42" fmla="*/ 103 w 249"/>
                  <a:gd name="T43" fmla="*/ 240 h 300"/>
                  <a:gd name="T44" fmla="*/ 105 w 249"/>
                  <a:gd name="T45" fmla="*/ 232 h 300"/>
                  <a:gd name="T46" fmla="*/ 110 w 249"/>
                  <a:gd name="T47" fmla="*/ 225 h 300"/>
                  <a:gd name="T48" fmla="*/ 112 w 249"/>
                  <a:gd name="T49" fmla="*/ 218 h 300"/>
                  <a:gd name="T50" fmla="*/ 117 w 249"/>
                  <a:gd name="T51" fmla="*/ 208 h 300"/>
                  <a:gd name="T52" fmla="*/ 120 w 249"/>
                  <a:gd name="T53" fmla="*/ 199 h 300"/>
                  <a:gd name="T54" fmla="*/ 129 w 249"/>
                  <a:gd name="T55" fmla="*/ 180 h 300"/>
                  <a:gd name="T56" fmla="*/ 132 w 249"/>
                  <a:gd name="T57" fmla="*/ 167 h 300"/>
                  <a:gd name="T58" fmla="*/ 153 w 249"/>
                  <a:gd name="T59" fmla="*/ 96 h 3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49" h="300">
                    <a:moveTo>
                      <a:pt x="153" y="96"/>
                    </a:moveTo>
                    <a:lnTo>
                      <a:pt x="124" y="96"/>
                    </a:lnTo>
                    <a:lnTo>
                      <a:pt x="88" y="206"/>
                    </a:lnTo>
                    <a:lnTo>
                      <a:pt x="86" y="216"/>
                    </a:lnTo>
                    <a:lnTo>
                      <a:pt x="79" y="237"/>
                    </a:lnTo>
                    <a:lnTo>
                      <a:pt x="76" y="242"/>
                    </a:lnTo>
                    <a:lnTo>
                      <a:pt x="74" y="244"/>
                    </a:lnTo>
                    <a:lnTo>
                      <a:pt x="74" y="252"/>
                    </a:lnTo>
                    <a:lnTo>
                      <a:pt x="69" y="259"/>
                    </a:lnTo>
                    <a:lnTo>
                      <a:pt x="67" y="266"/>
                    </a:lnTo>
                    <a:lnTo>
                      <a:pt x="62" y="276"/>
                    </a:lnTo>
                    <a:lnTo>
                      <a:pt x="57" y="278"/>
                    </a:lnTo>
                    <a:lnTo>
                      <a:pt x="55" y="283"/>
                    </a:lnTo>
                    <a:lnTo>
                      <a:pt x="36" y="292"/>
                    </a:lnTo>
                    <a:lnTo>
                      <a:pt x="50" y="292"/>
                    </a:lnTo>
                    <a:lnTo>
                      <a:pt x="64" y="285"/>
                    </a:lnTo>
                    <a:lnTo>
                      <a:pt x="69" y="280"/>
                    </a:lnTo>
                    <a:lnTo>
                      <a:pt x="76" y="276"/>
                    </a:lnTo>
                    <a:lnTo>
                      <a:pt x="81" y="268"/>
                    </a:lnTo>
                    <a:lnTo>
                      <a:pt x="93" y="256"/>
                    </a:lnTo>
                    <a:lnTo>
                      <a:pt x="98" y="249"/>
                    </a:lnTo>
                    <a:lnTo>
                      <a:pt x="103" y="240"/>
                    </a:lnTo>
                    <a:lnTo>
                      <a:pt x="105" y="232"/>
                    </a:lnTo>
                    <a:lnTo>
                      <a:pt x="110" y="225"/>
                    </a:lnTo>
                    <a:lnTo>
                      <a:pt x="112" y="218"/>
                    </a:lnTo>
                    <a:lnTo>
                      <a:pt x="117" y="208"/>
                    </a:lnTo>
                    <a:lnTo>
                      <a:pt x="120" y="199"/>
                    </a:lnTo>
                    <a:lnTo>
                      <a:pt x="129" y="180"/>
                    </a:lnTo>
                    <a:lnTo>
                      <a:pt x="132" y="167"/>
                    </a:lnTo>
                    <a:lnTo>
                      <a:pt x="153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4" name="Freeform 721">
                <a:extLst>
                  <a:ext uri="{FF2B5EF4-FFF2-40B4-BE49-F238E27FC236}">
                    <a16:creationId xmlns:a16="http://schemas.microsoft.com/office/drawing/2014/main" id="{681E3BF1-6B93-4CCE-8AB1-5F773345F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1492"/>
                <a:ext cx="249" cy="300"/>
              </a:xfrm>
              <a:custGeom>
                <a:avLst/>
                <a:gdLst>
                  <a:gd name="T0" fmla="*/ 21 w 249"/>
                  <a:gd name="T1" fmla="*/ 271 h 300"/>
                  <a:gd name="T2" fmla="*/ 9 w 249"/>
                  <a:gd name="T3" fmla="*/ 271 h 300"/>
                  <a:gd name="T4" fmla="*/ 7 w 249"/>
                  <a:gd name="T5" fmla="*/ 273 h 300"/>
                  <a:gd name="T6" fmla="*/ 7 w 249"/>
                  <a:gd name="T7" fmla="*/ 276 h 300"/>
                  <a:gd name="T8" fmla="*/ 26 w 249"/>
                  <a:gd name="T9" fmla="*/ 276 h 300"/>
                  <a:gd name="T10" fmla="*/ 26 w 249"/>
                  <a:gd name="T11" fmla="*/ 273 h 300"/>
                  <a:gd name="T12" fmla="*/ 24 w 249"/>
                  <a:gd name="T13" fmla="*/ 273 h 300"/>
                  <a:gd name="T14" fmla="*/ 21 w 249"/>
                  <a:gd name="T15" fmla="*/ 271 h 3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9" h="300">
                    <a:moveTo>
                      <a:pt x="21" y="271"/>
                    </a:moveTo>
                    <a:lnTo>
                      <a:pt x="9" y="271"/>
                    </a:lnTo>
                    <a:lnTo>
                      <a:pt x="7" y="273"/>
                    </a:lnTo>
                    <a:lnTo>
                      <a:pt x="7" y="276"/>
                    </a:lnTo>
                    <a:lnTo>
                      <a:pt x="26" y="276"/>
                    </a:lnTo>
                    <a:lnTo>
                      <a:pt x="26" y="273"/>
                    </a:lnTo>
                    <a:lnTo>
                      <a:pt x="24" y="273"/>
                    </a:lnTo>
                    <a:lnTo>
                      <a:pt x="21" y="27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5" name="Freeform 722">
                <a:extLst>
                  <a:ext uri="{FF2B5EF4-FFF2-40B4-BE49-F238E27FC236}">
                    <a16:creationId xmlns:a16="http://schemas.microsoft.com/office/drawing/2014/main" id="{6149CA22-FC88-484A-9645-269A65363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1492"/>
                <a:ext cx="249" cy="300"/>
              </a:xfrm>
              <a:custGeom>
                <a:avLst/>
                <a:gdLst>
                  <a:gd name="T0" fmla="*/ 184 w 249"/>
                  <a:gd name="T1" fmla="*/ 84 h 300"/>
                  <a:gd name="T2" fmla="*/ 91 w 249"/>
                  <a:gd name="T3" fmla="*/ 84 h 300"/>
                  <a:gd name="T4" fmla="*/ 88 w 249"/>
                  <a:gd name="T5" fmla="*/ 96 h 300"/>
                  <a:gd name="T6" fmla="*/ 182 w 249"/>
                  <a:gd name="T7" fmla="*/ 96 h 300"/>
                  <a:gd name="T8" fmla="*/ 184 w 249"/>
                  <a:gd name="T9" fmla="*/ 84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9" h="300">
                    <a:moveTo>
                      <a:pt x="184" y="84"/>
                    </a:moveTo>
                    <a:lnTo>
                      <a:pt x="91" y="84"/>
                    </a:lnTo>
                    <a:lnTo>
                      <a:pt x="88" y="96"/>
                    </a:lnTo>
                    <a:lnTo>
                      <a:pt x="182" y="96"/>
                    </a:lnTo>
                    <a:lnTo>
                      <a:pt x="184" y="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6" name="Freeform 723">
                <a:extLst>
                  <a:ext uri="{FF2B5EF4-FFF2-40B4-BE49-F238E27FC236}">
                    <a16:creationId xmlns:a16="http://schemas.microsoft.com/office/drawing/2014/main" id="{230B862F-9712-463C-9AD3-6D96E7507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1492"/>
                <a:ext cx="249" cy="300"/>
              </a:xfrm>
              <a:custGeom>
                <a:avLst/>
                <a:gdLst>
                  <a:gd name="T0" fmla="*/ 204 w 249"/>
                  <a:gd name="T1" fmla="*/ 7 h 300"/>
                  <a:gd name="T2" fmla="*/ 184 w 249"/>
                  <a:gd name="T3" fmla="*/ 7 h 300"/>
                  <a:gd name="T4" fmla="*/ 182 w 249"/>
                  <a:gd name="T5" fmla="*/ 12 h 300"/>
                  <a:gd name="T6" fmla="*/ 177 w 249"/>
                  <a:gd name="T7" fmla="*/ 12 h 300"/>
                  <a:gd name="T8" fmla="*/ 175 w 249"/>
                  <a:gd name="T9" fmla="*/ 16 h 300"/>
                  <a:gd name="T10" fmla="*/ 172 w 249"/>
                  <a:gd name="T11" fmla="*/ 19 h 300"/>
                  <a:gd name="T12" fmla="*/ 168 w 249"/>
                  <a:gd name="T13" fmla="*/ 21 h 300"/>
                  <a:gd name="T14" fmla="*/ 165 w 249"/>
                  <a:gd name="T15" fmla="*/ 24 h 300"/>
                  <a:gd name="T16" fmla="*/ 160 w 249"/>
                  <a:gd name="T17" fmla="*/ 26 h 300"/>
                  <a:gd name="T18" fmla="*/ 160 w 249"/>
                  <a:gd name="T19" fmla="*/ 31 h 300"/>
                  <a:gd name="T20" fmla="*/ 151 w 249"/>
                  <a:gd name="T21" fmla="*/ 40 h 300"/>
                  <a:gd name="T22" fmla="*/ 146 w 249"/>
                  <a:gd name="T23" fmla="*/ 50 h 300"/>
                  <a:gd name="T24" fmla="*/ 144 w 249"/>
                  <a:gd name="T25" fmla="*/ 52 h 300"/>
                  <a:gd name="T26" fmla="*/ 141 w 249"/>
                  <a:gd name="T27" fmla="*/ 57 h 300"/>
                  <a:gd name="T28" fmla="*/ 136 w 249"/>
                  <a:gd name="T29" fmla="*/ 64 h 300"/>
                  <a:gd name="T30" fmla="*/ 134 w 249"/>
                  <a:gd name="T31" fmla="*/ 72 h 300"/>
                  <a:gd name="T32" fmla="*/ 132 w 249"/>
                  <a:gd name="T33" fmla="*/ 74 h 300"/>
                  <a:gd name="T34" fmla="*/ 129 w 249"/>
                  <a:gd name="T35" fmla="*/ 79 h 300"/>
                  <a:gd name="T36" fmla="*/ 124 w 249"/>
                  <a:gd name="T37" fmla="*/ 81 h 300"/>
                  <a:gd name="T38" fmla="*/ 122 w 249"/>
                  <a:gd name="T39" fmla="*/ 81 h 300"/>
                  <a:gd name="T40" fmla="*/ 117 w 249"/>
                  <a:gd name="T41" fmla="*/ 84 h 300"/>
                  <a:gd name="T42" fmla="*/ 158 w 249"/>
                  <a:gd name="T43" fmla="*/ 84 h 300"/>
                  <a:gd name="T44" fmla="*/ 165 w 249"/>
                  <a:gd name="T45" fmla="*/ 62 h 300"/>
                  <a:gd name="T46" fmla="*/ 170 w 249"/>
                  <a:gd name="T47" fmla="*/ 57 h 300"/>
                  <a:gd name="T48" fmla="*/ 170 w 249"/>
                  <a:gd name="T49" fmla="*/ 50 h 300"/>
                  <a:gd name="T50" fmla="*/ 172 w 249"/>
                  <a:gd name="T51" fmla="*/ 47 h 300"/>
                  <a:gd name="T52" fmla="*/ 175 w 249"/>
                  <a:gd name="T53" fmla="*/ 43 h 300"/>
                  <a:gd name="T54" fmla="*/ 175 w 249"/>
                  <a:gd name="T55" fmla="*/ 40 h 300"/>
                  <a:gd name="T56" fmla="*/ 180 w 249"/>
                  <a:gd name="T57" fmla="*/ 31 h 300"/>
                  <a:gd name="T58" fmla="*/ 184 w 249"/>
                  <a:gd name="T59" fmla="*/ 24 h 300"/>
                  <a:gd name="T60" fmla="*/ 199 w 249"/>
                  <a:gd name="T61" fmla="*/ 9 h 300"/>
                  <a:gd name="T62" fmla="*/ 204 w 249"/>
                  <a:gd name="T63" fmla="*/ 7 h 3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9" h="300">
                    <a:moveTo>
                      <a:pt x="204" y="7"/>
                    </a:moveTo>
                    <a:lnTo>
                      <a:pt x="184" y="7"/>
                    </a:lnTo>
                    <a:lnTo>
                      <a:pt x="182" y="12"/>
                    </a:lnTo>
                    <a:lnTo>
                      <a:pt x="177" y="12"/>
                    </a:lnTo>
                    <a:lnTo>
                      <a:pt x="175" y="16"/>
                    </a:lnTo>
                    <a:lnTo>
                      <a:pt x="172" y="19"/>
                    </a:lnTo>
                    <a:lnTo>
                      <a:pt x="168" y="21"/>
                    </a:lnTo>
                    <a:lnTo>
                      <a:pt x="165" y="24"/>
                    </a:lnTo>
                    <a:lnTo>
                      <a:pt x="160" y="26"/>
                    </a:lnTo>
                    <a:lnTo>
                      <a:pt x="160" y="31"/>
                    </a:lnTo>
                    <a:lnTo>
                      <a:pt x="151" y="40"/>
                    </a:lnTo>
                    <a:lnTo>
                      <a:pt x="146" y="50"/>
                    </a:lnTo>
                    <a:lnTo>
                      <a:pt x="144" y="52"/>
                    </a:lnTo>
                    <a:lnTo>
                      <a:pt x="141" y="57"/>
                    </a:lnTo>
                    <a:lnTo>
                      <a:pt x="136" y="64"/>
                    </a:lnTo>
                    <a:lnTo>
                      <a:pt x="134" y="72"/>
                    </a:lnTo>
                    <a:lnTo>
                      <a:pt x="132" y="74"/>
                    </a:lnTo>
                    <a:lnTo>
                      <a:pt x="129" y="79"/>
                    </a:lnTo>
                    <a:lnTo>
                      <a:pt x="124" y="81"/>
                    </a:lnTo>
                    <a:lnTo>
                      <a:pt x="122" y="81"/>
                    </a:lnTo>
                    <a:lnTo>
                      <a:pt x="117" y="84"/>
                    </a:lnTo>
                    <a:lnTo>
                      <a:pt x="158" y="84"/>
                    </a:lnTo>
                    <a:lnTo>
                      <a:pt x="165" y="62"/>
                    </a:lnTo>
                    <a:lnTo>
                      <a:pt x="170" y="57"/>
                    </a:lnTo>
                    <a:lnTo>
                      <a:pt x="170" y="50"/>
                    </a:lnTo>
                    <a:lnTo>
                      <a:pt x="172" y="47"/>
                    </a:lnTo>
                    <a:lnTo>
                      <a:pt x="175" y="43"/>
                    </a:lnTo>
                    <a:lnTo>
                      <a:pt x="175" y="40"/>
                    </a:lnTo>
                    <a:lnTo>
                      <a:pt x="180" y="31"/>
                    </a:lnTo>
                    <a:lnTo>
                      <a:pt x="184" y="24"/>
                    </a:lnTo>
                    <a:lnTo>
                      <a:pt x="199" y="9"/>
                    </a:lnTo>
                    <a:lnTo>
                      <a:pt x="20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7" name="Freeform 724">
                <a:extLst>
                  <a:ext uri="{FF2B5EF4-FFF2-40B4-BE49-F238E27FC236}">
                    <a16:creationId xmlns:a16="http://schemas.microsoft.com/office/drawing/2014/main" id="{08AE47D2-D164-41DA-B650-34BBC2A4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" y="1492"/>
                <a:ext cx="249" cy="300"/>
              </a:xfrm>
              <a:custGeom>
                <a:avLst/>
                <a:gdLst>
                  <a:gd name="T0" fmla="*/ 230 w 249"/>
                  <a:gd name="T1" fmla="*/ 0 h 300"/>
                  <a:gd name="T2" fmla="*/ 206 w 249"/>
                  <a:gd name="T3" fmla="*/ 0 h 300"/>
                  <a:gd name="T4" fmla="*/ 204 w 249"/>
                  <a:gd name="T5" fmla="*/ 2 h 300"/>
                  <a:gd name="T6" fmla="*/ 201 w 249"/>
                  <a:gd name="T7" fmla="*/ 2 h 300"/>
                  <a:gd name="T8" fmla="*/ 196 w 249"/>
                  <a:gd name="T9" fmla="*/ 4 h 300"/>
                  <a:gd name="T10" fmla="*/ 194 w 249"/>
                  <a:gd name="T11" fmla="*/ 4 h 300"/>
                  <a:gd name="T12" fmla="*/ 189 w 249"/>
                  <a:gd name="T13" fmla="*/ 7 h 300"/>
                  <a:gd name="T14" fmla="*/ 220 w 249"/>
                  <a:gd name="T15" fmla="*/ 7 h 300"/>
                  <a:gd name="T16" fmla="*/ 223 w 249"/>
                  <a:gd name="T17" fmla="*/ 9 h 300"/>
                  <a:gd name="T18" fmla="*/ 223 w 249"/>
                  <a:gd name="T19" fmla="*/ 12 h 300"/>
                  <a:gd name="T20" fmla="*/ 220 w 249"/>
                  <a:gd name="T21" fmla="*/ 14 h 300"/>
                  <a:gd name="T22" fmla="*/ 220 w 249"/>
                  <a:gd name="T23" fmla="*/ 19 h 300"/>
                  <a:gd name="T24" fmla="*/ 218 w 249"/>
                  <a:gd name="T25" fmla="*/ 21 h 300"/>
                  <a:gd name="T26" fmla="*/ 218 w 249"/>
                  <a:gd name="T27" fmla="*/ 26 h 300"/>
                  <a:gd name="T28" fmla="*/ 220 w 249"/>
                  <a:gd name="T29" fmla="*/ 26 h 300"/>
                  <a:gd name="T30" fmla="*/ 220 w 249"/>
                  <a:gd name="T31" fmla="*/ 28 h 300"/>
                  <a:gd name="T32" fmla="*/ 223 w 249"/>
                  <a:gd name="T33" fmla="*/ 31 h 300"/>
                  <a:gd name="T34" fmla="*/ 237 w 249"/>
                  <a:gd name="T35" fmla="*/ 31 h 300"/>
                  <a:gd name="T36" fmla="*/ 240 w 249"/>
                  <a:gd name="T37" fmla="*/ 28 h 300"/>
                  <a:gd name="T38" fmla="*/ 242 w 249"/>
                  <a:gd name="T39" fmla="*/ 28 h 300"/>
                  <a:gd name="T40" fmla="*/ 249 w 249"/>
                  <a:gd name="T41" fmla="*/ 21 h 300"/>
                  <a:gd name="T42" fmla="*/ 249 w 249"/>
                  <a:gd name="T43" fmla="*/ 19 h 300"/>
                  <a:gd name="T44" fmla="*/ 247 w 249"/>
                  <a:gd name="T45" fmla="*/ 14 h 300"/>
                  <a:gd name="T46" fmla="*/ 244 w 249"/>
                  <a:gd name="T47" fmla="*/ 12 h 300"/>
                  <a:gd name="T48" fmla="*/ 242 w 249"/>
                  <a:gd name="T49" fmla="*/ 7 h 300"/>
                  <a:gd name="T50" fmla="*/ 240 w 249"/>
                  <a:gd name="T51" fmla="*/ 4 h 300"/>
                  <a:gd name="T52" fmla="*/ 230 w 249"/>
                  <a:gd name="T53" fmla="*/ 0 h 3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9" h="300">
                    <a:moveTo>
                      <a:pt x="230" y="0"/>
                    </a:moveTo>
                    <a:lnTo>
                      <a:pt x="206" y="0"/>
                    </a:lnTo>
                    <a:lnTo>
                      <a:pt x="204" y="2"/>
                    </a:lnTo>
                    <a:lnTo>
                      <a:pt x="201" y="2"/>
                    </a:lnTo>
                    <a:lnTo>
                      <a:pt x="196" y="4"/>
                    </a:lnTo>
                    <a:lnTo>
                      <a:pt x="194" y="4"/>
                    </a:lnTo>
                    <a:lnTo>
                      <a:pt x="189" y="7"/>
                    </a:lnTo>
                    <a:lnTo>
                      <a:pt x="220" y="7"/>
                    </a:lnTo>
                    <a:lnTo>
                      <a:pt x="223" y="9"/>
                    </a:lnTo>
                    <a:lnTo>
                      <a:pt x="223" y="12"/>
                    </a:lnTo>
                    <a:lnTo>
                      <a:pt x="220" y="14"/>
                    </a:lnTo>
                    <a:lnTo>
                      <a:pt x="220" y="19"/>
                    </a:lnTo>
                    <a:lnTo>
                      <a:pt x="218" y="21"/>
                    </a:lnTo>
                    <a:lnTo>
                      <a:pt x="218" y="26"/>
                    </a:lnTo>
                    <a:lnTo>
                      <a:pt x="220" y="26"/>
                    </a:lnTo>
                    <a:lnTo>
                      <a:pt x="220" y="28"/>
                    </a:lnTo>
                    <a:lnTo>
                      <a:pt x="223" y="31"/>
                    </a:lnTo>
                    <a:lnTo>
                      <a:pt x="237" y="31"/>
                    </a:lnTo>
                    <a:lnTo>
                      <a:pt x="240" y="28"/>
                    </a:lnTo>
                    <a:lnTo>
                      <a:pt x="242" y="28"/>
                    </a:lnTo>
                    <a:lnTo>
                      <a:pt x="249" y="21"/>
                    </a:lnTo>
                    <a:lnTo>
                      <a:pt x="249" y="19"/>
                    </a:lnTo>
                    <a:lnTo>
                      <a:pt x="247" y="14"/>
                    </a:lnTo>
                    <a:lnTo>
                      <a:pt x="244" y="12"/>
                    </a:lnTo>
                    <a:lnTo>
                      <a:pt x="242" y="7"/>
                    </a:lnTo>
                    <a:lnTo>
                      <a:pt x="240" y="4"/>
                    </a:lnTo>
                    <a:lnTo>
                      <a:pt x="23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707" name="Group 725">
            <a:extLst>
              <a:ext uri="{FF2B5EF4-FFF2-40B4-BE49-F238E27FC236}">
                <a16:creationId xmlns:a16="http://schemas.microsoft.com/office/drawing/2014/main" id="{22BD9608-93D7-4070-8662-1A7169962D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4913" y="1878013"/>
            <a:ext cx="2178050" cy="1987550"/>
            <a:chOff x="7565" y="1481"/>
            <a:chExt cx="1714" cy="1564"/>
          </a:xfrm>
        </p:grpSpPr>
        <p:grpSp>
          <p:nvGrpSpPr>
            <p:cNvPr id="29711" name="Group 726">
              <a:extLst>
                <a:ext uri="{FF2B5EF4-FFF2-40B4-BE49-F238E27FC236}">
                  <a16:creationId xmlns:a16="http://schemas.microsoft.com/office/drawing/2014/main" id="{485E6CB4-2748-4CB1-BEB2-15F77393F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5" y="1481"/>
              <a:ext cx="1714" cy="1564"/>
              <a:chOff x="7565" y="1481"/>
              <a:chExt cx="1714" cy="1564"/>
            </a:xfrm>
          </p:grpSpPr>
          <p:sp>
            <p:nvSpPr>
              <p:cNvPr id="29802" name="Freeform 727">
                <a:extLst>
                  <a:ext uri="{FF2B5EF4-FFF2-40B4-BE49-F238E27FC236}">
                    <a16:creationId xmlns:a16="http://schemas.microsoft.com/office/drawing/2014/main" id="{0E4FE2A9-695A-49CF-B456-BDEFB45D2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4" y="1495"/>
                <a:ext cx="20" cy="1536"/>
              </a:xfrm>
              <a:custGeom>
                <a:avLst/>
                <a:gdLst>
                  <a:gd name="T0" fmla="*/ 0 w 20"/>
                  <a:gd name="T1" fmla="*/ 0 h 1536"/>
                  <a:gd name="T2" fmla="*/ 0 w 20"/>
                  <a:gd name="T3" fmla="*/ 1535 h 15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536">
                    <a:moveTo>
                      <a:pt x="0" y="0"/>
                    </a:moveTo>
                    <a:lnTo>
                      <a:pt x="0" y="1535"/>
                    </a:lnTo>
                  </a:path>
                </a:pathLst>
              </a:custGeom>
              <a:noFill/>
              <a:ln w="1803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3" name="Freeform 728">
                <a:extLst>
                  <a:ext uri="{FF2B5EF4-FFF2-40B4-BE49-F238E27FC236}">
                    <a16:creationId xmlns:a16="http://schemas.microsoft.com/office/drawing/2014/main" id="{596E610E-ED2D-44BE-8293-F6372C07A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" y="2662"/>
                <a:ext cx="1586" cy="20"/>
              </a:xfrm>
              <a:custGeom>
                <a:avLst/>
                <a:gdLst>
                  <a:gd name="T0" fmla="*/ 0 w 1586"/>
                  <a:gd name="T1" fmla="*/ 0 h 20"/>
                  <a:gd name="T2" fmla="*/ 1586 w 1586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86" h="20">
                    <a:moveTo>
                      <a:pt x="0" y="0"/>
                    </a:moveTo>
                    <a:lnTo>
                      <a:pt x="1586" y="0"/>
                    </a:lnTo>
                  </a:path>
                </a:pathLst>
              </a:custGeom>
              <a:noFill/>
              <a:ln w="1803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804" name="Group 729">
                <a:extLst>
                  <a:ext uri="{FF2B5EF4-FFF2-40B4-BE49-F238E27FC236}">
                    <a16:creationId xmlns:a16="http://schemas.microsoft.com/office/drawing/2014/main" id="{F75200FB-39C9-4428-92D8-88EDFFEE9C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11" y="1605"/>
                <a:ext cx="741" cy="1063"/>
                <a:chOff x="7611" y="1605"/>
                <a:chExt cx="741" cy="1063"/>
              </a:xfrm>
            </p:grpSpPr>
            <p:sp>
              <p:nvSpPr>
                <p:cNvPr id="29823" name="Freeform 730">
                  <a:extLst>
                    <a:ext uri="{FF2B5EF4-FFF2-40B4-BE49-F238E27FC236}">
                      <a16:creationId xmlns:a16="http://schemas.microsoft.com/office/drawing/2014/main" id="{6D2072C0-2278-4757-BE95-A30A9F48D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1" y="1605"/>
                  <a:ext cx="741" cy="1063"/>
                </a:xfrm>
                <a:custGeom>
                  <a:avLst/>
                  <a:gdLst>
                    <a:gd name="T0" fmla="*/ 4 w 741"/>
                    <a:gd name="T1" fmla="*/ 1007 h 1063"/>
                    <a:gd name="T2" fmla="*/ 0 w 741"/>
                    <a:gd name="T3" fmla="*/ 1060 h 1063"/>
                    <a:gd name="T4" fmla="*/ 69 w 741"/>
                    <a:gd name="T5" fmla="*/ 1063 h 1063"/>
                    <a:gd name="T6" fmla="*/ 132 w 741"/>
                    <a:gd name="T7" fmla="*/ 1058 h 1063"/>
                    <a:gd name="T8" fmla="*/ 187 w 741"/>
                    <a:gd name="T9" fmla="*/ 1048 h 1063"/>
                    <a:gd name="T10" fmla="*/ 240 w 741"/>
                    <a:gd name="T11" fmla="*/ 1032 h 1063"/>
                    <a:gd name="T12" fmla="*/ 285 w 741"/>
                    <a:gd name="T13" fmla="*/ 1010 h 1063"/>
                    <a:gd name="T14" fmla="*/ 67 w 741"/>
                    <a:gd name="T15" fmla="*/ 1010 h 1063"/>
                    <a:gd name="T16" fmla="*/ 4 w 741"/>
                    <a:gd name="T17" fmla="*/ 1007 h 10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41" h="1063">
                      <a:moveTo>
                        <a:pt x="4" y="1007"/>
                      </a:moveTo>
                      <a:lnTo>
                        <a:pt x="0" y="1060"/>
                      </a:lnTo>
                      <a:lnTo>
                        <a:pt x="69" y="1063"/>
                      </a:lnTo>
                      <a:lnTo>
                        <a:pt x="132" y="1058"/>
                      </a:lnTo>
                      <a:lnTo>
                        <a:pt x="187" y="1048"/>
                      </a:lnTo>
                      <a:lnTo>
                        <a:pt x="240" y="1032"/>
                      </a:lnTo>
                      <a:lnTo>
                        <a:pt x="285" y="1010"/>
                      </a:lnTo>
                      <a:lnTo>
                        <a:pt x="67" y="1010"/>
                      </a:lnTo>
                      <a:lnTo>
                        <a:pt x="4" y="10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24" name="Freeform 731">
                  <a:extLst>
                    <a:ext uri="{FF2B5EF4-FFF2-40B4-BE49-F238E27FC236}">
                      <a16:creationId xmlns:a16="http://schemas.microsoft.com/office/drawing/2014/main" id="{DCD247FE-0CAC-408A-B1B7-2AB19A8DE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1" y="1605"/>
                  <a:ext cx="741" cy="1063"/>
                </a:xfrm>
                <a:custGeom>
                  <a:avLst/>
                  <a:gdLst>
                    <a:gd name="T0" fmla="*/ 739 w 741"/>
                    <a:gd name="T1" fmla="*/ 0 h 1063"/>
                    <a:gd name="T2" fmla="*/ 698 w 741"/>
                    <a:gd name="T3" fmla="*/ 2 h 1063"/>
                    <a:gd name="T4" fmla="*/ 662 w 741"/>
                    <a:gd name="T5" fmla="*/ 14 h 1063"/>
                    <a:gd name="T6" fmla="*/ 631 w 741"/>
                    <a:gd name="T7" fmla="*/ 31 h 1063"/>
                    <a:gd name="T8" fmla="*/ 604 w 741"/>
                    <a:gd name="T9" fmla="*/ 55 h 1063"/>
                    <a:gd name="T10" fmla="*/ 583 w 741"/>
                    <a:gd name="T11" fmla="*/ 81 h 1063"/>
                    <a:gd name="T12" fmla="*/ 563 w 741"/>
                    <a:gd name="T13" fmla="*/ 112 h 1063"/>
                    <a:gd name="T14" fmla="*/ 547 w 741"/>
                    <a:gd name="T15" fmla="*/ 148 h 1063"/>
                    <a:gd name="T16" fmla="*/ 523 w 741"/>
                    <a:gd name="T17" fmla="*/ 225 h 1063"/>
                    <a:gd name="T18" fmla="*/ 513 w 741"/>
                    <a:gd name="T19" fmla="*/ 268 h 1063"/>
                    <a:gd name="T20" fmla="*/ 506 w 741"/>
                    <a:gd name="T21" fmla="*/ 312 h 1063"/>
                    <a:gd name="T22" fmla="*/ 499 w 741"/>
                    <a:gd name="T23" fmla="*/ 360 h 1063"/>
                    <a:gd name="T24" fmla="*/ 492 w 741"/>
                    <a:gd name="T25" fmla="*/ 405 h 1063"/>
                    <a:gd name="T26" fmla="*/ 484 w 741"/>
                    <a:gd name="T27" fmla="*/ 453 h 1063"/>
                    <a:gd name="T28" fmla="*/ 480 w 741"/>
                    <a:gd name="T29" fmla="*/ 501 h 1063"/>
                    <a:gd name="T30" fmla="*/ 472 w 741"/>
                    <a:gd name="T31" fmla="*/ 549 h 1063"/>
                    <a:gd name="T32" fmla="*/ 463 w 741"/>
                    <a:gd name="T33" fmla="*/ 595 h 1063"/>
                    <a:gd name="T34" fmla="*/ 453 w 741"/>
                    <a:gd name="T35" fmla="*/ 643 h 1063"/>
                    <a:gd name="T36" fmla="*/ 441 w 741"/>
                    <a:gd name="T37" fmla="*/ 688 h 1063"/>
                    <a:gd name="T38" fmla="*/ 429 w 741"/>
                    <a:gd name="T39" fmla="*/ 732 h 1063"/>
                    <a:gd name="T40" fmla="*/ 396 w 741"/>
                    <a:gd name="T41" fmla="*/ 813 h 1063"/>
                    <a:gd name="T42" fmla="*/ 374 w 741"/>
                    <a:gd name="T43" fmla="*/ 849 h 1063"/>
                    <a:gd name="T44" fmla="*/ 352 w 741"/>
                    <a:gd name="T45" fmla="*/ 883 h 1063"/>
                    <a:gd name="T46" fmla="*/ 323 w 741"/>
                    <a:gd name="T47" fmla="*/ 914 h 1063"/>
                    <a:gd name="T48" fmla="*/ 295 w 741"/>
                    <a:gd name="T49" fmla="*/ 940 h 1063"/>
                    <a:gd name="T50" fmla="*/ 259 w 741"/>
                    <a:gd name="T51" fmla="*/ 962 h 1063"/>
                    <a:gd name="T52" fmla="*/ 218 w 741"/>
                    <a:gd name="T53" fmla="*/ 981 h 1063"/>
                    <a:gd name="T54" fmla="*/ 175 w 741"/>
                    <a:gd name="T55" fmla="*/ 996 h 1063"/>
                    <a:gd name="T56" fmla="*/ 122 w 741"/>
                    <a:gd name="T57" fmla="*/ 1005 h 1063"/>
                    <a:gd name="T58" fmla="*/ 67 w 741"/>
                    <a:gd name="T59" fmla="*/ 1010 h 1063"/>
                    <a:gd name="T60" fmla="*/ 285 w 741"/>
                    <a:gd name="T61" fmla="*/ 1010 h 1063"/>
                    <a:gd name="T62" fmla="*/ 326 w 741"/>
                    <a:gd name="T63" fmla="*/ 984 h 1063"/>
                    <a:gd name="T64" fmla="*/ 362 w 741"/>
                    <a:gd name="T65" fmla="*/ 952 h 1063"/>
                    <a:gd name="T66" fmla="*/ 393 w 741"/>
                    <a:gd name="T67" fmla="*/ 916 h 1063"/>
                    <a:gd name="T68" fmla="*/ 420 w 741"/>
                    <a:gd name="T69" fmla="*/ 878 h 1063"/>
                    <a:gd name="T70" fmla="*/ 443 w 741"/>
                    <a:gd name="T71" fmla="*/ 837 h 1063"/>
                    <a:gd name="T72" fmla="*/ 463 w 741"/>
                    <a:gd name="T73" fmla="*/ 794 h 1063"/>
                    <a:gd name="T74" fmla="*/ 480 w 741"/>
                    <a:gd name="T75" fmla="*/ 748 h 1063"/>
                    <a:gd name="T76" fmla="*/ 494 w 741"/>
                    <a:gd name="T77" fmla="*/ 703 h 1063"/>
                    <a:gd name="T78" fmla="*/ 506 w 741"/>
                    <a:gd name="T79" fmla="*/ 655 h 1063"/>
                    <a:gd name="T80" fmla="*/ 516 w 741"/>
                    <a:gd name="T81" fmla="*/ 607 h 1063"/>
                    <a:gd name="T82" fmla="*/ 525 w 741"/>
                    <a:gd name="T83" fmla="*/ 556 h 1063"/>
                    <a:gd name="T84" fmla="*/ 547 w 741"/>
                    <a:gd name="T85" fmla="*/ 412 h 1063"/>
                    <a:gd name="T86" fmla="*/ 552 w 741"/>
                    <a:gd name="T87" fmla="*/ 367 h 1063"/>
                    <a:gd name="T88" fmla="*/ 559 w 741"/>
                    <a:gd name="T89" fmla="*/ 321 h 1063"/>
                    <a:gd name="T90" fmla="*/ 568 w 741"/>
                    <a:gd name="T91" fmla="*/ 280 h 1063"/>
                    <a:gd name="T92" fmla="*/ 576 w 741"/>
                    <a:gd name="T93" fmla="*/ 240 h 1063"/>
                    <a:gd name="T94" fmla="*/ 585 w 741"/>
                    <a:gd name="T95" fmla="*/ 201 h 1063"/>
                    <a:gd name="T96" fmla="*/ 597 w 741"/>
                    <a:gd name="T97" fmla="*/ 167 h 1063"/>
                    <a:gd name="T98" fmla="*/ 612 w 741"/>
                    <a:gd name="T99" fmla="*/ 139 h 1063"/>
                    <a:gd name="T100" fmla="*/ 626 w 741"/>
                    <a:gd name="T101" fmla="*/ 112 h 1063"/>
                    <a:gd name="T102" fmla="*/ 643 w 741"/>
                    <a:gd name="T103" fmla="*/ 91 h 1063"/>
                    <a:gd name="T104" fmla="*/ 662 w 741"/>
                    <a:gd name="T105" fmla="*/ 76 h 1063"/>
                    <a:gd name="T106" fmla="*/ 683 w 741"/>
                    <a:gd name="T107" fmla="*/ 64 h 1063"/>
                    <a:gd name="T108" fmla="*/ 710 w 741"/>
                    <a:gd name="T109" fmla="*/ 55 h 1063"/>
                    <a:gd name="T110" fmla="*/ 741 w 741"/>
                    <a:gd name="T111" fmla="*/ 52 h 1063"/>
                    <a:gd name="T112" fmla="*/ 739 w 741"/>
                    <a:gd name="T113" fmla="*/ 0 h 10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741" h="1063">
                      <a:moveTo>
                        <a:pt x="739" y="0"/>
                      </a:moveTo>
                      <a:lnTo>
                        <a:pt x="698" y="2"/>
                      </a:lnTo>
                      <a:lnTo>
                        <a:pt x="662" y="14"/>
                      </a:lnTo>
                      <a:lnTo>
                        <a:pt x="631" y="31"/>
                      </a:lnTo>
                      <a:lnTo>
                        <a:pt x="604" y="55"/>
                      </a:lnTo>
                      <a:lnTo>
                        <a:pt x="583" y="81"/>
                      </a:lnTo>
                      <a:lnTo>
                        <a:pt x="563" y="112"/>
                      </a:lnTo>
                      <a:lnTo>
                        <a:pt x="547" y="148"/>
                      </a:lnTo>
                      <a:lnTo>
                        <a:pt x="523" y="225"/>
                      </a:lnTo>
                      <a:lnTo>
                        <a:pt x="513" y="268"/>
                      </a:lnTo>
                      <a:lnTo>
                        <a:pt x="506" y="312"/>
                      </a:lnTo>
                      <a:lnTo>
                        <a:pt x="499" y="360"/>
                      </a:lnTo>
                      <a:lnTo>
                        <a:pt x="492" y="405"/>
                      </a:lnTo>
                      <a:lnTo>
                        <a:pt x="484" y="453"/>
                      </a:lnTo>
                      <a:lnTo>
                        <a:pt x="480" y="501"/>
                      </a:lnTo>
                      <a:lnTo>
                        <a:pt x="472" y="549"/>
                      </a:lnTo>
                      <a:lnTo>
                        <a:pt x="463" y="595"/>
                      </a:lnTo>
                      <a:lnTo>
                        <a:pt x="453" y="643"/>
                      </a:lnTo>
                      <a:lnTo>
                        <a:pt x="441" y="688"/>
                      </a:lnTo>
                      <a:lnTo>
                        <a:pt x="429" y="732"/>
                      </a:lnTo>
                      <a:lnTo>
                        <a:pt x="396" y="813"/>
                      </a:lnTo>
                      <a:lnTo>
                        <a:pt x="374" y="849"/>
                      </a:lnTo>
                      <a:lnTo>
                        <a:pt x="352" y="883"/>
                      </a:lnTo>
                      <a:lnTo>
                        <a:pt x="323" y="914"/>
                      </a:lnTo>
                      <a:lnTo>
                        <a:pt x="295" y="940"/>
                      </a:lnTo>
                      <a:lnTo>
                        <a:pt x="259" y="962"/>
                      </a:lnTo>
                      <a:lnTo>
                        <a:pt x="218" y="981"/>
                      </a:lnTo>
                      <a:lnTo>
                        <a:pt x="175" y="996"/>
                      </a:lnTo>
                      <a:lnTo>
                        <a:pt x="122" y="1005"/>
                      </a:lnTo>
                      <a:lnTo>
                        <a:pt x="67" y="1010"/>
                      </a:lnTo>
                      <a:lnTo>
                        <a:pt x="285" y="1010"/>
                      </a:lnTo>
                      <a:lnTo>
                        <a:pt x="326" y="984"/>
                      </a:lnTo>
                      <a:lnTo>
                        <a:pt x="362" y="952"/>
                      </a:lnTo>
                      <a:lnTo>
                        <a:pt x="393" y="916"/>
                      </a:lnTo>
                      <a:lnTo>
                        <a:pt x="420" y="878"/>
                      </a:lnTo>
                      <a:lnTo>
                        <a:pt x="443" y="837"/>
                      </a:lnTo>
                      <a:lnTo>
                        <a:pt x="463" y="794"/>
                      </a:lnTo>
                      <a:lnTo>
                        <a:pt x="480" y="748"/>
                      </a:lnTo>
                      <a:lnTo>
                        <a:pt x="494" y="703"/>
                      </a:lnTo>
                      <a:lnTo>
                        <a:pt x="506" y="655"/>
                      </a:lnTo>
                      <a:lnTo>
                        <a:pt x="516" y="607"/>
                      </a:lnTo>
                      <a:lnTo>
                        <a:pt x="525" y="556"/>
                      </a:lnTo>
                      <a:lnTo>
                        <a:pt x="547" y="412"/>
                      </a:lnTo>
                      <a:lnTo>
                        <a:pt x="552" y="367"/>
                      </a:lnTo>
                      <a:lnTo>
                        <a:pt x="559" y="321"/>
                      </a:lnTo>
                      <a:lnTo>
                        <a:pt x="568" y="280"/>
                      </a:lnTo>
                      <a:lnTo>
                        <a:pt x="576" y="240"/>
                      </a:lnTo>
                      <a:lnTo>
                        <a:pt x="585" y="201"/>
                      </a:lnTo>
                      <a:lnTo>
                        <a:pt x="597" y="167"/>
                      </a:lnTo>
                      <a:lnTo>
                        <a:pt x="612" y="139"/>
                      </a:lnTo>
                      <a:lnTo>
                        <a:pt x="626" y="112"/>
                      </a:lnTo>
                      <a:lnTo>
                        <a:pt x="643" y="91"/>
                      </a:lnTo>
                      <a:lnTo>
                        <a:pt x="662" y="76"/>
                      </a:lnTo>
                      <a:lnTo>
                        <a:pt x="683" y="64"/>
                      </a:lnTo>
                      <a:lnTo>
                        <a:pt x="710" y="55"/>
                      </a:lnTo>
                      <a:lnTo>
                        <a:pt x="741" y="52"/>
                      </a:lnTo>
                      <a:lnTo>
                        <a:pt x="73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805" name="Freeform 732">
                <a:extLst>
                  <a:ext uri="{FF2B5EF4-FFF2-40B4-BE49-F238E27FC236}">
                    <a16:creationId xmlns:a16="http://schemas.microsoft.com/office/drawing/2014/main" id="{573FDF99-75A3-4BE1-9C9F-86CF1D547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0" y="1605"/>
                <a:ext cx="727" cy="1054"/>
              </a:xfrm>
              <a:custGeom>
                <a:avLst/>
                <a:gdLst>
                  <a:gd name="T0" fmla="*/ 38 w 727"/>
                  <a:gd name="T1" fmla="*/ 0 h 1054"/>
                  <a:gd name="T2" fmla="*/ 0 w 727"/>
                  <a:gd name="T3" fmla="*/ 0 h 1054"/>
                  <a:gd name="T4" fmla="*/ 2 w 727"/>
                  <a:gd name="T5" fmla="*/ 52 h 1054"/>
                  <a:gd name="T6" fmla="*/ 31 w 727"/>
                  <a:gd name="T7" fmla="*/ 55 h 1054"/>
                  <a:gd name="T8" fmla="*/ 57 w 727"/>
                  <a:gd name="T9" fmla="*/ 62 h 1054"/>
                  <a:gd name="T10" fmla="*/ 79 w 727"/>
                  <a:gd name="T11" fmla="*/ 72 h 1054"/>
                  <a:gd name="T12" fmla="*/ 98 w 727"/>
                  <a:gd name="T13" fmla="*/ 88 h 1054"/>
                  <a:gd name="T14" fmla="*/ 115 w 727"/>
                  <a:gd name="T15" fmla="*/ 107 h 1054"/>
                  <a:gd name="T16" fmla="*/ 129 w 727"/>
                  <a:gd name="T17" fmla="*/ 132 h 1054"/>
                  <a:gd name="T18" fmla="*/ 141 w 727"/>
                  <a:gd name="T19" fmla="*/ 160 h 1054"/>
                  <a:gd name="T20" fmla="*/ 153 w 727"/>
                  <a:gd name="T21" fmla="*/ 194 h 1054"/>
                  <a:gd name="T22" fmla="*/ 163 w 727"/>
                  <a:gd name="T23" fmla="*/ 230 h 1054"/>
                  <a:gd name="T24" fmla="*/ 172 w 727"/>
                  <a:gd name="T25" fmla="*/ 268 h 1054"/>
                  <a:gd name="T26" fmla="*/ 180 w 727"/>
                  <a:gd name="T27" fmla="*/ 312 h 1054"/>
                  <a:gd name="T28" fmla="*/ 184 w 727"/>
                  <a:gd name="T29" fmla="*/ 355 h 1054"/>
                  <a:gd name="T30" fmla="*/ 192 w 727"/>
                  <a:gd name="T31" fmla="*/ 400 h 1054"/>
                  <a:gd name="T32" fmla="*/ 213 w 727"/>
                  <a:gd name="T33" fmla="*/ 544 h 1054"/>
                  <a:gd name="T34" fmla="*/ 220 w 727"/>
                  <a:gd name="T35" fmla="*/ 595 h 1054"/>
                  <a:gd name="T36" fmla="*/ 230 w 727"/>
                  <a:gd name="T37" fmla="*/ 643 h 1054"/>
                  <a:gd name="T38" fmla="*/ 242 w 727"/>
                  <a:gd name="T39" fmla="*/ 691 h 1054"/>
                  <a:gd name="T40" fmla="*/ 254 w 727"/>
                  <a:gd name="T41" fmla="*/ 736 h 1054"/>
                  <a:gd name="T42" fmla="*/ 271 w 727"/>
                  <a:gd name="T43" fmla="*/ 782 h 1054"/>
                  <a:gd name="T44" fmla="*/ 288 w 727"/>
                  <a:gd name="T45" fmla="*/ 825 h 1054"/>
                  <a:gd name="T46" fmla="*/ 312 w 727"/>
                  <a:gd name="T47" fmla="*/ 868 h 1054"/>
                  <a:gd name="T48" fmla="*/ 338 w 727"/>
                  <a:gd name="T49" fmla="*/ 907 h 1054"/>
                  <a:gd name="T50" fmla="*/ 369 w 727"/>
                  <a:gd name="T51" fmla="*/ 940 h 1054"/>
                  <a:gd name="T52" fmla="*/ 405 w 727"/>
                  <a:gd name="T53" fmla="*/ 972 h 1054"/>
                  <a:gd name="T54" fmla="*/ 444 w 727"/>
                  <a:gd name="T55" fmla="*/ 1000 h 1054"/>
                  <a:gd name="T56" fmla="*/ 492 w 727"/>
                  <a:gd name="T57" fmla="*/ 1022 h 1054"/>
                  <a:gd name="T58" fmla="*/ 542 w 727"/>
                  <a:gd name="T59" fmla="*/ 1039 h 1054"/>
                  <a:gd name="T60" fmla="*/ 597 w 727"/>
                  <a:gd name="T61" fmla="*/ 1048 h 1054"/>
                  <a:gd name="T62" fmla="*/ 657 w 727"/>
                  <a:gd name="T63" fmla="*/ 1053 h 1054"/>
                  <a:gd name="T64" fmla="*/ 727 w 727"/>
                  <a:gd name="T65" fmla="*/ 1051 h 1054"/>
                  <a:gd name="T66" fmla="*/ 722 w 727"/>
                  <a:gd name="T67" fmla="*/ 998 h 1054"/>
                  <a:gd name="T68" fmla="*/ 660 w 727"/>
                  <a:gd name="T69" fmla="*/ 998 h 1054"/>
                  <a:gd name="T70" fmla="*/ 604 w 727"/>
                  <a:gd name="T71" fmla="*/ 993 h 1054"/>
                  <a:gd name="T72" fmla="*/ 554 w 727"/>
                  <a:gd name="T73" fmla="*/ 986 h 1054"/>
                  <a:gd name="T74" fmla="*/ 511 w 727"/>
                  <a:gd name="T75" fmla="*/ 972 h 1054"/>
                  <a:gd name="T76" fmla="*/ 472 w 727"/>
                  <a:gd name="T77" fmla="*/ 952 h 1054"/>
                  <a:gd name="T78" fmla="*/ 439 w 727"/>
                  <a:gd name="T79" fmla="*/ 928 h 1054"/>
                  <a:gd name="T80" fmla="*/ 408 w 727"/>
                  <a:gd name="T81" fmla="*/ 902 h 1054"/>
                  <a:gd name="T82" fmla="*/ 381 w 727"/>
                  <a:gd name="T83" fmla="*/ 873 h 1054"/>
                  <a:gd name="T84" fmla="*/ 360 w 727"/>
                  <a:gd name="T85" fmla="*/ 840 h 1054"/>
                  <a:gd name="T86" fmla="*/ 338 w 727"/>
                  <a:gd name="T87" fmla="*/ 801 h 1054"/>
                  <a:gd name="T88" fmla="*/ 321 w 727"/>
                  <a:gd name="T89" fmla="*/ 763 h 1054"/>
                  <a:gd name="T90" fmla="*/ 307 w 727"/>
                  <a:gd name="T91" fmla="*/ 722 h 1054"/>
                  <a:gd name="T92" fmla="*/ 292 w 727"/>
                  <a:gd name="T93" fmla="*/ 676 h 1054"/>
                  <a:gd name="T94" fmla="*/ 283 w 727"/>
                  <a:gd name="T95" fmla="*/ 633 h 1054"/>
                  <a:gd name="T96" fmla="*/ 273 w 727"/>
                  <a:gd name="T97" fmla="*/ 585 h 1054"/>
                  <a:gd name="T98" fmla="*/ 244 w 727"/>
                  <a:gd name="T99" fmla="*/ 393 h 1054"/>
                  <a:gd name="T100" fmla="*/ 240 w 727"/>
                  <a:gd name="T101" fmla="*/ 347 h 1054"/>
                  <a:gd name="T102" fmla="*/ 232 w 727"/>
                  <a:gd name="T103" fmla="*/ 304 h 1054"/>
                  <a:gd name="T104" fmla="*/ 225 w 727"/>
                  <a:gd name="T105" fmla="*/ 259 h 1054"/>
                  <a:gd name="T106" fmla="*/ 216 w 727"/>
                  <a:gd name="T107" fmla="*/ 216 h 1054"/>
                  <a:gd name="T108" fmla="*/ 206 w 727"/>
                  <a:gd name="T109" fmla="*/ 177 h 1054"/>
                  <a:gd name="T110" fmla="*/ 192 w 727"/>
                  <a:gd name="T111" fmla="*/ 139 h 1054"/>
                  <a:gd name="T112" fmla="*/ 177 w 727"/>
                  <a:gd name="T113" fmla="*/ 105 h 1054"/>
                  <a:gd name="T114" fmla="*/ 158 w 727"/>
                  <a:gd name="T115" fmla="*/ 76 h 1054"/>
                  <a:gd name="T116" fmla="*/ 136 w 727"/>
                  <a:gd name="T117" fmla="*/ 47 h 1054"/>
                  <a:gd name="T118" fmla="*/ 108 w 727"/>
                  <a:gd name="T119" fmla="*/ 26 h 1054"/>
                  <a:gd name="T120" fmla="*/ 74 w 727"/>
                  <a:gd name="T121" fmla="*/ 9 h 1054"/>
                  <a:gd name="T122" fmla="*/ 38 w 727"/>
                  <a:gd name="T123" fmla="*/ 0 h 10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7" h="1054">
                    <a:moveTo>
                      <a:pt x="38" y="0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31" y="55"/>
                    </a:lnTo>
                    <a:lnTo>
                      <a:pt x="57" y="62"/>
                    </a:lnTo>
                    <a:lnTo>
                      <a:pt x="79" y="72"/>
                    </a:lnTo>
                    <a:lnTo>
                      <a:pt x="98" y="88"/>
                    </a:lnTo>
                    <a:lnTo>
                      <a:pt x="115" y="107"/>
                    </a:lnTo>
                    <a:lnTo>
                      <a:pt x="129" y="132"/>
                    </a:lnTo>
                    <a:lnTo>
                      <a:pt x="141" y="160"/>
                    </a:lnTo>
                    <a:lnTo>
                      <a:pt x="153" y="194"/>
                    </a:lnTo>
                    <a:lnTo>
                      <a:pt x="163" y="230"/>
                    </a:lnTo>
                    <a:lnTo>
                      <a:pt x="172" y="268"/>
                    </a:lnTo>
                    <a:lnTo>
                      <a:pt x="180" y="312"/>
                    </a:lnTo>
                    <a:lnTo>
                      <a:pt x="184" y="355"/>
                    </a:lnTo>
                    <a:lnTo>
                      <a:pt x="192" y="400"/>
                    </a:lnTo>
                    <a:lnTo>
                      <a:pt x="213" y="544"/>
                    </a:lnTo>
                    <a:lnTo>
                      <a:pt x="220" y="595"/>
                    </a:lnTo>
                    <a:lnTo>
                      <a:pt x="230" y="643"/>
                    </a:lnTo>
                    <a:lnTo>
                      <a:pt x="242" y="691"/>
                    </a:lnTo>
                    <a:lnTo>
                      <a:pt x="254" y="736"/>
                    </a:lnTo>
                    <a:lnTo>
                      <a:pt x="271" y="782"/>
                    </a:lnTo>
                    <a:lnTo>
                      <a:pt x="288" y="825"/>
                    </a:lnTo>
                    <a:lnTo>
                      <a:pt x="312" y="868"/>
                    </a:lnTo>
                    <a:lnTo>
                      <a:pt x="338" y="907"/>
                    </a:lnTo>
                    <a:lnTo>
                      <a:pt x="369" y="940"/>
                    </a:lnTo>
                    <a:lnTo>
                      <a:pt x="405" y="972"/>
                    </a:lnTo>
                    <a:lnTo>
                      <a:pt x="444" y="1000"/>
                    </a:lnTo>
                    <a:lnTo>
                      <a:pt x="492" y="1022"/>
                    </a:lnTo>
                    <a:lnTo>
                      <a:pt x="542" y="1039"/>
                    </a:lnTo>
                    <a:lnTo>
                      <a:pt x="597" y="1048"/>
                    </a:lnTo>
                    <a:lnTo>
                      <a:pt x="657" y="1053"/>
                    </a:lnTo>
                    <a:lnTo>
                      <a:pt x="727" y="1051"/>
                    </a:lnTo>
                    <a:lnTo>
                      <a:pt x="722" y="998"/>
                    </a:lnTo>
                    <a:lnTo>
                      <a:pt x="660" y="998"/>
                    </a:lnTo>
                    <a:lnTo>
                      <a:pt x="604" y="993"/>
                    </a:lnTo>
                    <a:lnTo>
                      <a:pt x="554" y="986"/>
                    </a:lnTo>
                    <a:lnTo>
                      <a:pt x="511" y="972"/>
                    </a:lnTo>
                    <a:lnTo>
                      <a:pt x="472" y="952"/>
                    </a:lnTo>
                    <a:lnTo>
                      <a:pt x="439" y="928"/>
                    </a:lnTo>
                    <a:lnTo>
                      <a:pt x="408" y="902"/>
                    </a:lnTo>
                    <a:lnTo>
                      <a:pt x="381" y="873"/>
                    </a:lnTo>
                    <a:lnTo>
                      <a:pt x="360" y="840"/>
                    </a:lnTo>
                    <a:lnTo>
                      <a:pt x="338" y="801"/>
                    </a:lnTo>
                    <a:lnTo>
                      <a:pt x="321" y="763"/>
                    </a:lnTo>
                    <a:lnTo>
                      <a:pt x="307" y="722"/>
                    </a:lnTo>
                    <a:lnTo>
                      <a:pt x="292" y="676"/>
                    </a:lnTo>
                    <a:lnTo>
                      <a:pt x="283" y="633"/>
                    </a:lnTo>
                    <a:lnTo>
                      <a:pt x="273" y="585"/>
                    </a:lnTo>
                    <a:lnTo>
                      <a:pt x="244" y="393"/>
                    </a:lnTo>
                    <a:lnTo>
                      <a:pt x="240" y="347"/>
                    </a:lnTo>
                    <a:lnTo>
                      <a:pt x="232" y="304"/>
                    </a:lnTo>
                    <a:lnTo>
                      <a:pt x="225" y="259"/>
                    </a:lnTo>
                    <a:lnTo>
                      <a:pt x="216" y="216"/>
                    </a:lnTo>
                    <a:lnTo>
                      <a:pt x="206" y="177"/>
                    </a:lnTo>
                    <a:lnTo>
                      <a:pt x="192" y="139"/>
                    </a:lnTo>
                    <a:lnTo>
                      <a:pt x="177" y="105"/>
                    </a:lnTo>
                    <a:lnTo>
                      <a:pt x="158" y="76"/>
                    </a:lnTo>
                    <a:lnTo>
                      <a:pt x="136" y="47"/>
                    </a:lnTo>
                    <a:lnTo>
                      <a:pt x="108" y="26"/>
                    </a:lnTo>
                    <a:lnTo>
                      <a:pt x="74" y="9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806" name="Group 733">
                <a:extLst>
                  <a:ext uri="{FF2B5EF4-FFF2-40B4-BE49-F238E27FC236}">
                    <a16:creationId xmlns:a16="http://schemas.microsoft.com/office/drawing/2014/main" id="{545BD2FB-DA08-4B3A-A60D-414BB87AB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30" y="2455"/>
                <a:ext cx="139" cy="151"/>
                <a:chOff x="9130" y="2455"/>
                <a:chExt cx="139" cy="151"/>
              </a:xfrm>
            </p:grpSpPr>
            <p:sp>
              <p:nvSpPr>
                <p:cNvPr id="29817" name="Freeform 734">
                  <a:extLst>
                    <a:ext uri="{FF2B5EF4-FFF2-40B4-BE49-F238E27FC236}">
                      <a16:creationId xmlns:a16="http://schemas.microsoft.com/office/drawing/2014/main" id="{01DB2E01-A670-4CBD-A9E1-FAF0F6F0E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0" y="2455"/>
                  <a:ext cx="139" cy="151"/>
                </a:xfrm>
                <a:custGeom>
                  <a:avLst/>
                  <a:gdLst>
                    <a:gd name="T0" fmla="*/ 16 w 139"/>
                    <a:gd name="T1" fmla="*/ 100 h 151"/>
                    <a:gd name="T2" fmla="*/ 9 w 139"/>
                    <a:gd name="T3" fmla="*/ 100 h 151"/>
                    <a:gd name="T4" fmla="*/ 0 w 139"/>
                    <a:gd name="T5" fmla="*/ 151 h 151"/>
                    <a:gd name="T6" fmla="*/ 4 w 139"/>
                    <a:gd name="T7" fmla="*/ 151 h 151"/>
                    <a:gd name="T8" fmla="*/ 9 w 139"/>
                    <a:gd name="T9" fmla="*/ 148 h 151"/>
                    <a:gd name="T10" fmla="*/ 14 w 139"/>
                    <a:gd name="T11" fmla="*/ 144 h 151"/>
                    <a:gd name="T12" fmla="*/ 48 w 139"/>
                    <a:gd name="T13" fmla="*/ 144 h 151"/>
                    <a:gd name="T14" fmla="*/ 45 w 139"/>
                    <a:gd name="T15" fmla="*/ 141 h 151"/>
                    <a:gd name="T16" fmla="*/ 40 w 139"/>
                    <a:gd name="T17" fmla="*/ 139 h 151"/>
                    <a:gd name="T18" fmla="*/ 38 w 139"/>
                    <a:gd name="T19" fmla="*/ 139 h 151"/>
                    <a:gd name="T20" fmla="*/ 36 w 139"/>
                    <a:gd name="T21" fmla="*/ 136 h 151"/>
                    <a:gd name="T22" fmla="*/ 33 w 139"/>
                    <a:gd name="T23" fmla="*/ 136 h 151"/>
                    <a:gd name="T24" fmla="*/ 28 w 139"/>
                    <a:gd name="T25" fmla="*/ 134 h 151"/>
                    <a:gd name="T26" fmla="*/ 26 w 139"/>
                    <a:gd name="T27" fmla="*/ 132 h 151"/>
                    <a:gd name="T28" fmla="*/ 24 w 139"/>
                    <a:gd name="T29" fmla="*/ 127 h 151"/>
                    <a:gd name="T30" fmla="*/ 21 w 139"/>
                    <a:gd name="T31" fmla="*/ 124 h 151"/>
                    <a:gd name="T32" fmla="*/ 21 w 139"/>
                    <a:gd name="T33" fmla="*/ 120 h 151"/>
                    <a:gd name="T34" fmla="*/ 19 w 139"/>
                    <a:gd name="T35" fmla="*/ 115 h 151"/>
                    <a:gd name="T36" fmla="*/ 19 w 139"/>
                    <a:gd name="T37" fmla="*/ 110 h 151"/>
                    <a:gd name="T38" fmla="*/ 16 w 139"/>
                    <a:gd name="T39" fmla="*/ 105 h 151"/>
                    <a:gd name="T40" fmla="*/ 16 w 139"/>
                    <a:gd name="T41" fmla="*/ 100 h 15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9" h="151">
                      <a:moveTo>
                        <a:pt x="16" y="100"/>
                      </a:moveTo>
                      <a:lnTo>
                        <a:pt x="9" y="100"/>
                      </a:lnTo>
                      <a:lnTo>
                        <a:pt x="0" y="151"/>
                      </a:lnTo>
                      <a:lnTo>
                        <a:pt x="4" y="151"/>
                      </a:lnTo>
                      <a:lnTo>
                        <a:pt x="9" y="148"/>
                      </a:lnTo>
                      <a:lnTo>
                        <a:pt x="14" y="144"/>
                      </a:lnTo>
                      <a:lnTo>
                        <a:pt x="48" y="144"/>
                      </a:lnTo>
                      <a:lnTo>
                        <a:pt x="45" y="141"/>
                      </a:lnTo>
                      <a:lnTo>
                        <a:pt x="40" y="139"/>
                      </a:lnTo>
                      <a:lnTo>
                        <a:pt x="38" y="139"/>
                      </a:lnTo>
                      <a:lnTo>
                        <a:pt x="36" y="136"/>
                      </a:lnTo>
                      <a:lnTo>
                        <a:pt x="33" y="136"/>
                      </a:lnTo>
                      <a:lnTo>
                        <a:pt x="28" y="134"/>
                      </a:lnTo>
                      <a:lnTo>
                        <a:pt x="26" y="132"/>
                      </a:lnTo>
                      <a:lnTo>
                        <a:pt x="24" y="127"/>
                      </a:lnTo>
                      <a:lnTo>
                        <a:pt x="21" y="124"/>
                      </a:lnTo>
                      <a:lnTo>
                        <a:pt x="21" y="120"/>
                      </a:lnTo>
                      <a:lnTo>
                        <a:pt x="19" y="115"/>
                      </a:lnTo>
                      <a:lnTo>
                        <a:pt x="19" y="110"/>
                      </a:lnTo>
                      <a:lnTo>
                        <a:pt x="16" y="105"/>
                      </a:lnTo>
                      <a:lnTo>
                        <a:pt x="16" y="10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18" name="Freeform 735">
                  <a:extLst>
                    <a:ext uri="{FF2B5EF4-FFF2-40B4-BE49-F238E27FC236}">
                      <a16:creationId xmlns:a16="http://schemas.microsoft.com/office/drawing/2014/main" id="{B2CE5CF1-8F3A-4FC9-9D8E-6FD962D15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0" y="2455"/>
                  <a:ext cx="139" cy="151"/>
                </a:xfrm>
                <a:custGeom>
                  <a:avLst/>
                  <a:gdLst>
                    <a:gd name="T0" fmla="*/ 69 w 139"/>
                    <a:gd name="T1" fmla="*/ 148 h 151"/>
                    <a:gd name="T2" fmla="*/ 48 w 139"/>
                    <a:gd name="T3" fmla="*/ 148 h 151"/>
                    <a:gd name="T4" fmla="*/ 52 w 139"/>
                    <a:gd name="T5" fmla="*/ 151 h 151"/>
                    <a:gd name="T6" fmla="*/ 64 w 139"/>
                    <a:gd name="T7" fmla="*/ 151 h 151"/>
                    <a:gd name="T8" fmla="*/ 69 w 139"/>
                    <a:gd name="T9" fmla="*/ 148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" h="151">
                      <a:moveTo>
                        <a:pt x="69" y="148"/>
                      </a:moveTo>
                      <a:lnTo>
                        <a:pt x="48" y="148"/>
                      </a:lnTo>
                      <a:lnTo>
                        <a:pt x="52" y="151"/>
                      </a:lnTo>
                      <a:lnTo>
                        <a:pt x="64" y="151"/>
                      </a:lnTo>
                      <a:lnTo>
                        <a:pt x="69" y="14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19" name="Freeform 736">
                  <a:extLst>
                    <a:ext uri="{FF2B5EF4-FFF2-40B4-BE49-F238E27FC236}">
                      <a16:creationId xmlns:a16="http://schemas.microsoft.com/office/drawing/2014/main" id="{9AA2D455-9934-435B-9E90-F43C03FCC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0" y="2455"/>
                  <a:ext cx="139" cy="151"/>
                </a:xfrm>
                <a:custGeom>
                  <a:avLst/>
                  <a:gdLst>
                    <a:gd name="T0" fmla="*/ 103 w 139"/>
                    <a:gd name="T1" fmla="*/ 4 h 151"/>
                    <a:gd name="T2" fmla="*/ 62 w 139"/>
                    <a:gd name="T3" fmla="*/ 4 h 151"/>
                    <a:gd name="T4" fmla="*/ 57 w 139"/>
                    <a:gd name="T5" fmla="*/ 7 h 151"/>
                    <a:gd name="T6" fmla="*/ 40 w 139"/>
                    <a:gd name="T7" fmla="*/ 24 h 151"/>
                    <a:gd name="T8" fmla="*/ 38 w 139"/>
                    <a:gd name="T9" fmla="*/ 31 h 151"/>
                    <a:gd name="T10" fmla="*/ 38 w 139"/>
                    <a:gd name="T11" fmla="*/ 43 h 151"/>
                    <a:gd name="T12" fmla="*/ 40 w 139"/>
                    <a:gd name="T13" fmla="*/ 47 h 151"/>
                    <a:gd name="T14" fmla="*/ 40 w 139"/>
                    <a:gd name="T15" fmla="*/ 52 h 151"/>
                    <a:gd name="T16" fmla="*/ 45 w 139"/>
                    <a:gd name="T17" fmla="*/ 57 h 151"/>
                    <a:gd name="T18" fmla="*/ 45 w 139"/>
                    <a:gd name="T19" fmla="*/ 60 h 151"/>
                    <a:gd name="T20" fmla="*/ 48 w 139"/>
                    <a:gd name="T21" fmla="*/ 64 h 151"/>
                    <a:gd name="T22" fmla="*/ 50 w 139"/>
                    <a:gd name="T23" fmla="*/ 67 h 151"/>
                    <a:gd name="T24" fmla="*/ 52 w 139"/>
                    <a:gd name="T25" fmla="*/ 72 h 151"/>
                    <a:gd name="T26" fmla="*/ 57 w 139"/>
                    <a:gd name="T27" fmla="*/ 74 h 151"/>
                    <a:gd name="T28" fmla="*/ 60 w 139"/>
                    <a:gd name="T29" fmla="*/ 79 h 151"/>
                    <a:gd name="T30" fmla="*/ 76 w 139"/>
                    <a:gd name="T31" fmla="*/ 95 h 151"/>
                    <a:gd name="T32" fmla="*/ 81 w 139"/>
                    <a:gd name="T33" fmla="*/ 103 h 151"/>
                    <a:gd name="T34" fmla="*/ 84 w 139"/>
                    <a:gd name="T35" fmla="*/ 107 h 151"/>
                    <a:gd name="T36" fmla="*/ 88 w 139"/>
                    <a:gd name="T37" fmla="*/ 112 h 151"/>
                    <a:gd name="T38" fmla="*/ 88 w 139"/>
                    <a:gd name="T39" fmla="*/ 124 h 151"/>
                    <a:gd name="T40" fmla="*/ 86 w 139"/>
                    <a:gd name="T41" fmla="*/ 129 h 151"/>
                    <a:gd name="T42" fmla="*/ 84 w 139"/>
                    <a:gd name="T43" fmla="*/ 132 h 151"/>
                    <a:gd name="T44" fmla="*/ 81 w 139"/>
                    <a:gd name="T45" fmla="*/ 136 h 151"/>
                    <a:gd name="T46" fmla="*/ 72 w 139"/>
                    <a:gd name="T47" fmla="*/ 141 h 151"/>
                    <a:gd name="T48" fmla="*/ 64 w 139"/>
                    <a:gd name="T49" fmla="*/ 144 h 151"/>
                    <a:gd name="T50" fmla="*/ 24 w 139"/>
                    <a:gd name="T51" fmla="*/ 144 h 151"/>
                    <a:gd name="T52" fmla="*/ 28 w 139"/>
                    <a:gd name="T53" fmla="*/ 148 h 151"/>
                    <a:gd name="T54" fmla="*/ 81 w 139"/>
                    <a:gd name="T55" fmla="*/ 148 h 151"/>
                    <a:gd name="T56" fmla="*/ 100 w 139"/>
                    <a:gd name="T57" fmla="*/ 139 h 151"/>
                    <a:gd name="T58" fmla="*/ 108 w 139"/>
                    <a:gd name="T59" fmla="*/ 132 h 151"/>
                    <a:gd name="T60" fmla="*/ 110 w 139"/>
                    <a:gd name="T61" fmla="*/ 127 h 151"/>
                    <a:gd name="T62" fmla="*/ 112 w 139"/>
                    <a:gd name="T63" fmla="*/ 124 h 151"/>
                    <a:gd name="T64" fmla="*/ 112 w 139"/>
                    <a:gd name="T65" fmla="*/ 115 h 151"/>
                    <a:gd name="T66" fmla="*/ 115 w 139"/>
                    <a:gd name="T67" fmla="*/ 112 h 151"/>
                    <a:gd name="T68" fmla="*/ 115 w 139"/>
                    <a:gd name="T69" fmla="*/ 103 h 151"/>
                    <a:gd name="T70" fmla="*/ 112 w 139"/>
                    <a:gd name="T71" fmla="*/ 98 h 151"/>
                    <a:gd name="T72" fmla="*/ 112 w 139"/>
                    <a:gd name="T73" fmla="*/ 91 h 151"/>
                    <a:gd name="T74" fmla="*/ 105 w 139"/>
                    <a:gd name="T75" fmla="*/ 84 h 151"/>
                    <a:gd name="T76" fmla="*/ 103 w 139"/>
                    <a:gd name="T77" fmla="*/ 79 h 151"/>
                    <a:gd name="T78" fmla="*/ 91 w 139"/>
                    <a:gd name="T79" fmla="*/ 67 h 151"/>
                    <a:gd name="T80" fmla="*/ 88 w 139"/>
                    <a:gd name="T81" fmla="*/ 62 h 151"/>
                    <a:gd name="T82" fmla="*/ 84 w 139"/>
                    <a:gd name="T83" fmla="*/ 57 h 151"/>
                    <a:gd name="T84" fmla="*/ 76 w 139"/>
                    <a:gd name="T85" fmla="*/ 52 h 151"/>
                    <a:gd name="T86" fmla="*/ 72 w 139"/>
                    <a:gd name="T87" fmla="*/ 47 h 151"/>
                    <a:gd name="T88" fmla="*/ 69 w 139"/>
                    <a:gd name="T89" fmla="*/ 43 h 151"/>
                    <a:gd name="T90" fmla="*/ 64 w 139"/>
                    <a:gd name="T91" fmla="*/ 38 h 151"/>
                    <a:gd name="T92" fmla="*/ 64 w 139"/>
                    <a:gd name="T93" fmla="*/ 21 h 151"/>
                    <a:gd name="T94" fmla="*/ 67 w 139"/>
                    <a:gd name="T95" fmla="*/ 16 h 151"/>
                    <a:gd name="T96" fmla="*/ 72 w 139"/>
                    <a:gd name="T97" fmla="*/ 12 h 151"/>
                    <a:gd name="T98" fmla="*/ 76 w 139"/>
                    <a:gd name="T99" fmla="*/ 9 h 151"/>
                    <a:gd name="T100" fmla="*/ 115 w 139"/>
                    <a:gd name="T101" fmla="*/ 9 h 151"/>
                    <a:gd name="T102" fmla="*/ 115 w 139"/>
                    <a:gd name="T103" fmla="*/ 7 h 151"/>
                    <a:gd name="T104" fmla="*/ 108 w 139"/>
                    <a:gd name="T105" fmla="*/ 7 h 151"/>
                    <a:gd name="T106" fmla="*/ 103 w 139"/>
                    <a:gd name="T107" fmla="*/ 4 h 15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39" h="151">
                      <a:moveTo>
                        <a:pt x="103" y="4"/>
                      </a:moveTo>
                      <a:lnTo>
                        <a:pt x="62" y="4"/>
                      </a:lnTo>
                      <a:lnTo>
                        <a:pt x="57" y="7"/>
                      </a:lnTo>
                      <a:lnTo>
                        <a:pt x="40" y="24"/>
                      </a:lnTo>
                      <a:lnTo>
                        <a:pt x="38" y="31"/>
                      </a:lnTo>
                      <a:lnTo>
                        <a:pt x="38" y="43"/>
                      </a:lnTo>
                      <a:lnTo>
                        <a:pt x="40" y="47"/>
                      </a:lnTo>
                      <a:lnTo>
                        <a:pt x="40" y="52"/>
                      </a:lnTo>
                      <a:lnTo>
                        <a:pt x="45" y="57"/>
                      </a:lnTo>
                      <a:lnTo>
                        <a:pt x="45" y="60"/>
                      </a:lnTo>
                      <a:lnTo>
                        <a:pt x="48" y="64"/>
                      </a:lnTo>
                      <a:lnTo>
                        <a:pt x="50" y="67"/>
                      </a:lnTo>
                      <a:lnTo>
                        <a:pt x="52" y="72"/>
                      </a:lnTo>
                      <a:lnTo>
                        <a:pt x="57" y="74"/>
                      </a:lnTo>
                      <a:lnTo>
                        <a:pt x="60" y="79"/>
                      </a:lnTo>
                      <a:lnTo>
                        <a:pt x="76" y="95"/>
                      </a:lnTo>
                      <a:lnTo>
                        <a:pt x="81" y="103"/>
                      </a:lnTo>
                      <a:lnTo>
                        <a:pt x="84" y="107"/>
                      </a:lnTo>
                      <a:lnTo>
                        <a:pt x="88" y="112"/>
                      </a:lnTo>
                      <a:lnTo>
                        <a:pt x="88" y="124"/>
                      </a:lnTo>
                      <a:lnTo>
                        <a:pt x="86" y="129"/>
                      </a:lnTo>
                      <a:lnTo>
                        <a:pt x="84" y="132"/>
                      </a:lnTo>
                      <a:lnTo>
                        <a:pt x="81" y="136"/>
                      </a:lnTo>
                      <a:lnTo>
                        <a:pt x="72" y="141"/>
                      </a:lnTo>
                      <a:lnTo>
                        <a:pt x="64" y="144"/>
                      </a:lnTo>
                      <a:lnTo>
                        <a:pt x="24" y="144"/>
                      </a:lnTo>
                      <a:lnTo>
                        <a:pt x="28" y="148"/>
                      </a:lnTo>
                      <a:lnTo>
                        <a:pt x="81" y="148"/>
                      </a:lnTo>
                      <a:lnTo>
                        <a:pt x="100" y="139"/>
                      </a:lnTo>
                      <a:lnTo>
                        <a:pt x="108" y="132"/>
                      </a:lnTo>
                      <a:lnTo>
                        <a:pt x="110" y="127"/>
                      </a:lnTo>
                      <a:lnTo>
                        <a:pt x="112" y="124"/>
                      </a:lnTo>
                      <a:lnTo>
                        <a:pt x="112" y="115"/>
                      </a:lnTo>
                      <a:lnTo>
                        <a:pt x="115" y="112"/>
                      </a:lnTo>
                      <a:lnTo>
                        <a:pt x="115" y="103"/>
                      </a:lnTo>
                      <a:lnTo>
                        <a:pt x="112" y="98"/>
                      </a:lnTo>
                      <a:lnTo>
                        <a:pt x="112" y="91"/>
                      </a:lnTo>
                      <a:lnTo>
                        <a:pt x="105" y="84"/>
                      </a:lnTo>
                      <a:lnTo>
                        <a:pt x="103" y="79"/>
                      </a:lnTo>
                      <a:lnTo>
                        <a:pt x="91" y="67"/>
                      </a:lnTo>
                      <a:lnTo>
                        <a:pt x="88" y="62"/>
                      </a:lnTo>
                      <a:lnTo>
                        <a:pt x="84" y="57"/>
                      </a:lnTo>
                      <a:lnTo>
                        <a:pt x="76" y="52"/>
                      </a:lnTo>
                      <a:lnTo>
                        <a:pt x="72" y="47"/>
                      </a:lnTo>
                      <a:lnTo>
                        <a:pt x="69" y="43"/>
                      </a:lnTo>
                      <a:lnTo>
                        <a:pt x="64" y="38"/>
                      </a:lnTo>
                      <a:lnTo>
                        <a:pt x="64" y="21"/>
                      </a:lnTo>
                      <a:lnTo>
                        <a:pt x="67" y="16"/>
                      </a:lnTo>
                      <a:lnTo>
                        <a:pt x="72" y="12"/>
                      </a:lnTo>
                      <a:lnTo>
                        <a:pt x="76" y="9"/>
                      </a:lnTo>
                      <a:lnTo>
                        <a:pt x="115" y="9"/>
                      </a:lnTo>
                      <a:lnTo>
                        <a:pt x="115" y="7"/>
                      </a:lnTo>
                      <a:lnTo>
                        <a:pt x="108" y="7"/>
                      </a:lnTo>
                      <a:lnTo>
                        <a:pt x="103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20" name="Freeform 737">
                  <a:extLst>
                    <a:ext uri="{FF2B5EF4-FFF2-40B4-BE49-F238E27FC236}">
                      <a16:creationId xmlns:a16="http://schemas.microsoft.com/office/drawing/2014/main" id="{6DA4F11E-4819-4840-9211-BB47B4189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0" y="2455"/>
                  <a:ext cx="139" cy="151"/>
                </a:xfrm>
                <a:custGeom>
                  <a:avLst/>
                  <a:gdLst>
                    <a:gd name="T0" fmla="*/ 139 w 139"/>
                    <a:gd name="T1" fmla="*/ 0 h 151"/>
                    <a:gd name="T2" fmla="*/ 132 w 139"/>
                    <a:gd name="T3" fmla="*/ 0 h 151"/>
                    <a:gd name="T4" fmla="*/ 129 w 139"/>
                    <a:gd name="T5" fmla="*/ 4 h 151"/>
                    <a:gd name="T6" fmla="*/ 127 w 139"/>
                    <a:gd name="T7" fmla="*/ 7 h 151"/>
                    <a:gd name="T8" fmla="*/ 122 w 139"/>
                    <a:gd name="T9" fmla="*/ 7 h 151"/>
                    <a:gd name="T10" fmla="*/ 117 w 139"/>
                    <a:gd name="T11" fmla="*/ 9 h 151"/>
                    <a:gd name="T12" fmla="*/ 93 w 139"/>
                    <a:gd name="T13" fmla="*/ 9 h 151"/>
                    <a:gd name="T14" fmla="*/ 100 w 139"/>
                    <a:gd name="T15" fmla="*/ 12 h 151"/>
                    <a:gd name="T16" fmla="*/ 105 w 139"/>
                    <a:gd name="T17" fmla="*/ 14 h 151"/>
                    <a:gd name="T18" fmla="*/ 112 w 139"/>
                    <a:gd name="T19" fmla="*/ 19 h 151"/>
                    <a:gd name="T20" fmla="*/ 115 w 139"/>
                    <a:gd name="T21" fmla="*/ 21 h 151"/>
                    <a:gd name="T22" fmla="*/ 115 w 139"/>
                    <a:gd name="T23" fmla="*/ 26 h 151"/>
                    <a:gd name="T24" fmla="*/ 120 w 139"/>
                    <a:gd name="T25" fmla="*/ 31 h 151"/>
                    <a:gd name="T26" fmla="*/ 120 w 139"/>
                    <a:gd name="T27" fmla="*/ 35 h 151"/>
                    <a:gd name="T28" fmla="*/ 122 w 139"/>
                    <a:gd name="T29" fmla="*/ 40 h 151"/>
                    <a:gd name="T30" fmla="*/ 122 w 139"/>
                    <a:gd name="T31" fmla="*/ 50 h 151"/>
                    <a:gd name="T32" fmla="*/ 127 w 139"/>
                    <a:gd name="T33" fmla="*/ 50 h 151"/>
                    <a:gd name="T34" fmla="*/ 139 w 139"/>
                    <a:gd name="T35" fmla="*/ 0 h 15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9" h="151">
                      <a:moveTo>
                        <a:pt x="139" y="0"/>
                      </a:moveTo>
                      <a:lnTo>
                        <a:pt x="132" y="0"/>
                      </a:lnTo>
                      <a:lnTo>
                        <a:pt x="129" y="4"/>
                      </a:lnTo>
                      <a:lnTo>
                        <a:pt x="127" y="7"/>
                      </a:lnTo>
                      <a:lnTo>
                        <a:pt x="122" y="7"/>
                      </a:lnTo>
                      <a:lnTo>
                        <a:pt x="117" y="9"/>
                      </a:lnTo>
                      <a:lnTo>
                        <a:pt x="93" y="9"/>
                      </a:lnTo>
                      <a:lnTo>
                        <a:pt x="100" y="12"/>
                      </a:lnTo>
                      <a:lnTo>
                        <a:pt x="105" y="14"/>
                      </a:lnTo>
                      <a:lnTo>
                        <a:pt x="112" y="19"/>
                      </a:lnTo>
                      <a:lnTo>
                        <a:pt x="115" y="21"/>
                      </a:lnTo>
                      <a:lnTo>
                        <a:pt x="115" y="26"/>
                      </a:lnTo>
                      <a:lnTo>
                        <a:pt x="120" y="31"/>
                      </a:lnTo>
                      <a:lnTo>
                        <a:pt x="120" y="35"/>
                      </a:lnTo>
                      <a:lnTo>
                        <a:pt x="122" y="40"/>
                      </a:lnTo>
                      <a:lnTo>
                        <a:pt x="122" y="50"/>
                      </a:lnTo>
                      <a:lnTo>
                        <a:pt x="127" y="50"/>
                      </a:lnTo>
                      <a:lnTo>
                        <a:pt x="13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21" name="Freeform 738">
                  <a:extLst>
                    <a:ext uri="{FF2B5EF4-FFF2-40B4-BE49-F238E27FC236}">
                      <a16:creationId xmlns:a16="http://schemas.microsoft.com/office/drawing/2014/main" id="{C77E3219-6075-4F94-BFE7-3B0093BD7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0" y="2455"/>
                  <a:ext cx="139" cy="151"/>
                </a:xfrm>
                <a:custGeom>
                  <a:avLst/>
                  <a:gdLst>
                    <a:gd name="T0" fmla="*/ 96 w 139"/>
                    <a:gd name="T1" fmla="*/ 2 h 151"/>
                    <a:gd name="T2" fmla="*/ 69 w 139"/>
                    <a:gd name="T3" fmla="*/ 2 h 151"/>
                    <a:gd name="T4" fmla="*/ 64 w 139"/>
                    <a:gd name="T5" fmla="*/ 4 h 151"/>
                    <a:gd name="T6" fmla="*/ 100 w 139"/>
                    <a:gd name="T7" fmla="*/ 4 h 151"/>
                    <a:gd name="T8" fmla="*/ 96 w 139"/>
                    <a:gd name="T9" fmla="*/ 2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" h="151">
                      <a:moveTo>
                        <a:pt x="96" y="2"/>
                      </a:moveTo>
                      <a:lnTo>
                        <a:pt x="69" y="2"/>
                      </a:lnTo>
                      <a:lnTo>
                        <a:pt x="64" y="4"/>
                      </a:lnTo>
                      <a:lnTo>
                        <a:pt x="100" y="4"/>
                      </a:lnTo>
                      <a:lnTo>
                        <a:pt x="96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22" name="Freeform 739">
                  <a:extLst>
                    <a:ext uri="{FF2B5EF4-FFF2-40B4-BE49-F238E27FC236}">
                      <a16:creationId xmlns:a16="http://schemas.microsoft.com/office/drawing/2014/main" id="{8AEB9D5B-23AC-4E8D-AFA0-52BEAE619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0" y="2455"/>
                  <a:ext cx="139" cy="151"/>
                </a:xfrm>
                <a:custGeom>
                  <a:avLst/>
                  <a:gdLst>
                    <a:gd name="T0" fmla="*/ 86 w 139"/>
                    <a:gd name="T1" fmla="*/ 0 h 151"/>
                    <a:gd name="T2" fmla="*/ 79 w 139"/>
                    <a:gd name="T3" fmla="*/ 0 h 151"/>
                    <a:gd name="T4" fmla="*/ 74 w 139"/>
                    <a:gd name="T5" fmla="*/ 2 h 151"/>
                    <a:gd name="T6" fmla="*/ 88 w 139"/>
                    <a:gd name="T7" fmla="*/ 2 h 151"/>
                    <a:gd name="T8" fmla="*/ 86 w 139"/>
                    <a:gd name="T9" fmla="*/ 0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" h="151">
                      <a:moveTo>
                        <a:pt x="86" y="0"/>
                      </a:moveTo>
                      <a:lnTo>
                        <a:pt x="79" y="0"/>
                      </a:lnTo>
                      <a:lnTo>
                        <a:pt x="74" y="2"/>
                      </a:lnTo>
                      <a:lnTo>
                        <a:pt x="88" y="2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807" name="Group 740">
                <a:extLst>
                  <a:ext uri="{FF2B5EF4-FFF2-40B4-BE49-F238E27FC236}">
                    <a16:creationId xmlns:a16="http://schemas.microsoft.com/office/drawing/2014/main" id="{2D227050-5758-44D9-BC28-AC56D1027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6" y="1492"/>
                <a:ext cx="249" cy="300"/>
                <a:chOff x="7976" y="1492"/>
                <a:chExt cx="249" cy="300"/>
              </a:xfrm>
            </p:grpSpPr>
            <p:sp>
              <p:nvSpPr>
                <p:cNvPr id="29811" name="Freeform 741">
                  <a:extLst>
                    <a:ext uri="{FF2B5EF4-FFF2-40B4-BE49-F238E27FC236}">
                      <a16:creationId xmlns:a16="http://schemas.microsoft.com/office/drawing/2014/main" id="{D6429442-ABEF-4498-B63F-7647250F9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6" y="1492"/>
                  <a:ext cx="249" cy="300"/>
                </a:xfrm>
                <a:custGeom>
                  <a:avLst/>
                  <a:gdLst>
                    <a:gd name="T0" fmla="*/ 36 w 249"/>
                    <a:gd name="T1" fmla="*/ 297 h 300"/>
                    <a:gd name="T2" fmla="*/ 16 w 249"/>
                    <a:gd name="T3" fmla="*/ 297 h 300"/>
                    <a:gd name="T4" fmla="*/ 21 w 249"/>
                    <a:gd name="T5" fmla="*/ 300 h 300"/>
                    <a:gd name="T6" fmla="*/ 31 w 249"/>
                    <a:gd name="T7" fmla="*/ 300 h 300"/>
                    <a:gd name="T8" fmla="*/ 36 w 249"/>
                    <a:gd name="T9" fmla="*/ 297 h 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9" h="300">
                      <a:moveTo>
                        <a:pt x="36" y="297"/>
                      </a:moveTo>
                      <a:lnTo>
                        <a:pt x="16" y="297"/>
                      </a:lnTo>
                      <a:lnTo>
                        <a:pt x="21" y="300"/>
                      </a:lnTo>
                      <a:lnTo>
                        <a:pt x="31" y="300"/>
                      </a:lnTo>
                      <a:lnTo>
                        <a:pt x="36" y="2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12" name="Freeform 742">
                  <a:extLst>
                    <a:ext uri="{FF2B5EF4-FFF2-40B4-BE49-F238E27FC236}">
                      <a16:creationId xmlns:a16="http://schemas.microsoft.com/office/drawing/2014/main" id="{E4DF43C1-23F1-44AA-A0B3-9311BA257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6" y="1492"/>
                  <a:ext cx="249" cy="300"/>
                </a:xfrm>
                <a:custGeom>
                  <a:avLst/>
                  <a:gdLst>
                    <a:gd name="T0" fmla="*/ 23 w 249"/>
                    <a:gd name="T1" fmla="*/ 271 h 300"/>
                    <a:gd name="T2" fmla="*/ 11 w 249"/>
                    <a:gd name="T3" fmla="*/ 271 h 300"/>
                    <a:gd name="T4" fmla="*/ 7 w 249"/>
                    <a:gd name="T5" fmla="*/ 276 h 300"/>
                    <a:gd name="T6" fmla="*/ 4 w 249"/>
                    <a:gd name="T7" fmla="*/ 276 h 300"/>
                    <a:gd name="T8" fmla="*/ 2 w 249"/>
                    <a:gd name="T9" fmla="*/ 278 h 300"/>
                    <a:gd name="T10" fmla="*/ 2 w 249"/>
                    <a:gd name="T11" fmla="*/ 280 h 300"/>
                    <a:gd name="T12" fmla="*/ 0 w 249"/>
                    <a:gd name="T13" fmla="*/ 285 h 300"/>
                    <a:gd name="T14" fmla="*/ 2 w 249"/>
                    <a:gd name="T15" fmla="*/ 285 h 300"/>
                    <a:gd name="T16" fmla="*/ 2 w 249"/>
                    <a:gd name="T17" fmla="*/ 287 h 300"/>
                    <a:gd name="T18" fmla="*/ 4 w 249"/>
                    <a:gd name="T19" fmla="*/ 292 h 300"/>
                    <a:gd name="T20" fmla="*/ 7 w 249"/>
                    <a:gd name="T21" fmla="*/ 295 h 300"/>
                    <a:gd name="T22" fmla="*/ 11 w 249"/>
                    <a:gd name="T23" fmla="*/ 297 h 300"/>
                    <a:gd name="T24" fmla="*/ 43 w 249"/>
                    <a:gd name="T25" fmla="*/ 297 h 300"/>
                    <a:gd name="T26" fmla="*/ 52 w 249"/>
                    <a:gd name="T27" fmla="*/ 292 h 300"/>
                    <a:gd name="T28" fmla="*/ 23 w 249"/>
                    <a:gd name="T29" fmla="*/ 292 h 300"/>
                    <a:gd name="T30" fmla="*/ 23 w 249"/>
                    <a:gd name="T31" fmla="*/ 287 h 300"/>
                    <a:gd name="T32" fmla="*/ 26 w 249"/>
                    <a:gd name="T33" fmla="*/ 287 h 300"/>
                    <a:gd name="T34" fmla="*/ 28 w 249"/>
                    <a:gd name="T35" fmla="*/ 285 h 300"/>
                    <a:gd name="T36" fmla="*/ 28 w 249"/>
                    <a:gd name="T37" fmla="*/ 283 h 300"/>
                    <a:gd name="T38" fmla="*/ 31 w 249"/>
                    <a:gd name="T39" fmla="*/ 283 h 300"/>
                    <a:gd name="T40" fmla="*/ 31 w 249"/>
                    <a:gd name="T41" fmla="*/ 278 h 300"/>
                    <a:gd name="T42" fmla="*/ 26 w 249"/>
                    <a:gd name="T43" fmla="*/ 273 h 300"/>
                    <a:gd name="T44" fmla="*/ 23 w 249"/>
                    <a:gd name="T45" fmla="*/ 273 h 300"/>
                    <a:gd name="T46" fmla="*/ 23 w 249"/>
                    <a:gd name="T47" fmla="*/ 271 h 3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49" h="300">
                      <a:moveTo>
                        <a:pt x="23" y="271"/>
                      </a:moveTo>
                      <a:lnTo>
                        <a:pt x="11" y="271"/>
                      </a:lnTo>
                      <a:lnTo>
                        <a:pt x="7" y="276"/>
                      </a:lnTo>
                      <a:lnTo>
                        <a:pt x="4" y="276"/>
                      </a:lnTo>
                      <a:lnTo>
                        <a:pt x="2" y="278"/>
                      </a:lnTo>
                      <a:lnTo>
                        <a:pt x="2" y="280"/>
                      </a:lnTo>
                      <a:lnTo>
                        <a:pt x="0" y="285"/>
                      </a:lnTo>
                      <a:lnTo>
                        <a:pt x="2" y="285"/>
                      </a:lnTo>
                      <a:lnTo>
                        <a:pt x="2" y="287"/>
                      </a:lnTo>
                      <a:lnTo>
                        <a:pt x="4" y="292"/>
                      </a:lnTo>
                      <a:lnTo>
                        <a:pt x="7" y="295"/>
                      </a:lnTo>
                      <a:lnTo>
                        <a:pt x="11" y="297"/>
                      </a:lnTo>
                      <a:lnTo>
                        <a:pt x="43" y="297"/>
                      </a:lnTo>
                      <a:lnTo>
                        <a:pt x="52" y="292"/>
                      </a:lnTo>
                      <a:lnTo>
                        <a:pt x="23" y="292"/>
                      </a:lnTo>
                      <a:lnTo>
                        <a:pt x="23" y="287"/>
                      </a:lnTo>
                      <a:lnTo>
                        <a:pt x="26" y="287"/>
                      </a:lnTo>
                      <a:lnTo>
                        <a:pt x="28" y="285"/>
                      </a:lnTo>
                      <a:lnTo>
                        <a:pt x="28" y="283"/>
                      </a:lnTo>
                      <a:lnTo>
                        <a:pt x="31" y="283"/>
                      </a:lnTo>
                      <a:lnTo>
                        <a:pt x="31" y="278"/>
                      </a:lnTo>
                      <a:lnTo>
                        <a:pt x="26" y="273"/>
                      </a:lnTo>
                      <a:lnTo>
                        <a:pt x="23" y="273"/>
                      </a:lnTo>
                      <a:lnTo>
                        <a:pt x="23" y="27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13" name="Freeform 743">
                  <a:extLst>
                    <a:ext uri="{FF2B5EF4-FFF2-40B4-BE49-F238E27FC236}">
                      <a16:creationId xmlns:a16="http://schemas.microsoft.com/office/drawing/2014/main" id="{D47506B4-3999-417E-812B-EC198D1A8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6" y="1492"/>
                  <a:ext cx="249" cy="300"/>
                </a:xfrm>
                <a:custGeom>
                  <a:avLst/>
                  <a:gdLst>
                    <a:gd name="T0" fmla="*/ 156 w 249"/>
                    <a:gd name="T1" fmla="*/ 96 h 300"/>
                    <a:gd name="T2" fmla="*/ 124 w 249"/>
                    <a:gd name="T3" fmla="*/ 96 h 300"/>
                    <a:gd name="T4" fmla="*/ 91 w 249"/>
                    <a:gd name="T5" fmla="*/ 206 h 300"/>
                    <a:gd name="T6" fmla="*/ 88 w 249"/>
                    <a:gd name="T7" fmla="*/ 216 h 300"/>
                    <a:gd name="T8" fmla="*/ 83 w 249"/>
                    <a:gd name="T9" fmla="*/ 223 h 300"/>
                    <a:gd name="T10" fmla="*/ 79 w 249"/>
                    <a:gd name="T11" fmla="*/ 237 h 300"/>
                    <a:gd name="T12" fmla="*/ 79 w 249"/>
                    <a:gd name="T13" fmla="*/ 242 h 300"/>
                    <a:gd name="T14" fmla="*/ 76 w 249"/>
                    <a:gd name="T15" fmla="*/ 244 h 300"/>
                    <a:gd name="T16" fmla="*/ 76 w 249"/>
                    <a:gd name="T17" fmla="*/ 249 h 300"/>
                    <a:gd name="T18" fmla="*/ 74 w 249"/>
                    <a:gd name="T19" fmla="*/ 252 h 300"/>
                    <a:gd name="T20" fmla="*/ 71 w 249"/>
                    <a:gd name="T21" fmla="*/ 259 h 300"/>
                    <a:gd name="T22" fmla="*/ 67 w 249"/>
                    <a:gd name="T23" fmla="*/ 266 h 300"/>
                    <a:gd name="T24" fmla="*/ 62 w 249"/>
                    <a:gd name="T25" fmla="*/ 276 h 300"/>
                    <a:gd name="T26" fmla="*/ 52 w 249"/>
                    <a:gd name="T27" fmla="*/ 285 h 300"/>
                    <a:gd name="T28" fmla="*/ 38 w 249"/>
                    <a:gd name="T29" fmla="*/ 292 h 300"/>
                    <a:gd name="T30" fmla="*/ 52 w 249"/>
                    <a:gd name="T31" fmla="*/ 292 h 300"/>
                    <a:gd name="T32" fmla="*/ 57 w 249"/>
                    <a:gd name="T33" fmla="*/ 290 h 300"/>
                    <a:gd name="T34" fmla="*/ 60 w 249"/>
                    <a:gd name="T35" fmla="*/ 287 h 300"/>
                    <a:gd name="T36" fmla="*/ 67 w 249"/>
                    <a:gd name="T37" fmla="*/ 285 h 300"/>
                    <a:gd name="T38" fmla="*/ 88 w 249"/>
                    <a:gd name="T39" fmla="*/ 264 h 300"/>
                    <a:gd name="T40" fmla="*/ 98 w 249"/>
                    <a:gd name="T41" fmla="*/ 249 h 300"/>
                    <a:gd name="T42" fmla="*/ 103 w 249"/>
                    <a:gd name="T43" fmla="*/ 240 h 300"/>
                    <a:gd name="T44" fmla="*/ 107 w 249"/>
                    <a:gd name="T45" fmla="*/ 232 h 300"/>
                    <a:gd name="T46" fmla="*/ 110 w 249"/>
                    <a:gd name="T47" fmla="*/ 225 h 300"/>
                    <a:gd name="T48" fmla="*/ 115 w 249"/>
                    <a:gd name="T49" fmla="*/ 218 h 300"/>
                    <a:gd name="T50" fmla="*/ 117 w 249"/>
                    <a:gd name="T51" fmla="*/ 208 h 300"/>
                    <a:gd name="T52" fmla="*/ 122 w 249"/>
                    <a:gd name="T53" fmla="*/ 199 h 300"/>
                    <a:gd name="T54" fmla="*/ 124 w 249"/>
                    <a:gd name="T55" fmla="*/ 189 h 300"/>
                    <a:gd name="T56" fmla="*/ 129 w 249"/>
                    <a:gd name="T57" fmla="*/ 180 h 300"/>
                    <a:gd name="T58" fmla="*/ 134 w 249"/>
                    <a:gd name="T59" fmla="*/ 167 h 300"/>
                    <a:gd name="T60" fmla="*/ 156 w 249"/>
                    <a:gd name="T61" fmla="*/ 96 h 3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49" h="300">
                      <a:moveTo>
                        <a:pt x="156" y="96"/>
                      </a:moveTo>
                      <a:lnTo>
                        <a:pt x="124" y="96"/>
                      </a:lnTo>
                      <a:lnTo>
                        <a:pt x="91" y="206"/>
                      </a:lnTo>
                      <a:lnTo>
                        <a:pt x="88" y="216"/>
                      </a:lnTo>
                      <a:lnTo>
                        <a:pt x="83" y="223"/>
                      </a:lnTo>
                      <a:lnTo>
                        <a:pt x="79" y="237"/>
                      </a:lnTo>
                      <a:lnTo>
                        <a:pt x="79" y="242"/>
                      </a:lnTo>
                      <a:lnTo>
                        <a:pt x="76" y="244"/>
                      </a:lnTo>
                      <a:lnTo>
                        <a:pt x="76" y="249"/>
                      </a:lnTo>
                      <a:lnTo>
                        <a:pt x="74" y="252"/>
                      </a:lnTo>
                      <a:lnTo>
                        <a:pt x="71" y="259"/>
                      </a:lnTo>
                      <a:lnTo>
                        <a:pt x="67" y="266"/>
                      </a:lnTo>
                      <a:lnTo>
                        <a:pt x="62" y="276"/>
                      </a:lnTo>
                      <a:lnTo>
                        <a:pt x="52" y="285"/>
                      </a:lnTo>
                      <a:lnTo>
                        <a:pt x="38" y="292"/>
                      </a:lnTo>
                      <a:lnTo>
                        <a:pt x="52" y="292"/>
                      </a:lnTo>
                      <a:lnTo>
                        <a:pt x="57" y="290"/>
                      </a:lnTo>
                      <a:lnTo>
                        <a:pt x="60" y="287"/>
                      </a:lnTo>
                      <a:lnTo>
                        <a:pt x="67" y="285"/>
                      </a:lnTo>
                      <a:lnTo>
                        <a:pt x="88" y="264"/>
                      </a:lnTo>
                      <a:lnTo>
                        <a:pt x="98" y="249"/>
                      </a:lnTo>
                      <a:lnTo>
                        <a:pt x="103" y="240"/>
                      </a:lnTo>
                      <a:lnTo>
                        <a:pt x="107" y="232"/>
                      </a:lnTo>
                      <a:lnTo>
                        <a:pt x="110" y="225"/>
                      </a:lnTo>
                      <a:lnTo>
                        <a:pt x="115" y="218"/>
                      </a:lnTo>
                      <a:lnTo>
                        <a:pt x="117" y="208"/>
                      </a:lnTo>
                      <a:lnTo>
                        <a:pt x="122" y="199"/>
                      </a:lnTo>
                      <a:lnTo>
                        <a:pt x="124" y="189"/>
                      </a:lnTo>
                      <a:lnTo>
                        <a:pt x="129" y="180"/>
                      </a:lnTo>
                      <a:lnTo>
                        <a:pt x="134" y="167"/>
                      </a:lnTo>
                      <a:lnTo>
                        <a:pt x="156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14" name="Freeform 744">
                  <a:extLst>
                    <a:ext uri="{FF2B5EF4-FFF2-40B4-BE49-F238E27FC236}">
                      <a16:creationId xmlns:a16="http://schemas.microsoft.com/office/drawing/2014/main" id="{5EDAA9EC-B2EA-4D5F-AC60-77D9E8B90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6" y="1492"/>
                  <a:ext cx="249" cy="300"/>
                </a:xfrm>
                <a:custGeom>
                  <a:avLst/>
                  <a:gdLst>
                    <a:gd name="T0" fmla="*/ 187 w 249"/>
                    <a:gd name="T1" fmla="*/ 84 h 300"/>
                    <a:gd name="T2" fmla="*/ 91 w 249"/>
                    <a:gd name="T3" fmla="*/ 84 h 300"/>
                    <a:gd name="T4" fmla="*/ 91 w 249"/>
                    <a:gd name="T5" fmla="*/ 96 h 300"/>
                    <a:gd name="T6" fmla="*/ 182 w 249"/>
                    <a:gd name="T7" fmla="*/ 96 h 300"/>
                    <a:gd name="T8" fmla="*/ 187 w 249"/>
                    <a:gd name="T9" fmla="*/ 84 h 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9" h="300">
                      <a:moveTo>
                        <a:pt x="187" y="84"/>
                      </a:moveTo>
                      <a:lnTo>
                        <a:pt x="91" y="84"/>
                      </a:lnTo>
                      <a:lnTo>
                        <a:pt x="91" y="96"/>
                      </a:lnTo>
                      <a:lnTo>
                        <a:pt x="182" y="96"/>
                      </a:lnTo>
                      <a:lnTo>
                        <a:pt x="187" y="8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15" name="Freeform 745">
                  <a:extLst>
                    <a:ext uri="{FF2B5EF4-FFF2-40B4-BE49-F238E27FC236}">
                      <a16:creationId xmlns:a16="http://schemas.microsoft.com/office/drawing/2014/main" id="{E4A4ED69-6C9A-4335-BDBE-0BBBDF4DD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6" y="1492"/>
                  <a:ext cx="249" cy="300"/>
                </a:xfrm>
                <a:custGeom>
                  <a:avLst/>
                  <a:gdLst>
                    <a:gd name="T0" fmla="*/ 206 w 249"/>
                    <a:gd name="T1" fmla="*/ 7 h 300"/>
                    <a:gd name="T2" fmla="*/ 187 w 249"/>
                    <a:gd name="T3" fmla="*/ 7 h 300"/>
                    <a:gd name="T4" fmla="*/ 182 w 249"/>
                    <a:gd name="T5" fmla="*/ 12 h 300"/>
                    <a:gd name="T6" fmla="*/ 180 w 249"/>
                    <a:gd name="T7" fmla="*/ 12 h 300"/>
                    <a:gd name="T8" fmla="*/ 170 w 249"/>
                    <a:gd name="T9" fmla="*/ 21 h 300"/>
                    <a:gd name="T10" fmla="*/ 165 w 249"/>
                    <a:gd name="T11" fmla="*/ 24 h 300"/>
                    <a:gd name="T12" fmla="*/ 163 w 249"/>
                    <a:gd name="T13" fmla="*/ 26 h 300"/>
                    <a:gd name="T14" fmla="*/ 160 w 249"/>
                    <a:gd name="T15" fmla="*/ 31 h 300"/>
                    <a:gd name="T16" fmla="*/ 158 w 249"/>
                    <a:gd name="T17" fmla="*/ 33 h 300"/>
                    <a:gd name="T18" fmla="*/ 156 w 249"/>
                    <a:gd name="T19" fmla="*/ 38 h 300"/>
                    <a:gd name="T20" fmla="*/ 153 w 249"/>
                    <a:gd name="T21" fmla="*/ 40 h 300"/>
                    <a:gd name="T22" fmla="*/ 151 w 249"/>
                    <a:gd name="T23" fmla="*/ 45 h 300"/>
                    <a:gd name="T24" fmla="*/ 143 w 249"/>
                    <a:gd name="T25" fmla="*/ 52 h 300"/>
                    <a:gd name="T26" fmla="*/ 141 w 249"/>
                    <a:gd name="T27" fmla="*/ 57 h 300"/>
                    <a:gd name="T28" fmla="*/ 136 w 249"/>
                    <a:gd name="T29" fmla="*/ 72 h 300"/>
                    <a:gd name="T30" fmla="*/ 131 w 249"/>
                    <a:gd name="T31" fmla="*/ 74 h 300"/>
                    <a:gd name="T32" fmla="*/ 129 w 249"/>
                    <a:gd name="T33" fmla="*/ 79 h 300"/>
                    <a:gd name="T34" fmla="*/ 127 w 249"/>
                    <a:gd name="T35" fmla="*/ 81 h 300"/>
                    <a:gd name="T36" fmla="*/ 124 w 249"/>
                    <a:gd name="T37" fmla="*/ 81 h 300"/>
                    <a:gd name="T38" fmla="*/ 120 w 249"/>
                    <a:gd name="T39" fmla="*/ 84 h 300"/>
                    <a:gd name="T40" fmla="*/ 158 w 249"/>
                    <a:gd name="T41" fmla="*/ 84 h 300"/>
                    <a:gd name="T42" fmla="*/ 163 w 249"/>
                    <a:gd name="T43" fmla="*/ 76 h 300"/>
                    <a:gd name="T44" fmla="*/ 167 w 249"/>
                    <a:gd name="T45" fmla="*/ 62 h 300"/>
                    <a:gd name="T46" fmla="*/ 170 w 249"/>
                    <a:gd name="T47" fmla="*/ 57 h 300"/>
                    <a:gd name="T48" fmla="*/ 172 w 249"/>
                    <a:gd name="T49" fmla="*/ 50 h 300"/>
                    <a:gd name="T50" fmla="*/ 175 w 249"/>
                    <a:gd name="T51" fmla="*/ 47 h 300"/>
                    <a:gd name="T52" fmla="*/ 175 w 249"/>
                    <a:gd name="T53" fmla="*/ 43 h 300"/>
                    <a:gd name="T54" fmla="*/ 177 w 249"/>
                    <a:gd name="T55" fmla="*/ 40 h 300"/>
                    <a:gd name="T56" fmla="*/ 182 w 249"/>
                    <a:gd name="T57" fmla="*/ 31 h 300"/>
                    <a:gd name="T58" fmla="*/ 187 w 249"/>
                    <a:gd name="T59" fmla="*/ 24 h 300"/>
                    <a:gd name="T60" fmla="*/ 201 w 249"/>
                    <a:gd name="T61" fmla="*/ 9 h 300"/>
                    <a:gd name="T62" fmla="*/ 206 w 249"/>
                    <a:gd name="T63" fmla="*/ 7 h 3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9" h="300">
                      <a:moveTo>
                        <a:pt x="206" y="7"/>
                      </a:moveTo>
                      <a:lnTo>
                        <a:pt x="187" y="7"/>
                      </a:lnTo>
                      <a:lnTo>
                        <a:pt x="182" y="12"/>
                      </a:lnTo>
                      <a:lnTo>
                        <a:pt x="180" y="12"/>
                      </a:lnTo>
                      <a:lnTo>
                        <a:pt x="170" y="21"/>
                      </a:lnTo>
                      <a:lnTo>
                        <a:pt x="165" y="24"/>
                      </a:lnTo>
                      <a:lnTo>
                        <a:pt x="163" y="26"/>
                      </a:lnTo>
                      <a:lnTo>
                        <a:pt x="160" y="31"/>
                      </a:lnTo>
                      <a:lnTo>
                        <a:pt x="158" y="33"/>
                      </a:lnTo>
                      <a:lnTo>
                        <a:pt x="156" y="38"/>
                      </a:lnTo>
                      <a:lnTo>
                        <a:pt x="153" y="40"/>
                      </a:lnTo>
                      <a:lnTo>
                        <a:pt x="151" y="45"/>
                      </a:lnTo>
                      <a:lnTo>
                        <a:pt x="143" y="52"/>
                      </a:lnTo>
                      <a:lnTo>
                        <a:pt x="141" y="57"/>
                      </a:lnTo>
                      <a:lnTo>
                        <a:pt x="136" y="72"/>
                      </a:lnTo>
                      <a:lnTo>
                        <a:pt x="131" y="74"/>
                      </a:lnTo>
                      <a:lnTo>
                        <a:pt x="129" y="79"/>
                      </a:lnTo>
                      <a:lnTo>
                        <a:pt x="127" y="81"/>
                      </a:lnTo>
                      <a:lnTo>
                        <a:pt x="124" y="81"/>
                      </a:lnTo>
                      <a:lnTo>
                        <a:pt x="120" y="84"/>
                      </a:lnTo>
                      <a:lnTo>
                        <a:pt x="158" y="84"/>
                      </a:lnTo>
                      <a:lnTo>
                        <a:pt x="163" y="76"/>
                      </a:lnTo>
                      <a:lnTo>
                        <a:pt x="167" y="62"/>
                      </a:lnTo>
                      <a:lnTo>
                        <a:pt x="170" y="57"/>
                      </a:lnTo>
                      <a:lnTo>
                        <a:pt x="172" y="50"/>
                      </a:lnTo>
                      <a:lnTo>
                        <a:pt x="175" y="47"/>
                      </a:lnTo>
                      <a:lnTo>
                        <a:pt x="175" y="43"/>
                      </a:lnTo>
                      <a:lnTo>
                        <a:pt x="177" y="40"/>
                      </a:lnTo>
                      <a:lnTo>
                        <a:pt x="182" y="31"/>
                      </a:lnTo>
                      <a:lnTo>
                        <a:pt x="187" y="24"/>
                      </a:lnTo>
                      <a:lnTo>
                        <a:pt x="201" y="9"/>
                      </a:lnTo>
                      <a:lnTo>
                        <a:pt x="206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16" name="Freeform 746">
                  <a:extLst>
                    <a:ext uri="{FF2B5EF4-FFF2-40B4-BE49-F238E27FC236}">
                      <a16:creationId xmlns:a16="http://schemas.microsoft.com/office/drawing/2014/main" id="{577A60D4-F5AA-49BA-8726-259C2C19D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6" y="1492"/>
                  <a:ext cx="249" cy="300"/>
                </a:xfrm>
                <a:custGeom>
                  <a:avLst/>
                  <a:gdLst>
                    <a:gd name="T0" fmla="*/ 230 w 249"/>
                    <a:gd name="T1" fmla="*/ 0 h 300"/>
                    <a:gd name="T2" fmla="*/ 208 w 249"/>
                    <a:gd name="T3" fmla="*/ 0 h 300"/>
                    <a:gd name="T4" fmla="*/ 206 w 249"/>
                    <a:gd name="T5" fmla="*/ 2 h 300"/>
                    <a:gd name="T6" fmla="*/ 201 w 249"/>
                    <a:gd name="T7" fmla="*/ 2 h 300"/>
                    <a:gd name="T8" fmla="*/ 199 w 249"/>
                    <a:gd name="T9" fmla="*/ 4 h 300"/>
                    <a:gd name="T10" fmla="*/ 194 w 249"/>
                    <a:gd name="T11" fmla="*/ 4 h 300"/>
                    <a:gd name="T12" fmla="*/ 191 w 249"/>
                    <a:gd name="T13" fmla="*/ 7 h 300"/>
                    <a:gd name="T14" fmla="*/ 223 w 249"/>
                    <a:gd name="T15" fmla="*/ 7 h 300"/>
                    <a:gd name="T16" fmla="*/ 223 w 249"/>
                    <a:gd name="T17" fmla="*/ 19 h 300"/>
                    <a:gd name="T18" fmla="*/ 220 w 249"/>
                    <a:gd name="T19" fmla="*/ 19 h 300"/>
                    <a:gd name="T20" fmla="*/ 220 w 249"/>
                    <a:gd name="T21" fmla="*/ 26 h 300"/>
                    <a:gd name="T22" fmla="*/ 223 w 249"/>
                    <a:gd name="T23" fmla="*/ 28 h 300"/>
                    <a:gd name="T24" fmla="*/ 223 w 249"/>
                    <a:gd name="T25" fmla="*/ 31 h 300"/>
                    <a:gd name="T26" fmla="*/ 240 w 249"/>
                    <a:gd name="T27" fmla="*/ 31 h 300"/>
                    <a:gd name="T28" fmla="*/ 242 w 249"/>
                    <a:gd name="T29" fmla="*/ 28 h 300"/>
                    <a:gd name="T30" fmla="*/ 244 w 249"/>
                    <a:gd name="T31" fmla="*/ 28 h 300"/>
                    <a:gd name="T32" fmla="*/ 249 w 249"/>
                    <a:gd name="T33" fmla="*/ 24 h 300"/>
                    <a:gd name="T34" fmla="*/ 249 w 249"/>
                    <a:gd name="T35" fmla="*/ 14 h 300"/>
                    <a:gd name="T36" fmla="*/ 247 w 249"/>
                    <a:gd name="T37" fmla="*/ 12 h 300"/>
                    <a:gd name="T38" fmla="*/ 244 w 249"/>
                    <a:gd name="T39" fmla="*/ 7 h 300"/>
                    <a:gd name="T40" fmla="*/ 240 w 249"/>
                    <a:gd name="T41" fmla="*/ 4 h 300"/>
                    <a:gd name="T42" fmla="*/ 237 w 249"/>
                    <a:gd name="T43" fmla="*/ 2 h 300"/>
                    <a:gd name="T44" fmla="*/ 230 w 249"/>
                    <a:gd name="T45" fmla="*/ 0 h 3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9" h="300">
                      <a:moveTo>
                        <a:pt x="230" y="0"/>
                      </a:moveTo>
                      <a:lnTo>
                        <a:pt x="208" y="0"/>
                      </a:lnTo>
                      <a:lnTo>
                        <a:pt x="206" y="2"/>
                      </a:lnTo>
                      <a:lnTo>
                        <a:pt x="201" y="2"/>
                      </a:lnTo>
                      <a:lnTo>
                        <a:pt x="199" y="4"/>
                      </a:lnTo>
                      <a:lnTo>
                        <a:pt x="194" y="4"/>
                      </a:lnTo>
                      <a:lnTo>
                        <a:pt x="191" y="7"/>
                      </a:lnTo>
                      <a:lnTo>
                        <a:pt x="223" y="7"/>
                      </a:lnTo>
                      <a:lnTo>
                        <a:pt x="223" y="19"/>
                      </a:lnTo>
                      <a:lnTo>
                        <a:pt x="220" y="19"/>
                      </a:lnTo>
                      <a:lnTo>
                        <a:pt x="220" y="26"/>
                      </a:lnTo>
                      <a:lnTo>
                        <a:pt x="223" y="28"/>
                      </a:lnTo>
                      <a:lnTo>
                        <a:pt x="223" y="31"/>
                      </a:lnTo>
                      <a:lnTo>
                        <a:pt x="240" y="31"/>
                      </a:lnTo>
                      <a:lnTo>
                        <a:pt x="242" y="28"/>
                      </a:lnTo>
                      <a:lnTo>
                        <a:pt x="244" y="28"/>
                      </a:lnTo>
                      <a:lnTo>
                        <a:pt x="249" y="24"/>
                      </a:lnTo>
                      <a:lnTo>
                        <a:pt x="249" y="14"/>
                      </a:lnTo>
                      <a:lnTo>
                        <a:pt x="247" y="12"/>
                      </a:lnTo>
                      <a:lnTo>
                        <a:pt x="244" y="7"/>
                      </a:lnTo>
                      <a:lnTo>
                        <a:pt x="240" y="4"/>
                      </a:lnTo>
                      <a:lnTo>
                        <a:pt x="237" y="2"/>
                      </a:lnTo>
                      <a:lnTo>
                        <a:pt x="2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808" name="Freeform 747">
                <a:extLst>
                  <a:ext uri="{FF2B5EF4-FFF2-40B4-BE49-F238E27FC236}">
                    <a16:creationId xmlns:a16="http://schemas.microsoft.com/office/drawing/2014/main" id="{054A167D-5AA6-4E58-AE24-45D8826C9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2" y="2364"/>
                <a:ext cx="20" cy="314"/>
              </a:xfrm>
              <a:custGeom>
                <a:avLst/>
                <a:gdLst>
                  <a:gd name="T0" fmla="*/ 0 w 20"/>
                  <a:gd name="T1" fmla="*/ 0 h 314"/>
                  <a:gd name="T2" fmla="*/ 0 w 20"/>
                  <a:gd name="T3" fmla="*/ 314 h 3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314">
                    <a:moveTo>
                      <a:pt x="0" y="0"/>
                    </a:moveTo>
                    <a:lnTo>
                      <a:pt x="0" y="314"/>
                    </a:lnTo>
                  </a:path>
                </a:pathLst>
              </a:custGeom>
              <a:noFill/>
              <a:ln w="1346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9" name="Freeform 748">
                <a:extLst>
                  <a:ext uri="{FF2B5EF4-FFF2-40B4-BE49-F238E27FC236}">
                    <a16:creationId xmlns:a16="http://schemas.microsoft.com/office/drawing/2014/main" id="{4D7746BC-9EAB-4DD4-AE83-4533ECE6B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1" y="2385"/>
                <a:ext cx="20" cy="293"/>
              </a:xfrm>
              <a:custGeom>
                <a:avLst/>
                <a:gdLst>
                  <a:gd name="T0" fmla="*/ 0 w 20"/>
                  <a:gd name="T1" fmla="*/ 0 h 293"/>
                  <a:gd name="T2" fmla="*/ 0 w 20"/>
                  <a:gd name="T3" fmla="*/ 292 h 29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93">
                    <a:moveTo>
                      <a:pt x="0" y="0"/>
                    </a:moveTo>
                    <a:lnTo>
                      <a:pt x="0" y="292"/>
                    </a:lnTo>
                  </a:path>
                </a:pathLst>
              </a:cu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0" name="Freeform 749">
                <a:extLst>
                  <a:ext uri="{FF2B5EF4-FFF2-40B4-BE49-F238E27FC236}">
                    <a16:creationId xmlns:a16="http://schemas.microsoft.com/office/drawing/2014/main" id="{1D27AE15-FA52-43EF-90E8-4192F6B02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" y="2342"/>
                <a:ext cx="508" cy="20"/>
              </a:xfrm>
              <a:custGeom>
                <a:avLst/>
                <a:gdLst>
                  <a:gd name="T0" fmla="*/ 0 w 508"/>
                  <a:gd name="T1" fmla="*/ 0 h 20"/>
                  <a:gd name="T2" fmla="*/ 508 w 508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8" h="20">
                    <a:moveTo>
                      <a:pt x="0" y="0"/>
                    </a:moveTo>
                    <a:lnTo>
                      <a:pt x="508" y="0"/>
                    </a:lnTo>
                  </a:path>
                </a:pathLst>
              </a:cu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2" name="Group 750">
              <a:extLst>
                <a:ext uri="{FF2B5EF4-FFF2-40B4-BE49-F238E27FC236}">
                  <a16:creationId xmlns:a16="http://schemas.microsoft.com/office/drawing/2014/main" id="{1DD41160-E1A6-48E5-9AF0-343DDFC0D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5" y="2749"/>
              <a:ext cx="214" cy="98"/>
              <a:chOff x="7895" y="2749"/>
              <a:chExt cx="214" cy="98"/>
            </a:xfrm>
          </p:grpSpPr>
          <p:sp>
            <p:nvSpPr>
              <p:cNvPr id="29757" name="Freeform 751">
                <a:extLst>
                  <a:ext uri="{FF2B5EF4-FFF2-40B4-BE49-F238E27FC236}">
                    <a16:creationId xmlns:a16="http://schemas.microsoft.com/office/drawing/2014/main" id="{4D6F94F0-6F14-4BAD-B42A-E67D50D47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1" y="2793"/>
                <a:ext cx="123" cy="20"/>
              </a:xfrm>
              <a:custGeom>
                <a:avLst/>
                <a:gdLst>
                  <a:gd name="T0" fmla="*/ 0 w 123"/>
                  <a:gd name="T1" fmla="*/ 0 h 20"/>
                  <a:gd name="T2" fmla="*/ 122 w 123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3" h="20">
                    <a:moveTo>
                      <a:pt x="0" y="0"/>
                    </a:moveTo>
                    <a:lnTo>
                      <a:pt x="122" y="0"/>
                    </a:lnTo>
                  </a:path>
                </a:pathLst>
              </a:custGeom>
              <a:noFill/>
              <a:ln w="73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8" name="Freeform 752">
                <a:extLst>
                  <a:ext uri="{FF2B5EF4-FFF2-40B4-BE49-F238E27FC236}">
                    <a16:creationId xmlns:a16="http://schemas.microsoft.com/office/drawing/2014/main" id="{0C0DAFED-F6FB-4F8E-85C2-D81D1CB22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" y="2751"/>
                <a:ext cx="55" cy="20"/>
              </a:xfrm>
              <a:custGeom>
                <a:avLst/>
                <a:gdLst>
                  <a:gd name="T0" fmla="*/ 0 w 55"/>
                  <a:gd name="T1" fmla="*/ 1 h 20"/>
                  <a:gd name="T2" fmla="*/ 55 w 55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0">
                    <a:moveTo>
                      <a:pt x="0" y="1"/>
                    </a:moveTo>
                    <a:lnTo>
                      <a:pt x="55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9" name="Freeform 753">
                <a:extLst>
                  <a:ext uri="{FF2B5EF4-FFF2-40B4-BE49-F238E27FC236}">
                    <a16:creationId xmlns:a16="http://schemas.microsoft.com/office/drawing/2014/main" id="{2178CD7A-5A6F-41CA-9E30-16E9879DC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0" y="2754"/>
                <a:ext cx="65" cy="20"/>
              </a:xfrm>
              <a:custGeom>
                <a:avLst/>
                <a:gdLst>
                  <a:gd name="T0" fmla="*/ 0 w 65"/>
                  <a:gd name="T1" fmla="*/ 1 h 20"/>
                  <a:gd name="T2" fmla="*/ 64 w 65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5" h="20">
                    <a:moveTo>
                      <a:pt x="0" y="1"/>
                    </a:moveTo>
                    <a:lnTo>
                      <a:pt x="6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0" name="Freeform 754">
                <a:extLst>
                  <a:ext uri="{FF2B5EF4-FFF2-40B4-BE49-F238E27FC236}">
                    <a16:creationId xmlns:a16="http://schemas.microsoft.com/office/drawing/2014/main" id="{4B7C2661-16CC-4A29-80BC-FA770B54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1" y="2756"/>
                <a:ext cx="74" cy="20"/>
              </a:xfrm>
              <a:custGeom>
                <a:avLst/>
                <a:gdLst>
                  <a:gd name="T0" fmla="*/ 0 w 74"/>
                  <a:gd name="T1" fmla="*/ 1 h 20"/>
                  <a:gd name="T2" fmla="*/ 74 w 7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4" h="20">
                    <a:moveTo>
                      <a:pt x="0" y="1"/>
                    </a:moveTo>
                    <a:lnTo>
                      <a:pt x="7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1" name="Freeform 755">
                <a:extLst>
                  <a:ext uri="{FF2B5EF4-FFF2-40B4-BE49-F238E27FC236}">
                    <a16:creationId xmlns:a16="http://schemas.microsoft.com/office/drawing/2014/main" id="{CD1D5BB6-BE25-4B9B-AC33-2907C532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8" y="2758"/>
                <a:ext cx="77" cy="20"/>
              </a:xfrm>
              <a:custGeom>
                <a:avLst/>
                <a:gdLst>
                  <a:gd name="T0" fmla="*/ 0 w 77"/>
                  <a:gd name="T1" fmla="*/ 1 h 20"/>
                  <a:gd name="T2" fmla="*/ 76 w 77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7" h="20">
                    <a:moveTo>
                      <a:pt x="0" y="1"/>
                    </a:moveTo>
                    <a:lnTo>
                      <a:pt x="7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2" name="Freeform 756">
                <a:extLst>
                  <a:ext uri="{FF2B5EF4-FFF2-40B4-BE49-F238E27FC236}">
                    <a16:creationId xmlns:a16="http://schemas.microsoft.com/office/drawing/2014/main" id="{7F3133D6-AA2D-45CB-A5BA-99BB2F160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" y="2763"/>
                <a:ext cx="84" cy="20"/>
              </a:xfrm>
              <a:custGeom>
                <a:avLst/>
                <a:gdLst>
                  <a:gd name="T0" fmla="*/ 0 w 84"/>
                  <a:gd name="T1" fmla="*/ 0 h 20"/>
                  <a:gd name="T2" fmla="*/ 83 w 84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4" h="20">
                    <a:moveTo>
                      <a:pt x="0" y="0"/>
                    </a:moveTo>
                    <a:lnTo>
                      <a:pt x="83" y="0"/>
                    </a:lnTo>
                  </a:path>
                </a:pathLst>
              </a:custGeom>
              <a:noFill/>
              <a:ln w="43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3" name="Freeform 757">
                <a:extLst>
                  <a:ext uri="{FF2B5EF4-FFF2-40B4-BE49-F238E27FC236}">
                    <a16:creationId xmlns:a16="http://schemas.microsoft.com/office/drawing/2014/main" id="{61039349-1078-447D-97DC-0009C4D3B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9" y="2766"/>
                <a:ext cx="33" cy="20"/>
              </a:xfrm>
              <a:custGeom>
                <a:avLst/>
                <a:gdLst>
                  <a:gd name="T0" fmla="*/ 0 w 33"/>
                  <a:gd name="T1" fmla="*/ 1 h 20"/>
                  <a:gd name="T2" fmla="*/ 33 w 33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0">
                    <a:moveTo>
                      <a:pt x="0" y="1"/>
                    </a:moveTo>
                    <a:lnTo>
                      <a:pt x="33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4" name="Freeform 758">
                <a:extLst>
                  <a:ext uri="{FF2B5EF4-FFF2-40B4-BE49-F238E27FC236}">
                    <a16:creationId xmlns:a16="http://schemas.microsoft.com/office/drawing/2014/main" id="{803303CB-D743-4E3E-9CE4-110AF1AB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" y="2768"/>
                <a:ext cx="24" cy="20"/>
              </a:xfrm>
              <a:custGeom>
                <a:avLst/>
                <a:gdLst>
                  <a:gd name="T0" fmla="*/ 0 w 24"/>
                  <a:gd name="T1" fmla="*/ 1 h 20"/>
                  <a:gd name="T2" fmla="*/ 23 w 2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20">
                    <a:moveTo>
                      <a:pt x="0" y="1"/>
                    </a:moveTo>
                    <a:lnTo>
                      <a:pt x="23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5" name="Freeform 759">
                <a:extLst>
                  <a:ext uri="{FF2B5EF4-FFF2-40B4-BE49-F238E27FC236}">
                    <a16:creationId xmlns:a16="http://schemas.microsoft.com/office/drawing/2014/main" id="{29A9FAE9-6366-4E96-BA36-CFCA04D0B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0" y="276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6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6" name="Freeform 760">
                <a:extLst>
                  <a:ext uri="{FF2B5EF4-FFF2-40B4-BE49-F238E27FC236}">
                    <a16:creationId xmlns:a16="http://schemas.microsoft.com/office/drawing/2014/main" id="{B9F60B6E-B910-4153-A684-4FA10DD1F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" y="2770"/>
                <a:ext cx="24" cy="20"/>
              </a:xfrm>
              <a:custGeom>
                <a:avLst/>
                <a:gdLst>
                  <a:gd name="T0" fmla="*/ 0 w 24"/>
                  <a:gd name="T1" fmla="*/ 1 h 20"/>
                  <a:gd name="T2" fmla="*/ 23 w 2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20">
                    <a:moveTo>
                      <a:pt x="0" y="1"/>
                    </a:moveTo>
                    <a:lnTo>
                      <a:pt x="23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7" name="Freeform 761">
                <a:extLst>
                  <a:ext uri="{FF2B5EF4-FFF2-40B4-BE49-F238E27FC236}">
                    <a16:creationId xmlns:a16="http://schemas.microsoft.com/office/drawing/2014/main" id="{8AA8B82E-2C15-4A3B-BFCA-E0D4F7690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7" y="2772"/>
                <a:ext cx="27" cy="20"/>
              </a:xfrm>
              <a:custGeom>
                <a:avLst/>
                <a:gdLst>
                  <a:gd name="T0" fmla="*/ 0 w 27"/>
                  <a:gd name="T1" fmla="*/ 0 h 20"/>
                  <a:gd name="T2" fmla="*/ 26 w 27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lnTo>
                      <a:pt x="26" y="0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8" name="Freeform 762">
                <a:extLst>
                  <a:ext uri="{FF2B5EF4-FFF2-40B4-BE49-F238E27FC236}">
                    <a16:creationId xmlns:a16="http://schemas.microsoft.com/office/drawing/2014/main" id="{7AAB93FD-A6BB-4AA6-9956-F348DCA4B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" y="2775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9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9" name="Freeform 763">
                <a:extLst>
                  <a:ext uri="{FF2B5EF4-FFF2-40B4-BE49-F238E27FC236}">
                    <a16:creationId xmlns:a16="http://schemas.microsoft.com/office/drawing/2014/main" id="{65D0A438-D98E-4D8B-9368-E2315C787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9" y="2773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0" name="Freeform 764">
                <a:extLst>
                  <a:ext uri="{FF2B5EF4-FFF2-40B4-BE49-F238E27FC236}">
                    <a16:creationId xmlns:a16="http://schemas.microsoft.com/office/drawing/2014/main" id="{DD1501EA-41F0-4489-8A9E-2E11BA9C4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" y="2780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9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1" name="Freeform 765">
                <a:extLst>
                  <a:ext uri="{FF2B5EF4-FFF2-40B4-BE49-F238E27FC236}">
                    <a16:creationId xmlns:a16="http://schemas.microsoft.com/office/drawing/2014/main" id="{EF9A1538-820C-44E9-80E0-0D21E5AAF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2" y="277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2" name="Freeform 766">
                <a:extLst>
                  <a:ext uri="{FF2B5EF4-FFF2-40B4-BE49-F238E27FC236}">
                    <a16:creationId xmlns:a16="http://schemas.microsoft.com/office/drawing/2014/main" id="{F0ABD963-B76E-48A8-9C25-57A38A518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" y="2780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3" name="Freeform 767">
                <a:extLst>
                  <a:ext uri="{FF2B5EF4-FFF2-40B4-BE49-F238E27FC236}">
                    <a16:creationId xmlns:a16="http://schemas.microsoft.com/office/drawing/2014/main" id="{0F99342A-03CE-492F-B5E7-D2804F7DA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" y="2782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6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4" name="Freeform 768">
                <a:extLst>
                  <a:ext uri="{FF2B5EF4-FFF2-40B4-BE49-F238E27FC236}">
                    <a16:creationId xmlns:a16="http://schemas.microsoft.com/office/drawing/2014/main" id="{C7CB0950-BE72-48BF-A486-F4D7FA988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6" y="2782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5" name="Freeform 769">
                <a:extLst>
                  <a:ext uri="{FF2B5EF4-FFF2-40B4-BE49-F238E27FC236}">
                    <a16:creationId xmlns:a16="http://schemas.microsoft.com/office/drawing/2014/main" id="{C86E572D-7C7D-48FF-AE93-D68CD67E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" y="2788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58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6" name="Freeform 770">
                <a:extLst>
                  <a:ext uri="{FF2B5EF4-FFF2-40B4-BE49-F238E27FC236}">
                    <a16:creationId xmlns:a16="http://schemas.microsoft.com/office/drawing/2014/main" id="{37AAA44A-7985-477A-B276-5DC31A9DE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9" y="2790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2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2" y="0"/>
                    </a:lnTo>
                  </a:path>
                </a:pathLst>
              </a:custGeom>
              <a:noFill/>
              <a:ln w="73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7" name="Freeform 771">
                <a:extLst>
                  <a:ext uri="{FF2B5EF4-FFF2-40B4-BE49-F238E27FC236}">
                    <a16:creationId xmlns:a16="http://schemas.microsoft.com/office/drawing/2014/main" id="{A9A55D7F-4DA6-48E0-B982-94EF3A674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" y="2794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8" name="Freeform 772">
                <a:extLst>
                  <a:ext uri="{FF2B5EF4-FFF2-40B4-BE49-F238E27FC236}">
                    <a16:creationId xmlns:a16="http://schemas.microsoft.com/office/drawing/2014/main" id="{05D45D99-3D61-4900-8E60-38D7A74EA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" y="2794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9" name="Freeform 773">
                <a:extLst>
                  <a:ext uri="{FF2B5EF4-FFF2-40B4-BE49-F238E27FC236}">
                    <a16:creationId xmlns:a16="http://schemas.microsoft.com/office/drawing/2014/main" id="{4C1F4C29-C6E7-4CB8-8611-3D671B6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" y="2799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0" name="Freeform 774">
                <a:extLst>
                  <a:ext uri="{FF2B5EF4-FFF2-40B4-BE49-F238E27FC236}">
                    <a16:creationId xmlns:a16="http://schemas.microsoft.com/office/drawing/2014/main" id="{A23170A7-D03C-433E-A39B-C280C88D5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" y="2799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4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4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1" name="Freeform 775">
                <a:extLst>
                  <a:ext uri="{FF2B5EF4-FFF2-40B4-BE49-F238E27FC236}">
                    <a16:creationId xmlns:a16="http://schemas.microsoft.com/office/drawing/2014/main" id="{16811FF1-073F-4B3F-8008-CDBD570E1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" y="2802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2" name="Freeform 776">
                <a:extLst>
                  <a:ext uri="{FF2B5EF4-FFF2-40B4-BE49-F238E27FC236}">
                    <a16:creationId xmlns:a16="http://schemas.microsoft.com/office/drawing/2014/main" id="{69ECB03D-5649-40A2-BE71-8F8C4B67E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4" y="2808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2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2" y="0"/>
                    </a:lnTo>
                  </a:path>
                </a:pathLst>
              </a:cu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3" name="Freeform 777">
                <a:extLst>
                  <a:ext uri="{FF2B5EF4-FFF2-40B4-BE49-F238E27FC236}">
                    <a16:creationId xmlns:a16="http://schemas.microsoft.com/office/drawing/2014/main" id="{A01C6D39-52C2-4FD5-AD29-FE38AA97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" y="2808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58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4" name="Freeform 778">
                <a:extLst>
                  <a:ext uri="{FF2B5EF4-FFF2-40B4-BE49-F238E27FC236}">
                    <a16:creationId xmlns:a16="http://schemas.microsoft.com/office/drawing/2014/main" id="{FB8470EA-4CA2-4F52-9933-938462C36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" y="2811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5" name="Freeform 779">
                <a:extLst>
                  <a:ext uri="{FF2B5EF4-FFF2-40B4-BE49-F238E27FC236}">
                    <a16:creationId xmlns:a16="http://schemas.microsoft.com/office/drawing/2014/main" id="{03879116-5BC8-4F2B-8B4B-330B12E71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" y="2816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43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6" name="Freeform 780">
                <a:extLst>
                  <a:ext uri="{FF2B5EF4-FFF2-40B4-BE49-F238E27FC236}">
                    <a16:creationId xmlns:a16="http://schemas.microsoft.com/office/drawing/2014/main" id="{129430C0-F35F-4AD1-B554-5EB5E912D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" y="2814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7" name="Freeform 781">
                <a:extLst>
                  <a:ext uri="{FF2B5EF4-FFF2-40B4-BE49-F238E27FC236}">
                    <a16:creationId xmlns:a16="http://schemas.microsoft.com/office/drawing/2014/main" id="{C84BF670-77C8-4663-B33E-F32A39FD7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" y="2816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8" name="Freeform 782">
                <a:extLst>
                  <a:ext uri="{FF2B5EF4-FFF2-40B4-BE49-F238E27FC236}">
                    <a16:creationId xmlns:a16="http://schemas.microsoft.com/office/drawing/2014/main" id="{DED2E488-56F5-444C-A573-7C246ACB4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" y="281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9" name="Freeform 783">
                <a:extLst>
                  <a:ext uri="{FF2B5EF4-FFF2-40B4-BE49-F238E27FC236}">
                    <a16:creationId xmlns:a16="http://schemas.microsoft.com/office/drawing/2014/main" id="{45D75F1A-EC29-4549-803C-4F3549CBF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9" y="2821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4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4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0" name="Freeform 784">
                <a:extLst>
                  <a:ext uri="{FF2B5EF4-FFF2-40B4-BE49-F238E27FC236}">
                    <a16:creationId xmlns:a16="http://schemas.microsoft.com/office/drawing/2014/main" id="{B29AC151-5708-41B8-A25A-F2259C1F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" y="2821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6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1" name="Freeform 785">
                <a:extLst>
                  <a:ext uri="{FF2B5EF4-FFF2-40B4-BE49-F238E27FC236}">
                    <a16:creationId xmlns:a16="http://schemas.microsoft.com/office/drawing/2014/main" id="{B0AE1857-0511-4876-B495-77D6EDAD9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" y="2823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2" name="Freeform 786">
                <a:extLst>
                  <a:ext uri="{FF2B5EF4-FFF2-40B4-BE49-F238E27FC236}">
                    <a16:creationId xmlns:a16="http://schemas.microsoft.com/office/drawing/2014/main" id="{F5FBB661-BDDD-4818-BD64-F4F957268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6" y="2823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3" name="Freeform 787">
                <a:extLst>
                  <a:ext uri="{FF2B5EF4-FFF2-40B4-BE49-F238E27FC236}">
                    <a16:creationId xmlns:a16="http://schemas.microsoft.com/office/drawing/2014/main" id="{EA7CFCF5-470E-4F5E-80B8-A8B5108A9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" y="2826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6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4" name="Freeform 788">
                <a:extLst>
                  <a:ext uri="{FF2B5EF4-FFF2-40B4-BE49-F238E27FC236}">
                    <a16:creationId xmlns:a16="http://schemas.microsoft.com/office/drawing/2014/main" id="{18D6657F-C931-464A-BB57-D05C57C0C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" y="2828"/>
                <a:ext cx="22" cy="20"/>
              </a:xfrm>
              <a:custGeom>
                <a:avLst/>
                <a:gdLst>
                  <a:gd name="T0" fmla="*/ 0 w 22"/>
                  <a:gd name="T1" fmla="*/ 1 h 20"/>
                  <a:gd name="T2" fmla="*/ 21 w 22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0">
                    <a:moveTo>
                      <a:pt x="0" y="1"/>
                    </a:moveTo>
                    <a:lnTo>
                      <a:pt x="21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5" name="Freeform 789">
                <a:extLst>
                  <a:ext uri="{FF2B5EF4-FFF2-40B4-BE49-F238E27FC236}">
                    <a16:creationId xmlns:a16="http://schemas.microsoft.com/office/drawing/2014/main" id="{EEE8B91F-50FD-4783-865B-8AA22CFD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" y="282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6" name="Freeform 790">
                <a:extLst>
                  <a:ext uri="{FF2B5EF4-FFF2-40B4-BE49-F238E27FC236}">
                    <a16:creationId xmlns:a16="http://schemas.microsoft.com/office/drawing/2014/main" id="{31BA7806-CD01-4F3C-BB23-EB3DD0950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" y="2832"/>
                <a:ext cx="72" cy="20"/>
              </a:xfrm>
              <a:custGeom>
                <a:avLst/>
                <a:gdLst>
                  <a:gd name="T0" fmla="*/ 0 w 72"/>
                  <a:gd name="T1" fmla="*/ 0 h 20"/>
                  <a:gd name="T2" fmla="*/ 72 w 72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20">
                    <a:moveTo>
                      <a:pt x="0" y="0"/>
                    </a:moveTo>
                    <a:lnTo>
                      <a:pt x="72" y="0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7" name="Freeform 791">
                <a:extLst>
                  <a:ext uri="{FF2B5EF4-FFF2-40B4-BE49-F238E27FC236}">
                    <a16:creationId xmlns:a16="http://schemas.microsoft.com/office/drawing/2014/main" id="{4A7FB2BD-002C-4760-9835-CA6391485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9" y="2833"/>
                <a:ext cx="24" cy="20"/>
              </a:xfrm>
              <a:custGeom>
                <a:avLst/>
                <a:gdLst>
                  <a:gd name="T0" fmla="*/ 0 w 24"/>
                  <a:gd name="T1" fmla="*/ 1 h 20"/>
                  <a:gd name="T2" fmla="*/ 23 w 2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20">
                    <a:moveTo>
                      <a:pt x="0" y="1"/>
                    </a:moveTo>
                    <a:lnTo>
                      <a:pt x="23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8" name="Freeform 792">
                <a:extLst>
                  <a:ext uri="{FF2B5EF4-FFF2-40B4-BE49-F238E27FC236}">
                    <a16:creationId xmlns:a16="http://schemas.microsoft.com/office/drawing/2014/main" id="{9FD1580F-B6A5-4D07-849A-DB6D99C5B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" y="2833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9" name="Freeform 793">
                <a:extLst>
                  <a:ext uri="{FF2B5EF4-FFF2-40B4-BE49-F238E27FC236}">
                    <a16:creationId xmlns:a16="http://schemas.microsoft.com/office/drawing/2014/main" id="{5A3285F2-343B-471C-B7EE-294262CE4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" y="2835"/>
                <a:ext cx="58" cy="20"/>
              </a:xfrm>
              <a:custGeom>
                <a:avLst/>
                <a:gdLst>
                  <a:gd name="T0" fmla="*/ 0 w 58"/>
                  <a:gd name="T1" fmla="*/ 1 h 20"/>
                  <a:gd name="T2" fmla="*/ 57 w 58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8" h="20">
                    <a:moveTo>
                      <a:pt x="0" y="1"/>
                    </a:moveTo>
                    <a:lnTo>
                      <a:pt x="57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0" name="Freeform 794">
                <a:extLst>
                  <a:ext uri="{FF2B5EF4-FFF2-40B4-BE49-F238E27FC236}">
                    <a16:creationId xmlns:a16="http://schemas.microsoft.com/office/drawing/2014/main" id="{6DDA0708-A365-494B-89C7-1139A3EBE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1" y="2840"/>
                <a:ext cx="36" cy="20"/>
              </a:xfrm>
              <a:custGeom>
                <a:avLst/>
                <a:gdLst>
                  <a:gd name="T0" fmla="*/ 0 w 36"/>
                  <a:gd name="T1" fmla="*/ 1 h 20"/>
                  <a:gd name="T2" fmla="*/ 36 w 36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20">
                    <a:moveTo>
                      <a:pt x="0" y="1"/>
                    </a:moveTo>
                    <a:lnTo>
                      <a:pt x="3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1" name="Freeform 795">
                <a:extLst>
                  <a:ext uri="{FF2B5EF4-FFF2-40B4-BE49-F238E27FC236}">
                    <a16:creationId xmlns:a16="http://schemas.microsoft.com/office/drawing/2014/main" id="{CA67F5DA-89ED-4883-98A0-1DD2FBDF0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6" y="2842"/>
                <a:ext cx="21" cy="20"/>
              </a:xfrm>
              <a:custGeom>
                <a:avLst/>
                <a:gdLst>
                  <a:gd name="T0" fmla="*/ 0 w 21"/>
                  <a:gd name="T1" fmla="*/ 1 h 20"/>
                  <a:gd name="T2" fmla="*/ 21 w 21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0">
                    <a:moveTo>
                      <a:pt x="0" y="1"/>
                    </a:moveTo>
                    <a:lnTo>
                      <a:pt x="21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3" name="Group 796">
              <a:extLst>
                <a:ext uri="{FF2B5EF4-FFF2-40B4-BE49-F238E27FC236}">
                  <a16:creationId xmlns:a16="http://schemas.microsoft.com/office/drawing/2014/main" id="{5523C835-FD8A-4654-992C-CABE759AA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" y="2749"/>
              <a:ext cx="108" cy="98"/>
              <a:chOff x="8572" y="2749"/>
              <a:chExt cx="108" cy="98"/>
            </a:xfrm>
          </p:grpSpPr>
          <p:sp>
            <p:nvSpPr>
              <p:cNvPr id="29714" name="Freeform 797">
                <a:extLst>
                  <a:ext uri="{FF2B5EF4-FFF2-40B4-BE49-F238E27FC236}">
                    <a16:creationId xmlns:a16="http://schemas.microsoft.com/office/drawing/2014/main" id="{DD89E70B-B934-49A0-9554-F913DE259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1" y="2751"/>
                <a:ext cx="55" cy="20"/>
              </a:xfrm>
              <a:custGeom>
                <a:avLst/>
                <a:gdLst>
                  <a:gd name="T0" fmla="*/ 0 w 55"/>
                  <a:gd name="T1" fmla="*/ 1 h 20"/>
                  <a:gd name="T2" fmla="*/ 55 w 55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0">
                    <a:moveTo>
                      <a:pt x="0" y="1"/>
                    </a:moveTo>
                    <a:lnTo>
                      <a:pt x="55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5" name="Freeform 798">
                <a:extLst>
                  <a:ext uri="{FF2B5EF4-FFF2-40B4-BE49-F238E27FC236}">
                    <a16:creationId xmlns:a16="http://schemas.microsoft.com/office/drawing/2014/main" id="{2FA27C5C-B484-4AE4-9438-4F9EC0050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" y="2754"/>
                <a:ext cx="64" cy="20"/>
              </a:xfrm>
              <a:custGeom>
                <a:avLst/>
                <a:gdLst>
                  <a:gd name="T0" fmla="*/ 0 w 64"/>
                  <a:gd name="T1" fmla="*/ 1 h 20"/>
                  <a:gd name="T2" fmla="*/ 64 w 6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4" h="20">
                    <a:moveTo>
                      <a:pt x="0" y="1"/>
                    </a:moveTo>
                    <a:lnTo>
                      <a:pt x="6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6" name="Freeform 799">
                <a:extLst>
                  <a:ext uri="{FF2B5EF4-FFF2-40B4-BE49-F238E27FC236}">
                    <a16:creationId xmlns:a16="http://schemas.microsoft.com/office/drawing/2014/main" id="{12ED6038-48D8-48F7-B148-38C9114C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" y="2756"/>
                <a:ext cx="72" cy="20"/>
              </a:xfrm>
              <a:custGeom>
                <a:avLst/>
                <a:gdLst>
                  <a:gd name="T0" fmla="*/ 0 w 72"/>
                  <a:gd name="T1" fmla="*/ 1 h 20"/>
                  <a:gd name="T2" fmla="*/ 72 w 72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20">
                    <a:moveTo>
                      <a:pt x="0" y="1"/>
                    </a:moveTo>
                    <a:lnTo>
                      <a:pt x="7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7" name="Freeform 800">
                <a:extLst>
                  <a:ext uri="{FF2B5EF4-FFF2-40B4-BE49-F238E27FC236}">
                    <a16:creationId xmlns:a16="http://schemas.microsoft.com/office/drawing/2014/main" id="{E52EA3E3-5AD2-45A7-8785-96F65430A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0" y="2758"/>
                <a:ext cx="76" cy="20"/>
              </a:xfrm>
              <a:custGeom>
                <a:avLst/>
                <a:gdLst>
                  <a:gd name="T0" fmla="*/ 0 w 76"/>
                  <a:gd name="T1" fmla="*/ 1 h 20"/>
                  <a:gd name="T2" fmla="*/ 76 w 76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6" h="20">
                    <a:moveTo>
                      <a:pt x="0" y="1"/>
                    </a:moveTo>
                    <a:lnTo>
                      <a:pt x="7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8" name="Freeform 801">
                <a:extLst>
                  <a:ext uri="{FF2B5EF4-FFF2-40B4-BE49-F238E27FC236}">
                    <a16:creationId xmlns:a16="http://schemas.microsoft.com/office/drawing/2014/main" id="{CC56BE54-27B4-4577-BEEC-8325CDBA0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5" y="2763"/>
                <a:ext cx="81" cy="20"/>
              </a:xfrm>
              <a:custGeom>
                <a:avLst/>
                <a:gdLst>
                  <a:gd name="T0" fmla="*/ 0 w 81"/>
                  <a:gd name="T1" fmla="*/ 0 h 20"/>
                  <a:gd name="T2" fmla="*/ 81 w 81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20">
                    <a:moveTo>
                      <a:pt x="0" y="0"/>
                    </a:moveTo>
                    <a:lnTo>
                      <a:pt x="81" y="0"/>
                    </a:lnTo>
                  </a:path>
                </a:pathLst>
              </a:custGeom>
              <a:noFill/>
              <a:ln w="43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9" name="Freeform 802">
                <a:extLst>
                  <a:ext uri="{FF2B5EF4-FFF2-40B4-BE49-F238E27FC236}">
                    <a16:creationId xmlns:a16="http://schemas.microsoft.com/office/drawing/2014/main" id="{BA0BDF42-63B0-4D62-826F-02403EEDB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" y="2766"/>
                <a:ext cx="32" cy="20"/>
              </a:xfrm>
              <a:custGeom>
                <a:avLst/>
                <a:gdLst>
                  <a:gd name="T0" fmla="*/ 0 w 32"/>
                  <a:gd name="T1" fmla="*/ 1 h 20"/>
                  <a:gd name="T2" fmla="*/ 31 w 32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20">
                    <a:moveTo>
                      <a:pt x="0" y="1"/>
                    </a:moveTo>
                    <a:lnTo>
                      <a:pt x="31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0" name="Freeform 803">
                <a:extLst>
                  <a:ext uri="{FF2B5EF4-FFF2-40B4-BE49-F238E27FC236}">
                    <a16:creationId xmlns:a16="http://schemas.microsoft.com/office/drawing/2014/main" id="{F2789E70-12FC-4FB1-BB4B-68C87D2FC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8" y="2768"/>
                <a:ext cx="24" cy="20"/>
              </a:xfrm>
              <a:custGeom>
                <a:avLst/>
                <a:gdLst>
                  <a:gd name="T0" fmla="*/ 0 w 24"/>
                  <a:gd name="T1" fmla="*/ 1 h 20"/>
                  <a:gd name="T2" fmla="*/ 23 w 2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20">
                    <a:moveTo>
                      <a:pt x="0" y="1"/>
                    </a:moveTo>
                    <a:lnTo>
                      <a:pt x="23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1" name="Freeform 804">
                <a:extLst>
                  <a:ext uri="{FF2B5EF4-FFF2-40B4-BE49-F238E27FC236}">
                    <a16:creationId xmlns:a16="http://schemas.microsoft.com/office/drawing/2014/main" id="{8CD33BEB-1DFD-4983-846A-8373B931A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1" y="276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6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Freeform 805">
                <a:extLst>
                  <a:ext uri="{FF2B5EF4-FFF2-40B4-BE49-F238E27FC236}">
                    <a16:creationId xmlns:a16="http://schemas.microsoft.com/office/drawing/2014/main" id="{002AC883-2E99-4755-9861-EFCE11B5F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" y="2770"/>
                <a:ext cx="24" cy="20"/>
              </a:xfrm>
              <a:custGeom>
                <a:avLst/>
                <a:gdLst>
                  <a:gd name="T0" fmla="*/ 0 w 24"/>
                  <a:gd name="T1" fmla="*/ 1 h 20"/>
                  <a:gd name="T2" fmla="*/ 23 w 2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20">
                    <a:moveTo>
                      <a:pt x="0" y="1"/>
                    </a:moveTo>
                    <a:lnTo>
                      <a:pt x="23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3" name="Freeform 806">
                <a:extLst>
                  <a:ext uri="{FF2B5EF4-FFF2-40B4-BE49-F238E27FC236}">
                    <a16:creationId xmlns:a16="http://schemas.microsoft.com/office/drawing/2014/main" id="{0FD74A70-3B89-4E99-A75E-3845ECD44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8" y="2772"/>
                <a:ext cx="27" cy="20"/>
              </a:xfrm>
              <a:custGeom>
                <a:avLst/>
                <a:gdLst>
                  <a:gd name="T0" fmla="*/ 0 w 27"/>
                  <a:gd name="T1" fmla="*/ 0 h 20"/>
                  <a:gd name="T2" fmla="*/ 26 w 27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lnTo>
                      <a:pt x="26" y="0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4" name="Freeform 807">
                <a:extLst>
                  <a:ext uri="{FF2B5EF4-FFF2-40B4-BE49-F238E27FC236}">
                    <a16:creationId xmlns:a16="http://schemas.microsoft.com/office/drawing/2014/main" id="{ADE69E2E-DF0E-411E-8529-CDF30CBE6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3" y="2775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9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5" name="Freeform 808">
                <a:extLst>
                  <a:ext uri="{FF2B5EF4-FFF2-40B4-BE49-F238E27FC236}">
                    <a16:creationId xmlns:a16="http://schemas.microsoft.com/office/drawing/2014/main" id="{516995FE-D5AC-4798-9E14-F86B4E026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" y="2773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6" name="Freeform 809">
                <a:extLst>
                  <a:ext uri="{FF2B5EF4-FFF2-40B4-BE49-F238E27FC236}">
                    <a16:creationId xmlns:a16="http://schemas.microsoft.com/office/drawing/2014/main" id="{DBC2CB0E-9177-4F73-8C98-442AF8E11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2780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9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7" name="Freeform 810">
                <a:extLst>
                  <a:ext uri="{FF2B5EF4-FFF2-40B4-BE49-F238E27FC236}">
                    <a16:creationId xmlns:a16="http://schemas.microsoft.com/office/drawing/2014/main" id="{BBB5E412-489F-4ABE-A926-12C753D66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" y="277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8" name="Freeform 811">
                <a:extLst>
                  <a:ext uri="{FF2B5EF4-FFF2-40B4-BE49-F238E27FC236}">
                    <a16:creationId xmlns:a16="http://schemas.microsoft.com/office/drawing/2014/main" id="{05ED4EA0-C2AB-4B18-85AC-89C1236B4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5" y="2780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9" name="Freeform 812">
                <a:extLst>
                  <a:ext uri="{FF2B5EF4-FFF2-40B4-BE49-F238E27FC236}">
                    <a16:creationId xmlns:a16="http://schemas.microsoft.com/office/drawing/2014/main" id="{9914477A-213E-44A1-922D-BC69975EB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2782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6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0" name="Freeform 813">
                <a:extLst>
                  <a:ext uri="{FF2B5EF4-FFF2-40B4-BE49-F238E27FC236}">
                    <a16:creationId xmlns:a16="http://schemas.microsoft.com/office/drawing/2014/main" id="{EAFA3C3B-131E-4A12-8C70-3AA20F553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" y="2782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1" name="Freeform 814">
                <a:extLst>
                  <a:ext uri="{FF2B5EF4-FFF2-40B4-BE49-F238E27FC236}">
                    <a16:creationId xmlns:a16="http://schemas.microsoft.com/office/drawing/2014/main" id="{6DDCE162-2FDA-451E-BCD8-319931141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8" y="2790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73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2" name="Freeform 815">
                <a:extLst>
                  <a:ext uri="{FF2B5EF4-FFF2-40B4-BE49-F238E27FC236}">
                    <a16:creationId xmlns:a16="http://schemas.microsoft.com/office/drawing/2014/main" id="{7D33566A-5FEA-4C49-891A-55A60A30F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0" y="2790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2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2" y="0"/>
                    </a:lnTo>
                  </a:path>
                </a:pathLst>
              </a:custGeom>
              <a:noFill/>
              <a:ln w="73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3" name="Freeform 816">
                <a:extLst>
                  <a:ext uri="{FF2B5EF4-FFF2-40B4-BE49-F238E27FC236}">
                    <a16:creationId xmlns:a16="http://schemas.microsoft.com/office/drawing/2014/main" id="{7AE87171-5B23-4EF4-A0CD-57399F300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6" y="2794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4" name="Freeform 817">
                <a:extLst>
                  <a:ext uri="{FF2B5EF4-FFF2-40B4-BE49-F238E27FC236}">
                    <a16:creationId xmlns:a16="http://schemas.microsoft.com/office/drawing/2014/main" id="{8BDA4CFB-03ED-45B7-AF22-A7E06BB2B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2" y="2794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5" name="Freeform 818">
                <a:extLst>
                  <a:ext uri="{FF2B5EF4-FFF2-40B4-BE49-F238E27FC236}">
                    <a16:creationId xmlns:a16="http://schemas.microsoft.com/office/drawing/2014/main" id="{456A7FD7-2200-4A18-B218-3D567A222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6" y="2799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6" name="Freeform 819">
                <a:extLst>
                  <a:ext uri="{FF2B5EF4-FFF2-40B4-BE49-F238E27FC236}">
                    <a16:creationId xmlns:a16="http://schemas.microsoft.com/office/drawing/2014/main" id="{D37A4360-F03D-4963-9BE5-62C540586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2" y="2799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4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4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7" name="Freeform 820">
                <a:extLst>
                  <a:ext uri="{FF2B5EF4-FFF2-40B4-BE49-F238E27FC236}">
                    <a16:creationId xmlns:a16="http://schemas.microsoft.com/office/drawing/2014/main" id="{B955FAD8-DA8C-4D0F-BD52-9037EE42D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8" y="2802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8" name="Freeform 821">
                <a:extLst>
                  <a:ext uri="{FF2B5EF4-FFF2-40B4-BE49-F238E27FC236}">
                    <a16:creationId xmlns:a16="http://schemas.microsoft.com/office/drawing/2014/main" id="{2F82DCA0-26D4-491B-845B-38DD90A65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5" y="2808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2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2" y="0"/>
                    </a:lnTo>
                  </a:path>
                </a:pathLst>
              </a:cu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9" name="Freeform 822">
                <a:extLst>
                  <a:ext uri="{FF2B5EF4-FFF2-40B4-BE49-F238E27FC236}">
                    <a16:creationId xmlns:a16="http://schemas.microsoft.com/office/drawing/2014/main" id="{F45782D5-113B-4CFF-8F85-A7EB7C761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8" y="2808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584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0" name="Freeform 823">
                <a:extLst>
                  <a:ext uri="{FF2B5EF4-FFF2-40B4-BE49-F238E27FC236}">
                    <a16:creationId xmlns:a16="http://schemas.microsoft.com/office/drawing/2014/main" id="{28933C6E-8FF4-4111-9FA7-7FA199E5A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2811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1" name="Freeform 824">
                <a:extLst>
                  <a:ext uri="{FF2B5EF4-FFF2-40B4-BE49-F238E27FC236}">
                    <a16:creationId xmlns:a16="http://schemas.microsoft.com/office/drawing/2014/main" id="{D723D244-B59D-484E-8BD0-FC7022F85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2816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6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w="43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2" name="Freeform 825">
                <a:extLst>
                  <a:ext uri="{FF2B5EF4-FFF2-40B4-BE49-F238E27FC236}">
                    <a16:creationId xmlns:a16="http://schemas.microsoft.com/office/drawing/2014/main" id="{921992C4-C10B-44B2-990C-56CE988C7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2" y="2814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3" name="Freeform 826">
                <a:extLst>
                  <a:ext uri="{FF2B5EF4-FFF2-40B4-BE49-F238E27FC236}">
                    <a16:creationId xmlns:a16="http://schemas.microsoft.com/office/drawing/2014/main" id="{99347C7B-0EB6-45AB-950E-61F75C45C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2" y="2816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2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2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4" name="Freeform 827">
                <a:extLst>
                  <a:ext uri="{FF2B5EF4-FFF2-40B4-BE49-F238E27FC236}">
                    <a16:creationId xmlns:a16="http://schemas.microsoft.com/office/drawing/2014/main" id="{6F3BFE36-80BC-4FDB-A3BF-8A625266F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0" y="281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5" name="Freeform 828">
                <a:extLst>
                  <a:ext uri="{FF2B5EF4-FFF2-40B4-BE49-F238E27FC236}">
                    <a16:creationId xmlns:a16="http://schemas.microsoft.com/office/drawing/2014/main" id="{D826D7F4-0561-49D8-8B00-E39B28CD4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0" y="2821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4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4" y="0"/>
                    </a:lnTo>
                  </a:path>
                </a:pathLst>
              </a:custGeom>
              <a:noFill/>
              <a:ln w="431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6" name="Freeform 829">
                <a:extLst>
                  <a:ext uri="{FF2B5EF4-FFF2-40B4-BE49-F238E27FC236}">
                    <a16:creationId xmlns:a16="http://schemas.microsoft.com/office/drawing/2014/main" id="{8585482C-5F3D-4D6C-9319-2D86DBF08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3" y="2823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9 w 20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43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7" name="Freeform 830">
                <a:extLst>
                  <a:ext uri="{FF2B5EF4-FFF2-40B4-BE49-F238E27FC236}">
                    <a16:creationId xmlns:a16="http://schemas.microsoft.com/office/drawing/2014/main" id="{1C214CD6-DB43-457B-9646-3562B26D0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" y="2823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8" name="Freeform 831">
                <a:extLst>
                  <a:ext uri="{FF2B5EF4-FFF2-40B4-BE49-F238E27FC236}">
                    <a16:creationId xmlns:a16="http://schemas.microsoft.com/office/drawing/2014/main" id="{DA7987D8-BCC3-4B1F-A666-D7C07062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" y="2826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9" name="Freeform 832">
                <a:extLst>
                  <a:ext uri="{FF2B5EF4-FFF2-40B4-BE49-F238E27FC236}">
                    <a16:creationId xmlns:a16="http://schemas.microsoft.com/office/drawing/2014/main" id="{03778B05-10A8-4766-AAE0-556362942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" y="2828"/>
                <a:ext cx="22" cy="20"/>
              </a:xfrm>
              <a:custGeom>
                <a:avLst/>
                <a:gdLst>
                  <a:gd name="T0" fmla="*/ 0 w 22"/>
                  <a:gd name="T1" fmla="*/ 1 h 20"/>
                  <a:gd name="T2" fmla="*/ 21 w 22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0">
                    <a:moveTo>
                      <a:pt x="0" y="1"/>
                    </a:moveTo>
                    <a:lnTo>
                      <a:pt x="21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0" name="Freeform 833">
                <a:extLst>
                  <a:ext uri="{FF2B5EF4-FFF2-40B4-BE49-F238E27FC236}">
                    <a16:creationId xmlns:a16="http://schemas.microsoft.com/office/drawing/2014/main" id="{B03854C2-5D28-44D4-81CF-AA7E1912F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5" y="2828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4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4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1" name="Freeform 834">
                <a:extLst>
                  <a:ext uri="{FF2B5EF4-FFF2-40B4-BE49-F238E27FC236}">
                    <a16:creationId xmlns:a16="http://schemas.microsoft.com/office/drawing/2014/main" id="{A9FC80A6-5491-414E-B1C1-850594A81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8" y="2832"/>
                <a:ext cx="72" cy="20"/>
              </a:xfrm>
              <a:custGeom>
                <a:avLst/>
                <a:gdLst>
                  <a:gd name="T0" fmla="*/ 0 w 72"/>
                  <a:gd name="T1" fmla="*/ 0 h 20"/>
                  <a:gd name="T2" fmla="*/ 72 w 72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20">
                    <a:moveTo>
                      <a:pt x="0" y="0"/>
                    </a:moveTo>
                    <a:lnTo>
                      <a:pt x="72" y="0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2" name="Freeform 835">
                <a:extLst>
                  <a:ext uri="{FF2B5EF4-FFF2-40B4-BE49-F238E27FC236}">
                    <a16:creationId xmlns:a16="http://schemas.microsoft.com/office/drawing/2014/main" id="{A1021887-2A76-4FDD-B46E-74C417E72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0" y="2833"/>
                <a:ext cx="24" cy="20"/>
              </a:xfrm>
              <a:custGeom>
                <a:avLst/>
                <a:gdLst>
                  <a:gd name="T0" fmla="*/ 0 w 24"/>
                  <a:gd name="T1" fmla="*/ 1 h 20"/>
                  <a:gd name="T2" fmla="*/ 23 w 24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20">
                    <a:moveTo>
                      <a:pt x="0" y="1"/>
                    </a:moveTo>
                    <a:lnTo>
                      <a:pt x="23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3" name="Freeform 836">
                <a:extLst>
                  <a:ext uri="{FF2B5EF4-FFF2-40B4-BE49-F238E27FC236}">
                    <a16:creationId xmlns:a16="http://schemas.microsoft.com/office/drawing/2014/main" id="{680AA181-7FAE-48E5-81F7-1E2354DC8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6" y="2833"/>
                <a:ext cx="20" cy="20"/>
              </a:xfrm>
              <a:custGeom>
                <a:avLst/>
                <a:gdLst>
                  <a:gd name="T0" fmla="*/ 0 w 20"/>
                  <a:gd name="T1" fmla="*/ 1 h 20"/>
                  <a:gd name="T2" fmla="*/ 19 w 20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1"/>
                    </a:moveTo>
                    <a:lnTo>
                      <a:pt x="19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4" name="Freeform 837">
                <a:extLst>
                  <a:ext uri="{FF2B5EF4-FFF2-40B4-BE49-F238E27FC236}">
                    <a16:creationId xmlns:a16="http://schemas.microsoft.com/office/drawing/2014/main" id="{2E8C007C-1DE2-4E9B-AA44-DBDDD1BBB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" y="2835"/>
                <a:ext cx="58" cy="20"/>
              </a:xfrm>
              <a:custGeom>
                <a:avLst/>
                <a:gdLst>
                  <a:gd name="T0" fmla="*/ 0 w 58"/>
                  <a:gd name="T1" fmla="*/ 1 h 20"/>
                  <a:gd name="T2" fmla="*/ 57 w 58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8" h="20">
                    <a:moveTo>
                      <a:pt x="0" y="1"/>
                    </a:moveTo>
                    <a:lnTo>
                      <a:pt x="57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5" name="Freeform 838">
                <a:extLst>
                  <a:ext uri="{FF2B5EF4-FFF2-40B4-BE49-F238E27FC236}">
                    <a16:creationId xmlns:a16="http://schemas.microsoft.com/office/drawing/2014/main" id="{4D499975-E481-4532-82F5-C86206A92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2" y="2840"/>
                <a:ext cx="36" cy="20"/>
              </a:xfrm>
              <a:custGeom>
                <a:avLst/>
                <a:gdLst>
                  <a:gd name="T0" fmla="*/ 0 w 36"/>
                  <a:gd name="T1" fmla="*/ 1 h 20"/>
                  <a:gd name="T2" fmla="*/ 36 w 36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20">
                    <a:moveTo>
                      <a:pt x="0" y="1"/>
                    </a:moveTo>
                    <a:lnTo>
                      <a:pt x="36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6" name="Freeform 839">
                <a:extLst>
                  <a:ext uri="{FF2B5EF4-FFF2-40B4-BE49-F238E27FC236}">
                    <a16:creationId xmlns:a16="http://schemas.microsoft.com/office/drawing/2014/main" id="{9A79CC8D-F190-4C3E-91EC-E05D3E19F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7" y="2842"/>
                <a:ext cx="21" cy="20"/>
              </a:xfrm>
              <a:custGeom>
                <a:avLst/>
                <a:gdLst>
                  <a:gd name="T0" fmla="*/ 0 w 21"/>
                  <a:gd name="T1" fmla="*/ 1 h 20"/>
                  <a:gd name="T2" fmla="*/ 21 w 21"/>
                  <a:gd name="T3" fmla="*/ 1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0">
                    <a:moveTo>
                      <a:pt x="0" y="1"/>
                    </a:moveTo>
                    <a:lnTo>
                      <a:pt x="21" y="1"/>
                    </a:lnTo>
                  </a:path>
                </a:pathLst>
              </a:custGeom>
              <a:noFill/>
              <a:ln w="27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0009" name="TextBox 180008">
            <a:extLst>
              <a:ext uri="{FF2B5EF4-FFF2-40B4-BE49-F238E27FC236}">
                <a16:creationId xmlns:a16="http://schemas.microsoft.com/office/drawing/2014/main" id="{24A355D2-CE14-4E81-951C-C2EC93DB1B71}"/>
              </a:ext>
            </a:extLst>
          </p:cNvPr>
          <p:cNvSpPr txBox="1"/>
          <p:nvPr/>
        </p:nvSpPr>
        <p:spPr>
          <a:xfrm>
            <a:off x="804863" y="4067175"/>
            <a:ext cx="15573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линейная</a:t>
            </a:r>
          </a:p>
        </p:txBody>
      </p:sp>
      <p:sp>
        <p:nvSpPr>
          <p:cNvPr id="842" name="TextBox 841">
            <a:extLst>
              <a:ext uri="{FF2B5EF4-FFF2-40B4-BE49-F238E27FC236}">
                <a16:creationId xmlns:a16="http://schemas.microsoft.com/office/drawing/2014/main" id="{81D4ABAC-BF8D-4AF3-ADA2-11D879256687}"/>
              </a:ext>
            </a:extLst>
          </p:cNvPr>
          <p:cNvSpPr txBox="1"/>
          <p:nvPr/>
        </p:nvSpPr>
        <p:spPr>
          <a:xfrm>
            <a:off x="3533775" y="4067175"/>
            <a:ext cx="2376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сигмоидальная</a:t>
            </a:r>
          </a:p>
        </p:txBody>
      </p:sp>
      <p:sp>
        <p:nvSpPr>
          <p:cNvPr id="843" name="TextBox 842">
            <a:extLst>
              <a:ext uri="{FF2B5EF4-FFF2-40B4-BE49-F238E27FC236}">
                <a16:creationId xmlns:a16="http://schemas.microsoft.com/office/drawing/2014/main" id="{4DDD3D26-5548-4B8D-8A78-DAE9BA74A7E9}"/>
              </a:ext>
            </a:extLst>
          </p:cNvPr>
          <p:cNvSpPr txBox="1"/>
          <p:nvPr/>
        </p:nvSpPr>
        <p:spPr>
          <a:xfrm>
            <a:off x="6329363" y="4067175"/>
            <a:ext cx="22463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радиально-</a:t>
            </a:r>
            <a:br>
              <a:rPr lang="ru-RU" dirty="0">
                <a:latin typeface="+mn-lt"/>
                <a:cs typeface="Arial" charset="0"/>
              </a:rPr>
            </a:br>
            <a:r>
              <a:rPr lang="ru-RU" dirty="0">
                <a:latin typeface="+mn-lt"/>
                <a:cs typeface="Arial" charset="0"/>
              </a:rPr>
              <a:t>симметричная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F48B2-3D37-4542-B761-4CE46618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5123" name="Номер слайда 5">
            <a:extLst>
              <a:ext uri="{FF2B5EF4-FFF2-40B4-BE49-F238E27FC236}">
                <a16:creationId xmlns:a16="http://schemas.microsoft.com/office/drawing/2014/main" id="{EF2CD0E2-E039-4031-953D-61CFD751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9E62FB-5E7A-4FD9-8C2D-DA0F78E1E4F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A9B3742-C9E3-42B2-8A8A-EE6545408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48DDA621-F427-4FFD-9C8B-F646BFFE7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 indent="-358775" eaLnBrk="1" hangingPunct="1"/>
            <a:r>
              <a:rPr lang="ru-RU" altLang="ru-RU" sz="3600" dirty="0"/>
              <a:t>Общие замечания</a:t>
            </a:r>
          </a:p>
          <a:p>
            <a:pPr marL="358775" indent="-358775" eaLnBrk="1" hangingPunct="1"/>
            <a:r>
              <a:rPr lang="ru-RU" altLang="ru-RU" sz="3600" dirty="0"/>
              <a:t>Предварительно насчитанная таблица значений целевой функции</a:t>
            </a:r>
          </a:p>
          <a:p>
            <a:pPr marL="358775" indent="-358775" eaLnBrk="1" hangingPunct="1"/>
            <a:r>
              <a:rPr lang="ru-RU" altLang="ru-RU" sz="3600" dirty="0"/>
              <a:t>Аналитическое обращение</a:t>
            </a:r>
          </a:p>
          <a:p>
            <a:pPr marL="358775" indent="-358775" eaLnBrk="1" hangingPunct="1"/>
            <a:r>
              <a:rPr lang="ru-RU" altLang="ru-RU" sz="3600" dirty="0"/>
              <a:t>Автоматическое обучение</a:t>
            </a:r>
          </a:p>
          <a:p>
            <a:pPr marL="358775" indent="-358775" eaLnBrk="1" hangingPunct="1"/>
            <a:r>
              <a:rPr lang="ru-RU" altLang="ru-RU" sz="3600" dirty="0"/>
              <a:t>Нейронные сети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760E776-4271-4891-AE46-40D4B65D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31747" name="Номер слайда 5">
            <a:extLst>
              <a:ext uri="{FF2B5EF4-FFF2-40B4-BE49-F238E27FC236}">
                <a16:creationId xmlns:a16="http://schemas.microsoft.com/office/drawing/2014/main" id="{80A5E441-E989-4209-AD67-ABF248D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B177D1-FFF9-486F-AB5B-CAD993309FC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C75CA087-2BBB-4773-8F0D-036431AA5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Многослойная нейронная сеть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6252DD50-1D1C-4857-88A2-6D49FE6A9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39813"/>
            <a:ext cx="8785225" cy="1169987"/>
          </a:xfrm>
        </p:spPr>
        <p:txBody>
          <a:bodyPr/>
          <a:lstStyle/>
          <a:p>
            <a:pPr eaLnBrk="1" hangingPunct="1"/>
            <a:r>
              <a:rPr lang="ru-RU" altLang="ru-RU" dirty="0"/>
              <a:t>Многослойная нейронная сеть</a:t>
            </a:r>
            <a:r>
              <a:rPr lang="en-US" altLang="ru-RU" dirty="0"/>
              <a:t> </a:t>
            </a:r>
            <a:r>
              <a:rPr lang="ru-RU" altLang="ru-RU" dirty="0"/>
              <a:t>прямого распространения</a:t>
            </a:r>
          </a:p>
        </p:txBody>
      </p:sp>
      <p:grpSp>
        <p:nvGrpSpPr>
          <p:cNvPr id="31750" name="Группа 97">
            <a:extLst>
              <a:ext uri="{FF2B5EF4-FFF2-40B4-BE49-F238E27FC236}">
                <a16:creationId xmlns:a16="http://schemas.microsoft.com/office/drawing/2014/main" id="{C9F8EFD4-72D2-430C-92FB-287636254D57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2454275"/>
            <a:ext cx="7835900" cy="3865563"/>
            <a:chOff x="565150" y="2225674"/>
            <a:chExt cx="7835900" cy="3864879"/>
          </a:xfrm>
        </p:grpSpPr>
        <p:grpSp>
          <p:nvGrpSpPr>
            <p:cNvPr id="31751" name="Group 7">
              <a:extLst>
                <a:ext uri="{FF2B5EF4-FFF2-40B4-BE49-F238E27FC236}">
                  <a16:creationId xmlns:a16="http://schemas.microsoft.com/office/drawing/2014/main" id="{E4F8290C-5FE4-47E5-B306-DE2F8AE1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5150" y="2225674"/>
              <a:ext cx="7835900" cy="3448050"/>
              <a:chOff x="2862" y="11092"/>
              <a:chExt cx="6169" cy="2715"/>
            </a:xfrm>
          </p:grpSpPr>
          <p:pic>
            <p:nvPicPr>
              <p:cNvPr id="31755" name="Picture 8">
                <a:extLst>
                  <a:ext uri="{FF2B5EF4-FFF2-40B4-BE49-F238E27FC236}">
                    <a16:creationId xmlns:a16="http://schemas.microsoft.com/office/drawing/2014/main" id="{C3816F4F-9A53-4D09-99A7-B6FD0F54E0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" y="13573"/>
                <a:ext cx="997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6" name="Picture 9">
                <a:extLst>
                  <a:ext uri="{FF2B5EF4-FFF2-40B4-BE49-F238E27FC236}">
                    <a16:creationId xmlns:a16="http://schemas.microsoft.com/office/drawing/2014/main" id="{B906C058-61F6-4B34-A5FC-16883E60E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9" y="13573"/>
                <a:ext cx="1191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7" name="Picture 10">
                <a:extLst>
                  <a:ext uri="{FF2B5EF4-FFF2-40B4-BE49-F238E27FC236}">
                    <a16:creationId xmlns:a16="http://schemas.microsoft.com/office/drawing/2014/main" id="{7DDFF865-BF8A-462F-829B-AB0506A6C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2" y="11092"/>
                <a:ext cx="6165" cy="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58" name="Group 11">
                <a:extLst>
                  <a:ext uri="{FF2B5EF4-FFF2-40B4-BE49-F238E27FC236}">
                    <a16:creationId xmlns:a16="http://schemas.microsoft.com/office/drawing/2014/main" id="{048992FD-17D1-4779-B9DC-D776F4FBFF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1261"/>
                <a:ext cx="67" cy="70"/>
                <a:chOff x="6697" y="11261"/>
                <a:chExt cx="67" cy="70"/>
              </a:xfrm>
            </p:grpSpPr>
            <p:sp>
              <p:nvSpPr>
                <p:cNvPr id="31840" name="Freeform 12">
                  <a:extLst>
                    <a:ext uri="{FF2B5EF4-FFF2-40B4-BE49-F238E27FC236}">
                      <a16:creationId xmlns:a16="http://schemas.microsoft.com/office/drawing/2014/main" id="{31A7CC5D-1298-4FDD-A690-324C8D3DB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1261"/>
                  <a:ext cx="67" cy="70"/>
                </a:xfrm>
                <a:custGeom>
                  <a:avLst/>
                  <a:gdLst>
                    <a:gd name="T0" fmla="*/ 33 w 67"/>
                    <a:gd name="T1" fmla="*/ 11261 h 70"/>
                    <a:gd name="T2" fmla="*/ 0 w 67"/>
                    <a:gd name="T3" fmla="*/ 11290 h 70"/>
                    <a:gd name="T4" fmla="*/ 0 w 67"/>
                    <a:gd name="T5" fmla="*/ 11304 h 70"/>
                    <a:gd name="T6" fmla="*/ 26 w 67"/>
                    <a:gd name="T7" fmla="*/ 11330 h 70"/>
                    <a:gd name="T8" fmla="*/ 41 w 67"/>
                    <a:gd name="T9" fmla="*/ 11330 h 70"/>
                    <a:gd name="T10" fmla="*/ 45 w 67"/>
                    <a:gd name="T11" fmla="*/ 11328 h 70"/>
                    <a:gd name="T12" fmla="*/ 53 w 67"/>
                    <a:gd name="T13" fmla="*/ 11326 h 70"/>
                    <a:gd name="T14" fmla="*/ 57 w 67"/>
                    <a:gd name="T15" fmla="*/ 11321 h 70"/>
                    <a:gd name="T16" fmla="*/ 62 w 67"/>
                    <a:gd name="T17" fmla="*/ 11314 h 70"/>
                    <a:gd name="T18" fmla="*/ 67 w 67"/>
                    <a:gd name="T19" fmla="*/ 11304 h 70"/>
                    <a:gd name="T20" fmla="*/ 67 w 67"/>
                    <a:gd name="T21" fmla="*/ 11290 h 70"/>
                    <a:gd name="T22" fmla="*/ 65 w 67"/>
                    <a:gd name="T23" fmla="*/ 11282 h 70"/>
                    <a:gd name="T24" fmla="*/ 62 w 67"/>
                    <a:gd name="T25" fmla="*/ 11278 h 70"/>
                    <a:gd name="T26" fmla="*/ 53 w 67"/>
                    <a:gd name="T27" fmla="*/ 11268 h 70"/>
                    <a:gd name="T28" fmla="*/ 45 w 67"/>
                    <a:gd name="T29" fmla="*/ 11266 h 70"/>
                    <a:gd name="T30" fmla="*/ 41 w 67"/>
                    <a:gd name="T31" fmla="*/ 11263 h 70"/>
                    <a:gd name="T32" fmla="*/ 33 w 67"/>
                    <a:gd name="T33" fmla="*/ 11261 h 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7" h="70">
                      <a:moveTo>
                        <a:pt x="33" y="0"/>
                      </a:moveTo>
                      <a:lnTo>
                        <a:pt x="0" y="29"/>
                      </a:lnTo>
                      <a:lnTo>
                        <a:pt x="0" y="43"/>
                      </a:lnTo>
                      <a:lnTo>
                        <a:pt x="26" y="69"/>
                      </a:lnTo>
                      <a:lnTo>
                        <a:pt x="41" y="69"/>
                      </a:lnTo>
                      <a:lnTo>
                        <a:pt x="45" y="67"/>
                      </a:lnTo>
                      <a:lnTo>
                        <a:pt x="53" y="65"/>
                      </a:lnTo>
                      <a:lnTo>
                        <a:pt x="57" y="60"/>
                      </a:lnTo>
                      <a:lnTo>
                        <a:pt x="62" y="53"/>
                      </a:lnTo>
                      <a:lnTo>
                        <a:pt x="67" y="43"/>
                      </a:lnTo>
                      <a:lnTo>
                        <a:pt x="67" y="29"/>
                      </a:lnTo>
                      <a:lnTo>
                        <a:pt x="65" y="21"/>
                      </a:lnTo>
                      <a:lnTo>
                        <a:pt x="62" y="17"/>
                      </a:lnTo>
                      <a:lnTo>
                        <a:pt x="53" y="7"/>
                      </a:lnTo>
                      <a:lnTo>
                        <a:pt x="45" y="5"/>
                      </a:lnTo>
                      <a:lnTo>
                        <a:pt x="41" y="2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59" name="Group 13">
                <a:extLst>
                  <a:ext uri="{FF2B5EF4-FFF2-40B4-BE49-F238E27FC236}">
                    <a16:creationId xmlns:a16="http://schemas.microsoft.com/office/drawing/2014/main" id="{E26AE795-7624-4092-8685-CF1A7B58DA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1249"/>
                <a:ext cx="46" cy="48"/>
                <a:chOff x="6730" y="11249"/>
                <a:chExt cx="46" cy="48"/>
              </a:xfrm>
            </p:grpSpPr>
            <p:sp>
              <p:nvSpPr>
                <p:cNvPr id="31839" name="Freeform 14">
                  <a:extLst>
                    <a:ext uri="{FF2B5EF4-FFF2-40B4-BE49-F238E27FC236}">
                      <a16:creationId xmlns:a16="http://schemas.microsoft.com/office/drawing/2014/main" id="{837B360D-359E-44B7-802F-454C6F38C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1249"/>
                  <a:ext cx="46" cy="48"/>
                </a:xfrm>
                <a:custGeom>
                  <a:avLst/>
                  <a:gdLst>
                    <a:gd name="T0" fmla="*/ 10 w 46"/>
                    <a:gd name="T1" fmla="*/ 11249 h 48"/>
                    <a:gd name="T2" fmla="*/ 0 w 46"/>
                    <a:gd name="T3" fmla="*/ 11249 h 48"/>
                    <a:gd name="T4" fmla="*/ 0 w 46"/>
                    <a:gd name="T5" fmla="*/ 11275 h 48"/>
                    <a:gd name="T6" fmla="*/ 8 w 46"/>
                    <a:gd name="T7" fmla="*/ 11275 h 48"/>
                    <a:gd name="T8" fmla="*/ 12 w 46"/>
                    <a:gd name="T9" fmla="*/ 11278 h 48"/>
                    <a:gd name="T10" fmla="*/ 15 w 46"/>
                    <a:gd name="T11" fmla="*/ 11280 h 48"/>
                    <a:gd name="T12" fmla="*/ 17 w 46"/>
                    <a:gd name="T13" fmla="*/ 11285 h 48"/>
                    <a:gd name="T14" fmla="*/ 20 w 46"/>
                    <a:gd name="T15" fmla="*/ 11287 h 48"/>
                    <a:gd name="T16" fmla="*/ 20 w 46"/>
                    <a:gd name="T17" fmla="*/ 11292 h 48"/>
                    <a:gd name="T18" fmla="*/ 22 w 46"/>
                    <a:gd name="T19" fmla="*/ 11297 h 48"/>
                    <a:gd name="T20" fmla="*/ 46 w 46"/>
                    <a:gd name="T21" fmla="*/ 11297 h 48"/>
                    <a:gd name="T22" fmla="*/ 46 w 46"/>
                    <a:gd name="T23" fmla="*/ 11287 h 48"/>
                    <a:gd name="T24" fmla="*/ 44 w 46"/>
                    <a:gd name="T25" fmla="*/ 11278 h 48"/>
                    <a:gd name="T26" fmla="*/ 34 w 46"/>
                    <a:gd name="T27" fmla="*/ 11263 h 48"/>
                    <a:gd name="T28" fmla="*/ 27 w 46"/>
                    <a:gd name="T29" fmla="*/ 11256 h 48"/>
                    <a:gd name="T30" fmla="*/ 17 w 46"/>
                    <a:gd name="T31" fmla="*/ 11254 h 48"/>
                    <a:gd name="T32" fmla="*/ 10 w 46"/>
                    <a:gd name="T33" fmla="*/ 11249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8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8" y="26"/>
                      </a:lnTo>
                      <a:lnTo>
                        <a:pt x="12" y="29"/>
                      </a:lnTo>
                      <a:lnTo>
                        <a:pt x="15" y="31"/>
                      </a:lnTo>
                      <a:lnTo>
                        <a:pt x="17" y="36"/>
                      </a:lnTo>
                      <a:lnTo>
                        <a:pt x="20" y="38"/>
                      </a:lnTo>
                      <a:lnTo>
                        <a:pt x="20" y="43"/>
                      </a:lnTo>
                      <a:lnTo>
                        <a:pt x="22" y="48"/>
                      </a:lnTo>
                      <a:lnTo>
                        <a:pt x="46" y="48"/>
                      </a:lnTo>
                      <a:lnTo>
                        <a:pt x="46" y="38"/>
                      </a:lnTo>
                      <a:lnTo>
                        <a:pt x="44" y="29"/>
                      </a:lnTo>
                      <a:lnTo>
                        <a:pt x="34" y="14"/>
                      </a:lnTo>
                      <a:lnTo>
                        <a:pt x="27" y="7"/>
                      </a:lnTo>
                      <a:lnTo>
                        <a:pt x="17" y="5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0" name="Group 15">
                <a:extLst>
                  <a:ext uri="{FF2B5EF4-FFF2-40B4-BE49-F238E27FC236}">
                    <a16:creationId xmlns:a16="http://schemas.microsoft.com/office/drawing/2014/main" id="{613749FF-251B-466A-AF1A-B90DD883C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1297"/>
                <a:ext cx="46" cy="46"/>
                <a:chOff x="6730" y="11297"/>
                <a:chExt cx="46" cy="46"/>
              </a:xfrm>
            </p:grpSpPr>
            <p:sp>
              <p:nvSpPr>
                <p:cNvPr id="31838" name="Freeform 16">
                  <a:extLst>
                    <a:ext uri="{FF2B5EF4-FFF2-40B4-BE49-F238E27FC236}">
                      <a16:creationId xmlns:a16="http://schemas.microsoft.com/office/drawing/2014/main" id="{E155A8A8-5F35-4ABB-914A-070C374F5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1297"/>
                  <a:ext cx="46" cy="46"/>
                </a:xfrm>
                <a:custGeom>
                  <a:avLst/>
                  <a:gdLst>
                    <a:gd name="T0" fmla="*/ 46 w 46"/>
                    <a:gd name="T1" fmla="*/ 11297 h 46"/>
                    <a:gd name="T2" fmla="*/ 22 w 46"/>
                    <a:gd name="T3" fmla="*/ 11297 h 46"/>
                    <a:gd name="T4" fmla="*/ 20 w 46"/>
                    <a:gd name="T5" fmla="*/ 11299 h 46"/>
                    <a:gd name="T6" fmla="*/ 20 w 46"/>
                    <a:gd name="T7" fmla="*/ 11304 h 46"/>
                    <a:gd name="T8" fmla="*/ 17 w 46"/>
                    <a:gd name="T9" fmla="*/ 11306 h 46"/>
                    <a:gd name="T10" fmla="*/ 15 w 46"/>
                    <a:gd name="T11" fmla="*/ 11311 h 46"/>
                    <a:gd name="T12" fmla="*/ 12 w 46"/>
                    <a:gd name="T13" fmla="*/ 11314 h 46"/>
                    <a:gd name="T14" fmla="*/ 8 w 46"/>
                    <a:gd name="T15" fmla="*/ 11316 h 46"/>
                    <a:gd name="T16" fmla="*/ 5 w 46"/>
                    <a:gd name="T17" fmla="*/ 11316 h 46"/>
                    <a:gd name="T18" fmla="*/ 0 w 46"/>
                    <a:gd name="T19" fmla="*/ 11318 h 46"/>
                    <a:gd name="T20" fmla="*/ 0 w 46"/>
                    <a:gd name="T21" fmla="*/ 11342 h 46"/>
                    <a:gd name="T22" fmla="*/ 10 w 46"/>
                    <a:gd name="T23" fmla="*/ 11342 h 46"/>
                    <a:gd name="T24" fmla="*/ 46 w 46"/>
                    <a:gd name="T25" fmla="*/ 11306 h 46"/>
                    <a:gd name="T26" fmla="*/ 46 w 46"/>
                    <a:gd name="T27" fmla="*/ 11297 h 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6" h="46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2"/>
                      </a:lnTo>
                      <a:lnTo>
                        <a:pt x="20" y="7"/>
                      </a:lnTo>
                      <a:lnTo>
                        <a:pt x="17" y="9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0" y="45"/>
                      </a:lnTo>
                      <a:lnTo>
                        <a:pt x="10" y="45"/>
                      </a:lnTo>
                      <a:lnTo>
                        <a:pt x="46" y="9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1" name="Group 17">
                <a:extLst>
                  <a:ext uri="{FF2B5EF4-FFF2-40B4-BE49-F238E27FC236}">
                    <a16:creationId xmlns:a16="http://schemas.microsoft.com/office/drawing/2014/main" id="{31A17D65-4F3A-45D7-A582-B5E43C2F6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1297"/>
                <a:ext cx="48" cy="46"/>
                <a:chOff x="6682" y="11297"/>
                <a:chExt cx="48" cy="46"/>
              </a:xfrm>
            </p:grpSpPr>
            <p:sp>
              <p:nvSpPr>
                <p:cNvPr id="31837" name="Freeform 18">
                  <a:extLst>
                    <a:ext uri="{FF2B5EF4-FFF2-40B4-BE49-F238E27FC236}">
                      <a16:creationId xmlns:a16="http://schemas.microsoft.com/office/drawing/2014/main" id="{2E794C33-C8F5-4F68-BF34-6D1FF560F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1297"/>
                  <a:ext cx="48" cy="46"/>
                </a:xfrm>
                <a:custGeom>
                  <a:avLst/>
                  <a:gdLst>
                    <a:gd name="T0" fmla="*/ 27 w 48"/>
                    <a:gd name="T1" fmla="*/ 11297 h 46"/>
                    <a:gd name="T2" fmla="*/ 0 w 48"/>
                    <a:gd name="T3" fmla="*/ 11297 h 46"/>
                    <a:gd name="T4" fmla="*/ 3 w 48"/>
                    <a:gd name="T5" fmla="*/ 11306 h 46"/>
                    <a:gd name="T6" fmla="*/ 5 w 48"/>
                    <a:gd name="T7" fmla="*/ 11314 h 46"/>
                    <a:gd name="T8" fmla="*/ 8 w 48"/>
                    <a:gd name="T9" fmla="*/ 11323 h 46"/>
                    <a:gd name="T10" fmla="*/ 15 w 48"/>
                    <a:gd name="T11" fmla="*/ 11330 h 46"/>
                    <a:gd name="T12" fmla="*/ 29 w 48"/>
                    <a:gd name="T13" fmla="*/ 11340 h 46"/>
                    <a:gd name="T14" fmla="*/ 39 w 48"/>
                    <a:gd name="T15" fmla="*/ 11342 h 46"/>
                    <a:gd name="T16" fmla="*/ 48 w 48"/>
                    <a:gd name="T17" fmla="*/ 11342 h 46"/>
                    <a:gd name="T18" fmla="*/ 48 w 48"/>
                    <a:gd name="T19" fmla="*/ 11318 h 46"/>
                    <a:gd name="T20" fmla="*/ 44 w 48"/>
                    <a:gd name="T21" fmla="*/ 11316 h 46"/>
                    <a:gd name="T22" fmla="*/ 39 w 48"/>
                    <a:gd name="T23" fmla="*/ 11316 h 46"/>
                    <a:gd name="T24" fmla="*/ 29 w 48"/>
                    <a:gd name="T25" fmla="*/ 11306 h 46"/>
                    <a:gd name="T26" fmla="*/ 29 w 48"/>
                    <a:gd name="T27" fmla="*/ 11304 h 46"/>
                    <a:gd name="T28" fmla="*/ 27 w 48"/>
                    <a:gd name="T29" fmla="*/ 11299 h 46"/>
                    <a:gd name="T30" fmla="*/ 27 w 48"/>
                    <a:gd name="T31" fmla="*/ 11297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" h="46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5" y="17"/>
                      </a:lnTo>
                      <a:lnTo>
                        <a:pt x="8" y="26"/>
                      </a:lnTo>
                      <a:lnTo>
                        <a:pt x="15" y="33"/>
                      </a:lnTo>
                      <a:lnTo>
                        <a:pt x="29" y="43"/>
                      </a:lnTo>
                      <a:lnTo>
                        <a:pt x="39" y="45"/>
                      </a:lnTo>
                      <a:lnTo>
                        <a:pt x="48" y="45"/>
                      </a:lnTo>
                      <a:lnTo>
                        <a:pt x="48" y="21"/>
                      </a:lnTo>
                      <a:lnTo>
                        <a:pt x="44" y="19"/>
                      </a:lnTo>
                      <a:lnTo>
                        <a:pt x="39" y="1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2" name="Group 19">
                <a:extLst>
                  <a:ext uri="{FF2B5EF4-FFF2-40B4-BE49-F238E27FC236}">
                    <a16:creationId xmlns:a16="http://schemas.microsoft.com/office/drawing/2014/main" id="{706AB977-D605-43A2-B783-7E107EDE8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1249"/>
                <a:ext cx="48" cy="48"/>
                <a:chOff x="6682" y="11249"/>
                <a:chExt cx="48" cy="48"/>
              </a:xfrm>
            </p:grpSpPr>
            <p:sp>
              <p:nvSpPr>
                <p:cNvPr id="31836" name="Freeform 20">
                  <a:extLst>
                    <a:ext uri="{FF2B5EF4-FFF2-40B4-BE49-F238E27FC236}">
                      <a16:creationId xmlns:a16="http://schemas.microsoft.com/office/drawing/2014/main" id="{8AB91A98-C892-44FF-B1AE-910E223EF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1249"/>
                  <a:ext cx="48" cy="48"/>
                </a:xfrm>
                <a:custGeom>
                  <a:avLst/>
                  <a:gdLst>
                    <a:gd name="T0" fmla="*/ 48 w 48"/>
                    <a:gd name="T1" fmla="*/ 11249 h 48"/>
                    <a:gd name="T2" fmla="*/ 39 w 48"/>
                    <a:gd name="T3" fmla="*/ 11249 h 48"/>
                    <a:gd name="T4" fmla="*/ 29 w 48"/>
                    <a:gd name="T5" fmla="*/ 11254 h 48"/>
                    <a:gd name="T6" fmla="*/ 22 w 48"/>
                    <a:gd name="T7" fmla="*/ 11256 h 48"/>
                    <a:gd name="T8" fmla="*/ 8 w 48"/>
                    <a:gd name="T9" fmla="*/ 11270 h 48"/>
                    <a:gd name="T10" fmla="*/ 5 w 48"/>
                    <a:gd name="T11" fmla="*/ 11278 h 48"/>
                    <a:gd name="T12" fmla="*/ 0 w 48"/>
                    <a:gd name="T13" fmla="*/ 11297 h 48"/>
                    <a:gd name="T14" fmla="*/ 27 w 48"/>
                    <a:gd name="T15" fmla="*/ 11297 h 48"/>
                    <a:gd name="T16" fmla="*/ 27 w 48"/>
                    <a:gd name="T17" fmla="*/ 11292 h 48"/>
                    <a:gd name="T18" fmla="*/ 29 w 48"/>
                    <a:gd name="T19" fmla="*/ 11287 h 48"/>
                    <a:gd name="T20" fmla="*/ 29 w 48"/>
                    <a:gd name="T21" fmla="*/ 11285 h 48"/>
                    <a:gd name="T22" fmla="*/ 39 w 48"/>
                    <a:gd name="T23" fmla="*/ 11275 h 48"/>
                    <a:gd name="T24" fmla="*/ 48 w 48"/>
                    <a:gd name="T25" fmla="*/ 11275 h 48"/>
                    <a:gd name="T26" fmla="*/ 48 w 48"/>
                    <a:gd name="T27" fmla="*/ 11249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8" h="48">
                      <a:moveTo>
                        <a:pt x="48" y="0"/>
                      </a:moveTo>
                      <a:lnTo>
                        <a:pt x="39" y="0"/>
                      </a:lnTo>
                      <a:lnTo>
                        <a:pt x="29" y="5"/>
                      </a:lnTo>
                      <a:lnTo>
                        <a:pt x="22" y="7"/>
                      </a:lnTo>
                      <a:lnTo>
                        <a:pt x="8" y="21"/>
                      </a:lnTo>
                      <a:lnTo>
                        <a:pt x="5" y="29"/>
                      </a:lnTo>
                      <a:lnTo>
                        <a:pt x="0" y="48"/>
                      </a:lnTo>
                      <a:lnTo>
                        <a:pt x="27" y="48"/>
                      </a:lnTo>
                      <a:lnTo>
                        <a:pt x="27" y="43"/>
                      </a:lnTo>
                      <a:lnTo>
                        <a:pt x="29" y="38"/>
                      </a:lnTo>
                      <a:lnTo>
                        <a:pt x="29" y="36"/>
                      </a:lnTo>
                      <a:lnTo>
                        <a:pt x="39" y="26"/>
                      </a:lnTo>
                      <a:lnTo>
                        <a:pt x="48" y="26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3" name="Group 21">
                <a:extLst>
                  <a:ext uri="{FF2B5EF4-FFF2-40B4-BE49-F238E27FC236}">
                    <a16:creationId xmlns:a16="http://schemas.microsoft.com/office/drawing/2014/main" id="{3774007B-E020-4668-96C8-83767644DA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2331"/>
                <a:ext cx="67" cy="67"/>
                <a:chOff x="6697" y="12331"/>
                <a:chExt cx="67" cy="67"/>
              </a:xfrm>
            </p:grpSpPr>
            <p:sp>
              <p:nvSpPr>
                <p:cNvPr id="31835" name="Freeform 22">
                  <a:extLst>
                    <a:ext uri="{FF2B5EF4-FFF2-40B4-BE49-F238E27FC236}">
                      <a16:creationId xmlns:a16="http://schemas.microsoft.com/office/drawing/2014/main" id="{11D67A89-C33D-4F9E-A54D-18B271F65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2331"/>
                  <a:ext cx="67" cy="67"/>
                </a:xfrm>
                <a:custGeom>
                  <a:avLst/>
                  <a:gdLst>
                    <a:gd name="T0" fmla="*/ 41 w 67"/>
                    <a:gd name="T1" fmla="*/ 12331 h 67"/>
                    <a:gd name="T2" fmla="*/ 26 w 67"/>
                    <a:gd name="T3" fmla="*/ 12331 h 67"/>
                    <a:gd name="T4" fmla="*/ 19 w 67"/>
                    <a:gd name="T5" fmla="*/ 12334 h 67"/>
                    <a:gd name="T6" fmla="*/ 14 w 67"/>
                    <a:gd name="T7" fmla="*/ 12336 h 67"/>
                    <a:gd name="T8" fmla="*/ 5 w 67"/>
                    <a:gd name="T9" fmla="*/ 12346 h 67"/>
                    <a:gd name="T10" fmla="*/ 2 w 67"/>
                    <a:gd name="T11" fmla="*/ 12350 h 67"/>
                    <a:gd name="T12" fmla="*/ 0 w 67"/>
                    <a:gd name="T13" fmla="*/ 12358 h 67"/>
                    <a:gd name="T14" fmla="*/ 0 w 67"/>
                    <a:gd name="T15" fmla="*/ 12372 h 67"/>
                    <a:gd name="T16" fmla="*/ 2 w 67"/>
                    <a:gd name="T17" fmla="*/ 12377 h 67"/>
                    <a:gd name="T18" fmla="*/ 5 w 67"/>
                    <a:gd name="T19" fmla="*/ 12384 h 67"/>
                    <a:gd name="T20" fmla="*/ 14 w 67"/>
                    <a:gd name="T21" fmla="*/ 12394 h 67"/>
                    <a:gd name="T22" fmla="*/ 19 w 67"/>
                    <a:gd name="T23" fmla="*/ 12396 h 67"/>
                    <a:gd name="T24" fmla="*/ 26 w 67"/>
                    <a:gd name="T25" fmla="*/ 12398 h 67"/>
                    <a:gd name="T26" fmla="*/ 41 w 67"/>
                    <a:gd name="T27" fmla="*/ 12398 h 67"/>
                    <a:gd name="T28" fmla="*/ 45 w 67"/>
                    <a:gd name="T29" fmla="*/ 12396 h 67"/>
                    <a:gd name="T30" fmla="*/ 53 w 67"/>
                    <a:gd name="T31" fmla="*/ 12394 h 67"/>
                    <a:gd name="T32" fmla="*/ 62 w 67"/>
                    <a:gd name="T33" fmla="*/ 12384 h 67"/>
                    <a:gd name="T34" fmla="*/ 65 w 67"/>
                    <a:gd name="T35" fmla="*/ 12377 h 67"/>
                    <a:gd name="T36" fmla="*/ 67 w 67"/>
                    <a:gd name="T37" fmla="*/ 12372 h 67"/>
                    <a:gd name="T38" fmla="*/ 67 w 67"/>
                    <a:gd name="T39" fmla="*/ 12358 h 67"/>
                    <a:gd name="T40" fmla="*/ 65 w 67"/>
                    <a:gd name="T41" fmla="*/ 12350 h 67"/>
                    <a:gd name="T42" fmla="*/ 62 w 67"/>
                    <a:gd name="T43" fmla="*/ 12346 h 67"/>
                    <a:gd name="T44" fmla="*/ 53 w 67"/>
                    <a:gd name="T45" fmla="*/ 12336 h 67"/>
                    <a:gd name="T46" fmla="*/ 45 w 67"/>
                    <a:gd name="T47" fmla="*/ 12334 h 67"/>
                    <a:gd name="T48" fmla="*/ 41 w 67"/>
                    <a:gd name="T49" fmla="*/ 12331 h 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" h="67">
                      <a:moveTo>
                        <a:pt x="41" y="0"/>
                      </a:moveTo>
                      <a:lnTo>
                        <a:pt x="26" y="0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5" y="15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41"/>
                      </a:lnTo>
                      <a:lnTo>
                        <a:pt x="2" y="46"/>
                      </a:lnTo>
                      <a:lnTo>
                        <a:pt x="5" y="53"/>
                      </a:lnTo>
                      <a:lnTo>
                        <a:pt x="14" y="63"/>
                      </a:lnTo>
                      <a:lnTo>
                        <a:pt x="19" y="65"/>
                      </a:lnTo>
                      <a:lnTo>
                        <a:pt x="26" y="67"/>
                      </a:lnTo>
                      <a:lnTo>
                        <a:pt x="41" y="67"/>
                      </a:lnTo>
                      <a:lnTo>
                        <a:pt x="45" y="65"/>
                      </a:lnTo>
                      <a:lnTo>
                        <a:pt x="53" y="63"/>
                      </a:lnTo>
                      <a:lnTo>
                        <a:pt x="62" y="53"/>
                      </a:lnTo>
                      <a:lnTo>
                        <a:pt x="65" y="46"/>
                      </a:lnTo>
                      <a:lnTo>
                        <a:pt x="67" y="41"/>
                      </a:lnTo>
                      <a:lnTo>
                        <a:pt x="67" y="27"/>
                      </a:lnTo>
                      <a:lnTo>
                        <a:pt x="65" y="19"/>
                      </a:lnTo>
                      <a:lnTo>
                        <a:pt x="62" y="15"/>
                      </a:lnTo>
                      <a:lnTo>
                        <a:pt x="53" y="5"/>
                      </a:lnTo>
                      <a:lnTo>
                        <a:pt x="45" y="3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4" name="Group 23">
                <a:extLst>
                  <a:ext uri="{FF2B5EF4-FFF2-40B4-BE49-F238E27FC236}">
                    <a16:creationId xmlns:a16="http://schemas.microsoft.com/office/drawing/2014/main" id="{08D4BD0F-E4E8-421C-95B4-D6D9BB527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317"/>
                <a:ext cx="46" cy="48"/>
                <a:chOff x="6730" y="12317"/>
                <a:chExt cx="46" cy="48"/>
              </a:xfrm>
            </p:grpSpPr>
            <p:sp>
              <p:nvSpPr>
                <p:cNvPr id="31834" name="Freeform 24">
                  <a:extLst>
                    <a:ext uri="{FF2B5EF4-FFF2-40B4-BE49-F238E27FC236}">
                      <a16:creationId xmlns:a16="http://schemas.microsoft.com/office/drawing/2014/main" id="{1B6EB8BA-B767-4566-9F90-6A6D9BC48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317"/>
                  <a:ext cx="46" cy="48"/>
                </a:xfrm>
                <a:custGeom>
                  <a:avLst/>
                  <a:gdLst>
                    <a:gd name="T0" fmla="*/ 0 w 46"/>
                    <a:gd name="T1" fmla="*/ 12317 h 48"/>
                    <a:gd name="T2" fmla="*/ 0 w 46"/>
                    <a:gd name="T3" fmla="*/ 12343 h 48"/>
                    <a:gd name="T4" fmla="*/ 5 w 46"/>
                    <a:gd name="T5" fmla="*/ 12343 h 48"/>
                    <a:gd name="T6" fmla="*/ 8 w 46"/>
                    <a:gd name="T7" fmla="*/ 12346 h 48"/>
                    <a:gd name="T8" fmla="*/ 12 w 46"/>
                    <a:gd name="T9" fmla="*/ 12346 h 48"/>
                    <a:gd name="T10" fmla="*/ 15 w 46"/>
                    <a:gd name="T11" fmla="*/ 12350 h 48"/>
                    <a:gd name="T12" fmla="*/ 20 w 46"/>
                    <a:gd name="T13" fmla="*/ 12355 h 48"/>
                    <a:gd name="T14" fmla="*/ 20 w 46"/>
                    <a:gd name="T15" fmla="*/ 12360 h 48"/>
                    <a:gd name="T16" fmla="*/ 22 w 46"/>
                    <a:gd name="T17" fmla="*/ 12365 h 48"/>
                    <a:gd name="T18" fmla="*/ 46 w 46"/>
                    <a:gd name="T19" fmla="*/ 12365 h 48"/>
                    <a:gd name="T20" fmla="*/ 46 w 46"/>
                    <a:gd name="T21" fmla="*/ 12355 h 48"/>
                    <a:gd name="T22" fmla="*/ 44 w 46"/>
                    <a:gd name="T23" fmla="*/ 12346 h 48"/>
                    <a:gd name="T24" fmla="*/ 34 w 46"/>
                    <a:gd name="T25" fmla="*/ 12331 h 48"/>
                    <a:gd name="T26" fmla="*/ 27 w 46"/>
                    <a:gd name="T27" fmla="*/ 12324 h 48"/>
                    <a:gd name="T28" fmla="*/ 17 w 46"/>
                    <a:gd name="T29" fmla="*/ 12322 h 48"/>
                    <a:gd name="T30" fmla="*/ 10 w 46"/>
                    <a:gd name="T31" fmla="*/ 12319 h 48"/>
                    <a:gd name="T32" fmla="*/ 0 w 46"/>
                    <a:gd name="T33" fmla="*/ 12317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5" y="26"/>
                      </a:lnTo>
                      <a:lnTo>
                        <a:pt x="8" y="29"/>
                      </a:lnTo>
                      <a:lnTo>
                        <a:pt x="12" y="29"/>
                      </a:lnTo>
                      <a:lnTo>
                        <a:pt x="15" y="33"/>
                      </a:lnTo>
                      <a:lnTo>
                        <a:pt x="20" y="38"/>
                      </a:lnTo>
                      <a:lnTo>
                        <a:pt x="20" y="43"/>
                      </a:lnTo>
                      <a:lnTo>
                        <a:pt x="22" y="48"/>
                      </a:lnTo>
                      <a:lnTo>
                        <a:pt x="46" y="48"/>
                      </a:lnTo>
                      <a:lnTo>
                        <a:pt x="46" y="38"/>
                      </a:lnTo>
                      <a:lnTo>
                        <a:pt x="44" y="29"/>
                      </a:lnTo>
                      <a:lnTo>
                        <a:pt x="34" y="14"/>
                      </a:lnTo>
                      <a:lnTo>
                        <a:pt x="27" y="7"/>
                      </a:lnTo>
                      <a:lnTo>
                        <a:pt x="17" y="5"/>
                      </a:lnTo>
                      <a:lnTo>
                        <a:pt x="1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5" name="Group 25">
                <a:extLst>
                  <a:ext uri="{FF2B5EF4-FFF2-40B4-BE49-F238E27FC236}">
                    <a16:creationId xmlns:a16="http://schemas.microsoft.com/office/drawing/2014/main" id="{62613E75-B091-4060-9BB8-CFFB98B4E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365"/>
                <a:ext cx="46" cy="46"/>
                <a:chOff x="6730" y="12365"/>
                <a:chExt cx="46" cy="46"/>
              </a:xfrm>
            </p:grpSpPr>
            <p:sp>
              <p:nvSpPr>
                <p:cNvPr id="31833" name="Freeform 26">
                  <a:extLst>
                    <a:ext uri="{FF2B5EF4-FFF2-40B4-BE49-F238E27FC236}">
                      <a16:creationId xmlns:a16="http://schemas.microsoft.com/office/drawing/2014/main" id="{1D8EF77C-C83D-4D43-A64E-05B7D95E2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365"/>
                  <a:ext cx="46" cy="46"/>
                </a:xfrm>
                <a:custGeom>
                  <a:avLst/>
                  <a:gdLst>
                    <a:gd name="T0" fmla="*/ 46 w 46"/>
                    <a:gd name="T1" fmla="*/ 12365 h 46"/>
                    <a:gd name="T2" fmla="*/ 22 w 46"/>
                    <a:gd name="T3" fmla="*/ 12365 h 46"/>
                    <a:gd name="T4" fmla="*/ 20 w 46"/>
                    <a:gd name="T5" fmla="*/ 12370 h 46"/>
                    <a:gd name="T6" fmla="*/ 20 w 46"/>
                    <a:gd name="T7" fmla="*/ 12372 h 46"/>
                    <a:gd name="T8" fmla="*/ 17 w 46"/>
                    <a:gd name="T9" fmla="*/ 12377 h 46"/>
                    <a:gd name="T10" fmla="*/ 12 w 46"/>
                    <a:gd name="T11" fmla="*/ 12382 h 46"/>
                    <a:gd name="T12" fmla="*/ 8 w 46"/>
                    <a:gd name="T13" fmla="*/ 12384 h 46"/>
                    <a:gd name="T14" fmla="*/ 5 w 46"/>
                    <a:gd name="T15" fmla="*/ 12384 h 46"/>
                    <a:gd name="T16" fmla="*/ 0 w 46"/>
                    <a:gd name="T17" fmla="*/ 12386 h 46"/>
                    <a:gd name="T18" fmla="*/ 0 w 46"/>
                    <a:gd name="T19" fmla="*/ 12410 h 46"/>
                    <a:gd name="T20" fmla="*/ 10 w 46"/>
                    <a:gd name="T21" fmla="*/ 12410 h 46"/>
                    <a:gd name="T22" fmla="*/ 46 w 46"/>
                    <a:gd name="T23" fmla="*/ 12374 h 46"/>
                    <a:gd name="T24" fmla="*/ 46 w 46"/>
                    <a:gd name="T25" fmla="*/ 12365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6" h="46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17" y="12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0" y="45"/>
                      </a:lnTo>
                      <a:lnTo>
                        <a:pt x="10" y="45"/>
                      </a:lnTo>
                      <a:lnTo>
                        <a:pt x="46" y="9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6" name="Group 27">
                <a:extLst>
                  <a:ext uri="{FF2B5EF4-FFF2-40B4-BE49-F238E27FC236}">
                    <a16:creationId xmlns:a16="http://schemas.microsoft.com/office/drawing/2014/main" id="{267C3438-9851-4E5F-A6C7-253C4C6B2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365"/>
                <a:ext cx="48" cy="46"/>
                <a:chOff x="6682" y="12365"/>
                <a:chExt cx="48" cy="46"/>
              </a:xfrm>
            </p:grpSpPr>
            <p:sp>
              <p:nvSpPr>
                <p:cNvPr id="31832" name="Freeform 28">
                  <a:extLst>
                    <a:ext uri="{FF2B5EF4-FFF2-40B4-BE49-F238E27FC236}">
                      <a16:creationId xmlns:a16="http://schemas.microsoft.com/office/drawing/2014/main" id="{C95B43F9-8890-4A63-91D0-99D497A40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365"/>
                  <a:ext cx="48" cy="46"/>
                </a:xfrm>
                <a:custGeom>
                  <a:avLst/>
                  <a:gdLst>
                    <a:gd name="T0" fmla="*/ 27 w 48"/>
                    <a:gd name="T1" fmla="*/ 12365 h 46"/>
                    <a:gd name="T2" fmla="*/ 0 w 48"/>
                    <a:gd name="T3" fmla="*/ 12365 h 46"/>
                    <a:gd name="T4" fmla="*/ 3 w 48"/>
                    <a:gd name="T5" fmla="*/ 12374 h 46"/>
                    <a:gd name="T6" fmla="*/ 5 w 48"/>
                    <a:gd name="T7" fmla="*/ 12382 h 46"/>
                    <a:gd name="T8" fmla="*/ 8 w 48"/>
                    <a:gd name="T9" fmla="*/ 12391 h 46"/>
                    <a:gd name="T10" fmla="*/ 15 w 48"/>
                    <a:gd name="T11" fmla="*/ 12398 h 46"/>
                    <a:gd name="T12" fmla="*/ 29 w 48"/>
                    <a:gd name="T13" fmla="*/ 12408 h 46"/>
                    <a:gd name="T14" fmla="*/ 39 w 48"/>
                    <a:gd name="T15" fmla="*/ 12410 h 46"/>
                    <a:gd name="T16" fmla="*/ 48 w 48"/>
                    <a:gd name="T17" fmla="*/ 12410 h 46"/>
                    <a:gd name="T18" fmla="*/ 48 w 48"/>
                    <a:gd name="T19" fmla="*/ 12386 h 46"/>
                    <a:gd name="T20" fmla="*/ 44 w 48"/>
                    <a:gd name="T21" fmla="*/ 12384 h 46"/>
                    <a:gd name="T22" fmla="*/ 39 w 48"/>
                    <a:gd name="T23" fmla="*/ 12384 h 46"/>
                    <a:gd name="T24" fmla="*/ 34 w 48"/>
                    <a:gd name="T25" fmla="*/ 12379 h 46"/>
                    <a:gd name="T26" fmla="*/ 29 w 48"/>
                    <a:gd name="T27" fmla="*/ 12377 h 46"/>
                    <a:gd name="T28" fmla="*/ 29 w 48"/>
                    <a:gd name="T29" fmla="*/ 12372 h 46"/>
                    <a:gd name="T30" fmla="*/ 27 w 48"/>
                    <a:gd name="T31" fmla="*/ 12370 h 46"/>
                    <a:gd name="T32" fmla="*/ 27 w 48"/>
                    <a:gd name="T33" fmla="*/ 12365 h 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8" h="46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5" y="17"/>
                      </a:lnTo>
                      <a:lnTo>
                        <a:pt x="8" y="26"/>
                      </a:lnTo>
                      <a:lnTo>
                        <a:pt x="15" y="33"/>
                      </a:lnTo>
                      <a:lnTo>
                        <a:pt x="29" y="43"/>
                      </a:lnTo>
                      <a:lnTo>
                        <a:pt x="39" y="45"/>
                      </a:lnTo>
                      <a:lnTo>
                        <a:pt x="48" y="45"/>
                      </a:lnTo>
                      <a:lnTo>
                        <a:pt x="48" y="21"/>
                      </a:lnTo>
                      <a:lnTo>
                        <a:pt x="44" y="19"/>
                      </a:lnTo>
                      <a:lnTo>
                        <a:pt x="39" y="19"/>
                      </a:lnTo>
                      <a:lnTo>
                        <a:pt x="34" y="14"/>
                      </a:lnTo>
                      <a:lnTo>
                        <a:pt x="29" y="12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7" name="Group 29">
                <a:extLst>
                  <a:ext uri="{FF2B5EF4-FFF2-40B4-BE49-F238E27FC236}">
                    <a16:creationId xmlns:a16="http://schemas.microsoft.com/office/drawing/2014/main" id="{50E92943-DBE9-4EF1-8751-05A53D86EB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317"/>
                <a:ext cx="48" cy="48"/>
                <a:chOff x="6682" y="12317"/>
                <a:chExt cx="48" cy="48"/>
              </a:xfrm>
            </p:grpSpPr>
            <p:sp>
              <p:nvSpPr>
                <p:cNvPr id="31831" name="Freeform 30">
                  <a:extLst>
                    <a:ext uri="{FF2B5EF4-FFF2-40B4-BE49-F238E27FC236}">
                      <a16:creationId xmlns:a16="http://schemas.microsoft.com/office/drawing/2014/main" id="{546380AE-633B-4530-8A40-432188021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317"/>
                  <a:ext cx="48" cy="48"/>
                </a:xfrm>
                <a:custGeom>
                  <a:avLst/>
                  <a:gdLst>
                    <a:gd name="T0" fmla="*/ 48 w 48"/>
                    <a:gd name="T1" fmla="*/ 12317 h 48"/>
                    <a:gd name="T2" fmla="*/ 0 w 48"/>
                    <a:gd name="T3" fmla="*/ 12365 h 48"/>
                    <a:gd name="T4" fmla="*/ 27 w 48"/>
                    <a:gd name="T5" fmla="*/ 12365 h 48"/>
                    <a:gd name="T6" fmla="*/ 27 w 48"/>
                    <a:gd name="T7" fmla="*/ 12360 h 48"/>
                    <a:gd name="T8" fmla="*/ 29 w 48"/>
                    <a:gd name="T9" fmla="*/ 12355 h 48"/>
                    <a:gd name="T10" fmla="*/ 29 w 48"/>
                    <a:gd name="T11" fmla="*/ 12353 h 48"/>
                    <a:gd name="T12" fmla="*/ 34 w 48"/>
                    <a:gd name="T13" fmla="*/ 12350 h 48"/>
                    <a:gd name="T14" fmla="*/ 36 w 48"/>
                    <a:gd name="T15" fmla="*/ 12346 h 48"/>
                    <a:gd name="T16" fmla="*/ 39 w 48"/>
                    <a:gd name="T17" fmla="*/ 12346 h 48"/>
                    <a:gd name="T18" fmla="*/ 44 w 48"/>
                    <a:gd name="T19" fmla="*/ 12343 h 48"/>
                    <a:gd name="T20" fmla="*/ 48 w 48"/>
                    <a:gd name="T21" fmla="*/ 12343 h 48"/>
                    <a:gd name="T22" fmla="*/ 48 w 48"/>
                    <a:gd name="T23" fmla="*/ 12317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48">
                      <a:moveTo>
                        <a:pt x="48" y="0"/>
                      </a:moveTo>
                      <a:lnTo>
                        <a:pt x="0" y="48"/>
                      </a:lnTo>
                      <a:lnTo>
                        <a:pt x="27" y="48"/>
                      </a:lnTo>
                      <a:lnTo>
                        <a:pt x="27" y="43"/>
                      </a:lnTo>
                      <a:lnTo>
                        <a:pt x="29" y="38"/>
                      </a:lnTo>
                      <a:lnTo>
                        <a:pt x="29" y="36"/>
                      </a:lnTo>
                      <a:lnTo>
                        <a:pt x="34" y="33"/>
                      </a:lnTo>
                      <a:lnTo>
                        <a:pt x="36" y="29"/>
                      </a:lnTo>
                      <a:lnTo>
                        <a:pt x="39" y="29"/>
                      </a:lnTo>
                      <a:lnTo>
                        <a:pt x="44" y="26"/>
                      </a:lnTo>
                      <a:lnTo>
                        <a:pt x="48" y="26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8" name="Group 31">
                <a:extLst>
                  <a:ext uri="{FF2B5EF4-FFF2-40B4-BE49-F238E27FC236}">
                    <a16:creationId xmlns:a16="http://schemas.microsoft.com/office/drawing/2014/main" id="{6ADBCD98-774D-4D15-BBCA-E84F16361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1796"/>
                <a:ext cx="41" cy="70"/>
                <a:chOff x="6697" y="11796"/>
                <a:chExt cx="41" cy="70"/>
              </a:xfrm>
            </p:grpSpPr>
            <p:sp>
              <p:nvSpPr>
                <p:cNvPr id="31828" name="Freeform 32">
                  <a:extLst>
                    <a:ext uri="{FF2B5EF4-FFF2-40B4-BE49-F238E27FC236}">
                      <a16:creationId xmlns:a16="http://schemas.microsoft.com/office/drawing/2014/main" id="{8EE1AA4D-2834-4949-9257-083563D25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1796"/>
                  <a:ext cx="41" cy="70"/>
                </a:xfrm>
                <a:custGeom>
                  <a:avLst/>
                  <a:gdLst>
                    <a:gd name="T0" fmla="*/ 41 w 41"/>
                    <a:gd name="T1" fmla="*/ 11863 h 70"/>
                    <a:gd name="T2" fmla="*/ 26 w 41"/>
                    <a:gd name="T3" fmla="*/ 11863 h 70"/>
                    <a:gd name="T4" fmla="*/ 33 w 41"/>
                    <a:gd name="T5" fmla="*/ 11866 h 70"/>
                    <a:gd name="T6" fmla="*/ 41 w 41"/>
                    <a:gd name="T7" fmla="*/ 11863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70">
                      <a:moveTo>
                        <a:pt x="41" y="67"/>
                      </a:moveTo>
                      <a:lnTo>
                        <a:pt x="26" y="67"/>
                      </a:lnTo>
                      <a:lnTo>
                        <a:pt x="33" y="70"/>
                      </a:lnTo>
                      <a:lnTo>
                        <a:pt x="41" y="6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9" name="Freeform 33">
                  <a:extLst>
                    <a:ext uri="{FF2B5EF4-FFF2-40B4-BE49-F238E27FC236}">
                      <a16:creationId xmlns:a16="http://schemas.microsoft.com/office/drawing/2014/main" id="{243ECC83-F8FD-4023-B409-C914D14D7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1796"/>
                  <a:ext cx="41" cy="70"/>
                </a:xfrm>
                <a:custGeom>
                  <a:avLst/>
                  <a:gdLst>
                    <a:gd name="T0" fmla="*/ 45 w 41"/>
                    <a:gd name="T1" fmla="*/ 11798 h 70"/>
                    <a:gd name="T2" fmla="*/ 19 w 41"/>
                    <a:gd name="T3" fmla="*/ 11798 h 70"/>
                    <a:gd name="T4" fmla="*/ 14 w 41"/>
                    <a:gd name="T5" fmla="*/ 11801 h 70"/>
                    <a:gd name="T6" fmla="*/ 9 w 41"/>
                    <a:gd name="T7" fmla="*/ 11806 h 70"/>
                    <a:gd name="T8" fmla="*/ 5 w 41"/>
                    <a:gd name="T9" fmla="*/ 11813 h 70"/>
                    <a:gd name="T10" fmla="*/ 2 w 41"/>
                    <a:gd name="T11" fmla="*/ 11818 h 70"/>
                    <a:gd name="T12" fmla="*/ 0 w 41"/>
                    <a:gd name="T13" fmla="*/ 11825 h 70"/>
                    <a:gd name="T14" fmla="*/ 0 w 41"/>
                    <a:gd name="T15" fmla="*/ 11837 h 70"/>
                    <a:gd name="T16" fmla="*/ 2 w 41"/>
                    <a:gd name="T17" fmla="*/ 11844 h 70"/>
                    <a:gd name="T18" fmla="*/ 5 w 41"/>
                    <a:gd name="T19" fmla="*/ 11849 h 70"/>
                    <a:gd name="T20" fmla="*/ 9 w 41"/>
                    <a:gd name="T21" fmla="*/ 11856 h 70"/>
                    <a:gd name="T22" fmla="*/ 14 w 41"/>
                    <a:gd name="T23" fmla="*/ 11858 h 70"/>
                    <a:gd name="T24" fmla="*/ 19 w 41"/>
                    <a:gd name="T25" fmla="*/ 11863 h 70"/>
                    <a:gd name="T26" fmla="*/ 45 w 41"/>
                    <a:gd name="T27" fmla="*/ 11863 h 70"/>
                    <a:gd name="T28" fmla="*/ 53 w 41"/>
                    <a:gd name="T29" fmla="*/ 11858 h 70"/>
                    <a:gd name="T30" fmla="*/ 57 w 41"/>
                    <a:gd name="T31" fmla="*/ 11856 h 70"/>
                    <a:gd name="T32" fmla="*/ 62 w 41"/>
                    <a:gd name="T33" fmla="*/ 11849 h 70"/>
                    <a:gd name="T34" fmla="*/ 65 w 41"/>
                    <a:gd name="T35" fmla="*/ 11844 h 70"/>
                    <a:gd name="T36" fmla="*/ 67 w 41"/>
                    <a:gd name="T37" fmla="*/ 11837 h 70"/>
                    <a:gd name="T38" fmla="*/ 67 w 41"/>
                    <a:gd name="T39" fmla="*/ 11825 h 70"/>
                    <a:gd name="T40" fmla="*/ 65 w 41"/>
                    <a:gd name="T41" fmla="*/ 11818 h 70"/>
                    <a:gd name="T42" fmla="*/ 62 w 41"/>
                    <a:gd name="T43" fmla="*/ 11813 h 70"/>
                    <a:gd name="T44" fmla="*/ 57 w 41"/>
                    <a:gd name="T45" fmla="*/ 11806 h 70"/>
                    <a:gd name="T46" fmla="*/ 53 w 41"/>
                    <a:gd name="T47" fmla="*/ 11801 h 70"/>
                    <a:gd name="T48" fmla="*/ 45 w 41"/>
                    <a:gd name="T49" fmla="*/ 11798 h 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1" h="70">
                      <a:moveTo>
                        <a:pt x="45" y="2"/>
                      </a:moveTo>
                      <a:lnTo>
                        <a:pt x="19" y="2"/>
                      </a:lnTo>
                      <a:lnTo>
                        <a:pt x="14" y="5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5" y="53"/>
                      </a:lnTo>
                      <a:lnTo>
                        <a:pt x="9" y="60"/>
                      </a:lnTo>
                      <a:lnTo>
                        <a:pt x="14" y="62"/>
                      </a:lnTo>
                      <a:lnTo>
                        <a:pt x="19" y="67"/>
                      </a:lnTo>
                      <a:lnTo>
                        <a:pt x="45" y="67"/>
                      </a:lnTo>
                      <a:lnTo>
                        <a:pt x="53" y="62"/>
                      </a:lnTo>
                      <a:lnTo>
                        <a:pt x="57" y="60"/>
                      </a:lnTo>
                      <a:lnTo>
                        <a:pt x="62" y="53"/>
                      </a:lnTo>
                      <a:lnTo>
                        <a:pt x="65" y="48"/>
                      </a:lnTo>
                      <a:lnTo>
                        <a:pt x="67" y="41"/>
                      </a:lnTo>
                      <a:lnTo>
                        <a:pt x="67" y="29"/>
                      </a:lnTo>
                      <a:lnTo>
                        <a:pt x="65" y="22"/>
                      </a:lnTo>
                      <a:lnTo>
                        <a:pt x="62" y="17"/>
                      </a:lnTo>
                      <a:lnTo>
                        <a:pt x="57" y="10"/>
                      </a:lnTo>
                      <a:lnTo>
                        <a:pt x="53" y="5"/>
                      </a:lnTo>
                      <a:lnTo>
                        <a:pt x="45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30" name="Freeform 34">
                  <a:extLst>
                    <a:ext uri="{FF2B5EF4-FFF2-40B4-BE49-F238E27FC236}">
                      <a16:creationId xmlns:a16="http://schemas.microsoft.com/office/drawing/2014/main" id="{5E619D43-FDB2-4899-8ADF-687E16E2A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1796"/>
                  <a:ext cx="41" cy="70"/>
                </a:xfrm>
                <a:custGeom>
                  <a:avLst/>
                  <a:gdLst>
                    <a:gd name="T0" fmla="*/ 33 w 41"/>
                    <a:gd name="T1" fmla="*/ 11796 h 70"/>
                    <a:gd name="T2" fmla="*/ 26 w 41"/>
                    <a:gd name="T3" fmla="*/ 11798 h 70"/>
                    <a:gd name="T4" fmla="*/ 41 w 41"/>
                    <a:gd name="T5" fmla="*/ 11798 h 70"/>
                    <a:gd name="T6" fmla="*/ 33 w 41"/>
                    <a:gd name="T7" fmla="*/ 11796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70">
                      <a:moveTo>
                        <a:pt x="33" y="0"/>
                      </a:moveTo>
                      <a:lnTo>
                        <a:pt x="26" y="2"/>
                      </a:lnTo>
                      <a:lnTo>
                        <a:pt x="41" y="2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69" name="Group 35">
                <a:extLst>
                  <a:ext uri="{FF2B5EF4-FFF2-40B4-BE49-F238E27FC236}">
                    <a16:creationId xmlns:a16="http://schemas.microsoft.com/office/drawing/2014/main" id="{A9152A3B-5429-4630-ABDF-E9339D8C21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1784"/>
                <a:ext cx="46" cy="48"/>
                <a:chOff x="6730" y="11784"/>
                <a:chExt cx="46" cy="48"/>
              </a:xfrm>
            </p:grpSpPr>
            <p:sp>
              <p:nvSpPr>
                <p:cNvPr id="31827" name="Freeform 36">
                  <a:extLst>
                    <a:ext uri="{FF2B5EF4-FFF2-40B4-BE49-F238E27FC236}">
                      <a16:creationId xmlns:a16="http://schemas.microsoft.com/office/drawing/2014/main" id="{E4670845-316E-4ADB-BF1D-E152D5B38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1784"/>
                  <a:ext cx="46" cy="48"/>
                </a:xfrm>
                <a:custGeom>
                  <a:avLst/>
                  <a:gdLst>
                    <a:gd name="T0" fmla="*/ 10 w 46"/>
                    <a:gd name="T1" fmla="*/ 11784 h 48"/>
                    <a:gd name="T2" fmla="*/ 0 w 46"/>
                    <a:gd name="T3" fmla="*/ 11784 h 48"/>
                    <a:gd name="T4" fmla="*/ 0 w 46"/>
                    <a:gd name="T5" fmla="*/ 11808 h 48"/>
                    <a:gd name="T6" fmla="*/ 5 w 46"/>
                    <a:gd name="T7" fmla="*/ 11810 h 48"/>
                    <a:gd name="T8" fmla="*/ 8 w 46"/>
                    <a:gd name="T9" fmla="*/ 11810 h 48"/>
                    <a:gd name="T10" fmla="*/ 12 w 46"/>
                    <a:gd name="T11" fmla="*/ 11813 h 48"/>
                    <a:gd name="T12" fmla="*/ 15 w 46"/>
                    <a:gd name="T13" fmla="*/ 11815 h 48"/>
                    <a:gd name="T14" fmla="*/ 17 w 46"/>
                    <a:gd name="T15" fmla="*/ 11820 h 48"/>
                    <a:gd name="T16" fmla="*/ 20 w 46"/>
                    <a:gd name="T17" fmla="*/ 11822 h 48"/>
                    <a:gd name="T18" fmla="*/ 20 w 46"/>
                    <a:gd name="T19" fmla="*/ 11827 h 48"/>
                    <a:gd name="T20" fmla="*/ 22 w 46"/>
                    <a:gd name="T21" fmla="*/ 11832 h 48"/>
                    <a:gd name="T22" fmla="*/ 46 w 46"/>
                    <a:gd name="T23" fmla="*/ 11832 h 48"/>
                    <a:gd name="T24" fmla="*/ 46 w 46"/>
                    <a:gd name="T25" fmla="*/ 11820 h 48"/>
                    <a:gd name="T26" fmla="*/ 44 w 46"/>
                    <a:gd name="T27" fmla="*/ 11813 h 48"/>
                    <a:gd name="T28" fmla="*/ 34 w 46"/>
                    <a:gd name="T29" fmla="*/ 11798 h 48"/>
                    <a:gd name="T30" fmla="*/ 27 w 46"/>
                    <a:gd name="T31" fmla="*/ 11791 h 48"/>
                    <a:gd name="T32" fmla="*/ 17 w 46"/>
                    <a:gd name="T33" fmla="*/ 11786 h 48"/>
                    <a:gd name="T34" fmla="*/ 10 w 46"/>
                    <a:gd name="T35" fmla="*/ 11784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48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8" y="26"/>
                      </a:lnTo>
                      <a:lnTo>
                        <a:pt x="12" y="29"/>
                      </a:lnTo>
                      <a:lnTo>
                        <a:pt x="15" y="31"/>
                      </a:lnTo>
                      <a:lnTo>
                        <a:pt x="17" y="36"/>
                      </a:lnTo>
                      <a:lnTo>
                        <a:pt x="20" y="38"/>
                      </a:lnTo>
                      <a:lnTo>
                        <a:pt x="20" y="43"/>
                      </a:lnTo>
                      <a:lnTo>
                        <a:pt x="22" y="48"/>
                      </a:lnTo>
                      <a:lnTo>
                        <a:pt x="46" y="48"/>
                      </a:lnTo>
                      <a:lnTo>
                        <a:pt x="46" y="36"/>
                      </a:lnTo>
                      <a:lnTo>
                        <a:pt x="44" y="29"/>
                      </a:lnTo>
                      <a:lnTo>
                        <a:pt x="34" y="14"/>
                      </a:lnTo>
                      <a:lnTo>
                        <a:pt x="27" y="7"/>
                      </a:lnTo>
                      <a:lnTo>
                        <a:pt x="17" y="2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0" name="Group 37">
                <a:extLst>
                  <a:ext uri="{FF2B5EF4-FFF2-40B4-BE49-F238E27FC236}">
                    <a16:creationId xmlns:a16="http://schemas.microsoft.com/office/drawing/2014/main" id="{A3645202-CBDB-42F8-9CCF-6384CFBF32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1832"/>
                <a:ext cx="46" cy="46"/>
                <a:chOff x="6730" y="11832"/>
                <a:chExt cx="46" cy="46"/>
              </a:xfrm>
            </p:grpSpPr>
            <p:sp>
              <p:nvSpPr>
                <p:cNvPr id="31826" name="Freeform 38">
                  <a:extLst>
                    <a:ext uri="{FF2B5EF4-FFF2-40B4-BE49-F238E27FC236}">
                      <a16:creationId xmlns:a16="http://schemas.microsoft.com/office/drawing/2014/main" id="{EBDCC3AA-C3EC-4112-8F49-203395A4A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1832"/>
                  <a:ext cx="46" cy="46"/>
                </a:xfrm>
                <a:custGeom>
                  <a:avLst/>
                  <a:gdLst>
                    <a:gd name="T0" fmla="*/ 46 w 46"/>
                    <a:gd name="T1" fmla="*/ 11832 h 46"/>
                    <a:gd name="T2" fmla="*/ 22 w 46"/>
                    <a:gd name="T3" fmla="*/ 11832 h 46"/>
                    <a:gd name="T4" fmla="*/ 20 w 46"/>
                    <a:gd name="T5" fmla="*/ 11834 h 46"/>
                    <a:gd name="T6" fmla="*/ 20 w 46"/>
                    <a:gd name="T7" fmla="*/ 11839 h 46"/>
                    <a:gd name="T8" fmla="*/ 17 w 46"/>
                    <a:gd name="T9" fmla="*/ 11842 h 46"/>
                    <a:gd name="T10" fmla="*/ 15 w 46"/>
                    <a:gd name="T11" fmla="*/ 11846 h 46"/>
                    <a:gd name="T12" fmla="*/ 12 w 46"/>
                    <a:gd name="T13" fmla="*/ 11849 h 46"/>
                    <a:gd name="T14" fmla="*/ 8 w 46"/>
                    <a:gd name="T15" fmla="*/ 11851 h 46"/>
                    <a:gd name="T16" fmla="*/ 0 w 46"/>
                    <a:gd name="T17" fmla="*/ 11851 h 46"/>
                    <a:gd name="T18" fmla="*/ 0 w 46"/>
                    <a:gd name="T19" fmla="*/ 11878 h 46"/>
                    <a:gd name="T20" fmla="*/ 10 w 46"/>
                    <a:gd name="T21" fmla="*/ 11878 h 46"/>
                    <a:gd name="T22" fmla="*/ 17 w 46"/>
                    <a:gd name="T23" fmla="*/ 11875 h 46"/>
                    <a:gd name="T24" fmla="*/ 27 w 46"/>
                    <a:gd name="T25" fmla="*/ 11870 h 46"/>
                    <a:gd name="T26" fmla="*/ 34 w 46"/>
                    <a:gd name="T27" fmla="*/ 11863 h 46"/>
                    <a:gd name="T28" fmla="*/ 44 w 46"/>
                    <a:gd name="T29" fmla="*/ 11849 h 46"/>
                    <a:gd name="T30" fmla="*/ 46 w 46"/>
                    <a:gd name="T31" fmla="*/ 11839 h 46"/>
                    <a:gd name="T32" fmla="*/ 46 w 46"/>
                    <a:gd name="T33" fmla="*/ 11832 h 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6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2"/>
                      </a:lnTo>
                      <a:lnTo>
                        <a:pt x="20" y="7"/>
                      </a:lnTo>
                      <a:lnTo>
                        <a:pt x="17" y="10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0" y="19"/>
                      </a:lnTo>
                      <a:lnTo>
                        <a:pt x="0" y="46"/>
                      </a:lnTo>
                      <a:lnTo>
                        <a:pt x="10" y="46"/>
                      </a:lnTo>
                      <a:lnTo>
                        <a:pt x="17" y="43"/>
                      </a:lnTo>
                      <a:lnTo>
                        <a:pt x="27" y="38"/>
                      </a:lnTo>
                      <a:lnTo>
                        <a:pt x="34" y="31"/>
                      </a:lnTo>
                      <a:lnTo>
                        <a:pt x="44" y="17"/>
                      </a:lnTo>
                      <a:lnTo>
                        <a:pt x="46" y="7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1" name="Group 39">
                <a:extLst>
                  <a:ext uri="{FF2B5EF4-FFF2-40B4-BE49-F238E27FC236}">
                    <a16:creationId xmlns:a16="http://schemas.microsoft.com/office/drawing/2014/main" id="{21DF2B3D-1478-497A-90ED-A5A56044D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1832"/>
                <a:ext cx="48" cy="46"/>
                <a:chOff x="6682" y="11832"/>
                <a:chExt cx="48" cy="46"/>
              </a:xfrm>
            </p:grpSpPr>
            <p:sp>
              <p:nvSpPr>
                <p:cNvPr id="31825" name="Freeform 40">
                  <a:extLst>
                    <a:ext uri="{FF2B5EF4-FFF2-40B4-BE49-F238E27FC236}">
                      <a16:creationId xmlns:a16="http://schemas.microsoft.com/office/drawing/2014/main" id="{1A1EA91A-35B6-47CE-BB58-B25A97B99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1832"/>
                  <a:ext cx="48" cy="46"/>
                </a:xfrm>
                <a:custGeom>
                  <a:avLst/>
                  <a:gdLst>
                    <a:gd name="T0" fmla="*/ 27 w 48"/>
                    <a:gd name="T1" fmla="*/ 11832 h 46"/>
                    <a:gd name="T2" fmla="*/ 0 w 48"/>
                    <a:gd name="T3" fmla="*/ 11832 h 46"/>
                    <a:gd name="T4" fmla="*/ 3 w 48"/>
                    <a:gd name="T5" fmla="*/ 11839 h 46"/>
                    <a:gd name="T6" fmla="*/ 5 w 48"/>
                    <a:gd name="T7" fmla="*/ 11849 h 46"/>
                    <a:gd name="T8" fmla="*/ 8 w 48"/>
                    <a:gd name="T9" fmla="*/ 11856 h 46"/>
                    <a:gd name="T10" fmla="*/ 22 w 48"/>
                    <a:gd name="T11" fmla="*/ 11870 h 46"/>
                    <a:gd name="T12" fmla="*/ 29 w 48"/>
                    <a:gd name="T13" fmla="*/ 11875 h 46"/>
                    <a:gd name="T14" fmla="*/ 39 w 48"/>
                    <a:gd name="T15" fmla="*/ 11878 h 46"/>
                    <a:gd name="T16" fmla="*/ 48 w 48"/>
                    <a:gd name="T17" fmla="*/ 11878 h 46"/>
                    <a:gd name="T18" fmla="*/ 48 w 48"/>
                    <a:gd name="T19" fmla="*/ 11851 h 46"/>
                    <a:gd name="T20" fmla="*/ 39 w 48"/>
                    <a:gd name="T21" fmla="*/ 11851 h 46"/>
                    <a:gd name="T22" fmla="*/ 29 w 48"/>
                    <a:gd name="T23" fmla="*/ 11842 h 46"/>
                    <a:gd name="T24" fmla="*/ 29 w 48"/>
                    <a:gd name="T25" fmla="*/ 11839 h 46"/>
                    <a:gd name="T26" fmla="*/ 27 w 48"/>
                    <a:gd name="T27" fmla="*/ 11834 h 46"/>
                    <a:gd name="T28" fmla="*/ 27 w 48"/>
                    <a:gd name="T29" fmla="*/ 11832 h 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8" h="46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5" y="17"/>
                      </a:lnTo>
                      <a:lnTo>
                        <a:pt x="8" y="24"/>
                      </a:lnTo>
                      <a:lnTo>
                        <a:pt x="22" y="38"/>
                      </a:lnTo>
                      <a:lnTo>
                        <a:pt x="29" y="43"/>
                      </a:lnTo>
                      <a:lnTo>
                        <a:pt x="39" y="46"/>
                      </a:lnTo>
                      <a:lnTo>
                        <a:pt x="48" y="46"/>
                      </a:lnTo>
                      <a:lnTo>
                        <a:pt x="48" y="19"/>
                      </a:lnTo>
                      <a:lnTo>
                        <a:pt x="39" y="19"/>
                      </a:lnTo>
                      <a:lnTo>
                        <a:pt x="29" y="10"/>
                      </a:lnTo>
                      <a:lnTo>
                        <a:pt x="29" y="7"/>
                      </a:lnTo>
                      <a:lnTo>
                        <a:pt x="27" y="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2" name="Group 41">
                <a:extLst>
                  <a:ext uri="{FF2B5EF4-FFF2-40B4-BE49-F238E27FC236}">
                    <a16:creationId xmlns:a16="http://schemas.microsoft.com/office/drawing/2014/main" id="{59A4EFAE-A86A-4C93-9F86-7F2239F5B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1784"/>
                <a:ext cx="48" cy="48"/>
                <a:chOff x="6682" y="11784"/>
                <a:chExt cx="48" cy="48"/>
              </a:xfrm>
            </p:grpSpPr>
            <p:sp>
              <p:nvSpPr>
                <p:cNvPr id="31824" name="Freeform 42">
                  <a:extLst>
                    <a:ext uri="{FF2B5EF4-FFF2-40B4-BE49-F238E27FC236}">
                      <a16:creationId xmlns:a16="http://schemas.microsoft.com/office/drawing/2014/main" id="{B0C054A3-002E-43CF-90DA-C82432AEF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1784"/>
                  <a:ext cx="48" cy="48"/>
                </a:xfrm>
                <a:custGeom>
                  <a:avLst/>
                  <a:gdLst>
                    <a:gd name="T0" fmla="*/ 48 w 48"/>
                    <a:gd name="T1" fmla="*/ 11784 h 48"/>
                    <a:gd name="T2" fmla="*/ 39 w 48"/>
                    <a:gd name="T3" fmla="*/ 11784 h 48"/>
                    <a:gd name="T4" fmla="*/ 29 w 48"/>
                    <a:gd name="T5" fmla="*/ 11786 h 48"/>
                    <a:gd name="T6" fmla="*/ 22 w 48"/>
                    <a:gd name="T7" fmla="*/ 11791 h 48"/>
                    <a:gd name="T8" fmla="*/ 8 w 48"/>
                    <a:gd name="T9" fmla="*/ 11806 h 48"/>
                    <a:gd name="T10" fmla="*/ 3 w 48"/>
                    <a:gd name="T11" fmla="*/ 11820 h 48"/>
                    <a:gd name="T12" fmla="*/ 0 w 48"/>
                    <a:gd name="T13" fmla="*/ 11832 h 48"/>
                    <a:gd name="T14" fmla="*/ 27 w 48"/>
                    <a:gd name="T15" fmla="*/ 11832 h 48"/>
                    <a:gd name="T16" fmla="*/ 27 w 48"/>
                    <a:gd name="T17" fmla="*/ 11827 h 48"/>
                    <a:gd name="T18" fmla="*/ 29 w 48"/>
                    <a:gd name="T19" fmla="*/ 11822 h 48"/>
                    <a:gd name="T20" fmla="*/ 29 w 48"/>
                    <a:gd name="T21" fmla="*/ 11820 h 48"/>
                    <a:gd name="T22" fmla="*/ 39 w 48"/>
                    <a:gd name="T23" fmla="*/ 11810 h 48"/>
                    <a:gd name="T24" fmla="*/ 44 w 48"/>
                    <a:gd name="T25" fmla="*/ 11810 h 48"/>
                    <a:gd name="T26" fmla="*/ 48 w 48"/>
                    <a:gd name="T27" fmla="*/ 11808 h 48"/>
                    <a:gd name="T28" fmla="*/ 48 w 48"/>
                    <a:gd name="T29" fmla="*/ 11784 h 4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8" h="48">
                      <a:moveTo>
                        <a:pt x="48" y="0"/>
                      </a:moveTo>
                      <a:lnTo>
                        <a:pt x="39" y="0"/>
                      </a:lnTo>
                      <a:lnTo>
                        <a:pt x="29" y="2"/>
                      </a:lnTo>
                      <a:lnTo>
                        <a:pt x="22" y="7"/>
                      </a:lnTo>
                      <a:lnTo>
                        <a:pt x="8" y="22"/>
                      </a:lnTo>
                      <a:lnTo>
                        <a:pt x="3" y="36"/>
                      </a:lnTo>
                      <a:lnTo>
                        <a:pt x="0" y="48"/>
                      </a:lnTo>
                      <a:lnTo>
                        <a:pt x="27" y="48"/>
                      </a:lnTo>
                      <a:lnTo>
                        <a:pt x="27" y="43"/>
                      </a:lnTo>
                      <a:lnTo>
                        <a:pt x="29" y="38"/>
                      </a:lnTo>
                      <a:lnTo>
                        <a:pt x="29" y="36"/>
                      </a:lnTo>
                      <a:lnTo>
                        <a:pt x="39" y="26"/>
                      </a:lnTo>
                      <a:lnTo>
                        <a:pt x="44" y="26"/>
                      </a:lnTo>
                      <a:lnTo>
                        <a:pt x="48" y="24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3" name="Group 43">
                <a:extLst>
                  <a:ext uri="{FF2B5EF4-FFF2-40B4-BE49-F238E27FC236}">
                    <a16:creationId xmlns:a16="http://schemas.microsoft.com/office/drawing/2014/main" id="{F4BBAA63-0CE2-47B3-B58D-C90F5B350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2864"/>
                <a:ext cx="67" cy="70"/>
                <a:chOff x="6697" y="12864"/>
                <a:chExt cx="67" cy="70"/>
              </a:xfrm>
            </p:grpSpPr>
            <p:sp>
              <p:nvSpPr>
                <p:cNvPr id="31822" name="Freeform 44">
                  <a:extLst>
                    <a:ext uri="{FF2B5EF4-FFF2-40B4-BE49-F238E27FC236}">
                      <a16:creationId xmlns:a16="http://schemas.microsoft.com/office/drawing/2014/main" id="{B5ADED77-BE00-42D9-A451-CDE3769D0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2864"/>
                  <a:ext cx="67" cy="70"/>
                </a:xfrm>
                <a:custGeom>
                  <a:avLst/>
                  <a:gdLst>
                    <a:gd name="T0" fmla="*/ 45 w 67"/>
                    <a:gd name="T1" fmla="*/ 12866 h 70"/>
                    <a:gd name="T2" fmla="*/ 19 w 67"/>
                    <a:gd name="T3" fmla="*/ 12866 h 70"/>
                    <a:gd name="T4" fmla="*/ 5 w 67"/>
                    <a:gd name="T5" fmla="*/ 12881 h 70"/>
                    <a:gd name="T6" fmla="*/ 2 w 67"/>
                    <a:gd name="T7" fmla="*/ 12886 h 70"/>
                    <a:gd name="T8" fmla="*/ 0 w 67"/>
                    <a:gd name="T9" fmla="*/ 12893 h 70"/>
                    <a:gd name="T10" fmla="*/ 0 w 67"/>
                    <a:gd name="T11" fmla="*/ 12905 h 70"/>
                    <a:gd name="T12" fmla="*/ 26 w 67"/>
                    <a:gd name="T13" fmla="*/ 12934 h 70"/>
                    <a:gd name="T14" fmla="*/ 41 w 67"/>
                    <a:gd name="T15" fmla="*/ 12934 h 70"/>
                    <a:gd name="T16" fmla="*/ 45 w 67"/>
                    <a:gd name="T17" fmla="*/ 12931 h 70"/>
                    <a:gd name="T18" fmla="*/ 53 w 67"/>
                    <a:gd name="T19" fmla="*/ 12929 h 70"/>
                    <a:gd name="T20" fmla="*/ 57 w 67"/>
                    <a:gd name="T21" fmla="*/ 12924 h 70"/>
                    <a:gd name="T22" fmla="*/ 62 w 67"/>
                    <a:gd name="T23" fmla="*/ 12917 h 70"/>
                    <a:gd name="T24" fmla="*/ 65 w 67"/>
                    <a:gd name="T25" fmla="*/ 12912 h 70"/>
                    <a:gd name="T26" fmla="*/ 67 w 67"/>
                    <a:gd name="T27" fmla="*/ 12905 h 70"/>
                    <a:gd name="T28" fmla="*/ 67 w 67"/>
                    <a:gd name="T29" fmla="*/ 12893 h 70"/>
                    <a:gd name="T30" fmla="*/ 65 w 67"/>
                    <a:gd name="T31" fmla="*/ 12886 h 70"/>
                    <a:gd name="T32" fmla="*/ 62 w 67"/>
                    <a:gd name="T33" fmla="*/ 12881 h 70"/>
                    <a:gd name="T34" fmla="*/ 53 w 67"/>
                    <a:gd name="T35" fmla="*/ 12871 h 70"/>
                    <a:gd name="T36" fmla="*/ 45 w 67"/>
                    <a:gd name="T37" fmla="*/ 12866 h 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70">
                      <a:moveTo>
                        <a:pt x="45" y="2"/>
                      </a:moveTo>
                      <a:lnTo>
                        <a:pt x="19" y="2"/>
                      </a:lnTo>
                      <a:lnTo>
                        <a:pt x="5" y="17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26" y="70"/>
                      </a:lnTo>
                      <a:lnTo>
                        <a:pt x="41" y="70"/>
                      </a:lnTo>
                      <a:lnTo>
                        <a:pt x="45" y="67"/>
                      </a:lnTo>
                      <a:lnTo>
                        <a:pt x="53" y="65"/>
                      </a:lnTo>
                      <a:lnTo>
                        <a:pt x="57" y="60"/>
                      </a:lnTo>
                      <a:lnTo>
                        <a:pt x="62" y="53"/>
                      </a:lnTo>
                      <a:lnTo>
                        <a:pt x="65" y="48"/>
                      </a:lnTo>
                      <a:lnTo>
                        <a:pt x="67" y="41"/>
                      </a:lnTo>
                      <a:lnTo>
                        <a:pt x="67" y="29"/>
                      </a:lnTo>
                      <a:lnTo>
                        <a:pt x="65" y="22"/>
                      </a:lnTo>
                      <a:lnTo>
                        <a:pt x="62" y="17"/>
                      </a:lnTo>
                      <a:lnTo>
                        <a:pt x="53" y="7"/>
                      </a:lnTo>
                      <a:lnTo>
                        <a:pt x="45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3" name="Freeform 45">
                  <a:extLst>
                    <a:ext uri="{FF2B5EF4-FFF2-40B4-BE49-F238E27FC236}">
                      <a16:creationId xmlns:a16="http://schemas.microsoft.com/office/drawing/2014/main" id="{8737CB58-7278-48C7-9702-465200379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2864"/>
                  <a:ext cx="67" cy="70"/>
                </a:xfrm>
                <a:custGeom>
                  <a:avLst/>
                  <a:gdLst>
                    <a:gd name="T0" fmla="*/ 33 w 67"/>
                    <a:gd name="T1" fmla="*/ 12864 h 70"/>
                    <a:gd name="T2" fmla="*/ 26 w 67"/>
                    <a:gd name="T3" fmla="*/ 12866 h 70"/>
                    <a:gd name="T4" fmla="*/ 41 w 67"/>
                    <a:gd name="T5" fmla="*/ 12866 h 70"/>
                    <a:gd name="T6" fmla="*/ 33 w 67"/>
                    <a:gd name="T7" fmla="*/ 12864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70">
                      <a:moveTo>
                        <a:pt x="33" y="0"/>
                      </a:moveTo>
                      <a:lnTo>
                        <a:pt x="26" y="2"/>
                      </a:lnTo>
                      <a:lnTo>
                        <a:pt x="41" y="2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4" name="Group 46">
                <a:extLst>
                  <a:ext uri="{FF2B5EF4-FFF2-40B4-BE49-F238E27FC236}">
                    <a16:creationId xmlns:a16="http://schemas.microsoft.com/office/drawing/2014/main" id="{0255D385-2BD7-4D0B-96EB-6D08472572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852"/>
                <a:ext cx="46" cy="48"/>
                <a:chOff x="6730" y="12852"/>
                <a:chExt cx="46" cy="48"/>
              </a:xfrm>
            </p:grpSpPr>
            <p:sp>
              <p:nvSpPr>
                <p:cNvPr id="31821" name="Freeform 47">
                  <a:extLst>
                    <a:ext uri="{FF2B5EF4-FFF2-40B4-BE49-F238E27FC236}">
                      <a16:creationId xmlns:a16="http://schemas.microsoft.com/office/drawing/2014/main" id="{B5E466C6-CE86-4786-84EE-A05B90723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852"/>
                  <a:ext cx="46" cy="48"/>
                </a:xfrm>
                <a:custGeom>
                  <a:avLst/>
                  <a:gdLst>
                    <a:gd name="T0" fmla="*/ 10 w 46"/>
                    <a:gd name="T1" fmla="*/ 12852 h 48"/>
                    <a:gd name="T2" fmla="*/ 0 w 46"/>
                    <a:gd name="T3" fmla="*/ 12852 h 48"/>
                    <a:gd name="T4" fmla="*/ 0 w 46"/>
                    <a:gd name="T5" fmla="*/ 12878 h 48"/>
                    <a:gd name="T6" fmla="*/ 8 w 46"/>
                    <a:gd name="T7" fmla="*/ 12878 h 48"/>
                    <a:gd name="T8" fmla="*/ 12 w 46"/>
                    <a:gd name="T9" fmla="*/ 12881 h 48"/>
                    <a:gd name="T10" fmla="*/ 15 w 46"/>
                    <a:gd name="T11" fmla="*/ 12883 h 48"/>
                    <a:gd name="T12" fmla="*/ 17 w 46"/>
                    <a:gd name="T13" fmla="*/ 12888 h 48"/>
                    <a:gd name="T14" fmla="*/ 20 w 46"/>
                    <a:gd name="T15" fmla="*/ 12890 h 48"/>
                    <a:gd name="T16" fmla="*/ 20 w 46"/>
                    <a:gd name="T17" fmla="*/ 12895 h 48"/>
                    <a:gd name="T18" fmla="*/ 22 w 46"/>
                    <a:gd name="T19" fmla="*/ 12900 h 48"/>
                    <a:gd name="T20" fmla="*/ 46 w 46"/>
                    <a:gd name="T21" fmla="*/ 12900 h 48"/>
                    <a:gd name="T22" fmla="*/ 46 w 46"/>
                    <a:gd name="T23" fmla="*/ 12890 h 48"/>
                    <a:gd name="T24" fmla="*/ 44 w 46"/>
                    <a:gd name="T25" fmla="*/ 12881 h 48"/>
                    <a:gd name="T26" fmla="*/ 34 w 46"/>
                    <a:gd name="T27" fmla="*/ 12866 h 48"/>
                    <a:gd name="T28" fmla="*/ 27 w 46"/>
                    <a:gd name="T29" fmla="*/ 12859 h 48"/>
                    <a:gd name="T30" fmla="*/ 17 w 46"/>
                    <a:gd name="T31" fmla="*/ 12857 h 48"/>
                    <a:gd name="T32" fmla="*/ 10 w 46"/>
                    <a:gd name="T33" fmla="*/ 12852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8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8" y="26"/>
                      </a:lnTo>
                      <a:lnTo>
                        <a:pt x="12" y="29"/>
                      </a:lnTo>
                      <a:lnTo>
                        <a:pt x="15" y="31"/>
                      </a:lnTo>
                      <a:lnTo>
                        <a:pt x="17" y="36"/>
                      </a:lnTo>
                      <a:lnTo>
                        <a:pt x="20" y="38"/>
                      </a:lnTo>
                      <a:lnTo>
                        <a:pt x="20" y="43"/>
                      </a:lnTo>
                      <a:lnTo>
                        <a:pt x="22" y="48"/>
                      </a:lnTo>
                      <a:lnTo>
                        <a:pt x="46" y="48"/>
                      </a:lnTo>
                      <a:lnTo>
                        <a:pt x="46" y="38"/>
                      </a:lnTo>
                      <a:lnTo>
                        <a:pt x="44" y="29"/>
                      </a:lnTo>
                      <a:lnTo>
                        <a:pt x="34" y="14"/>
                      </a:lnTo>
                      <a:lnTo>
                        <a:pt x="27" y="7"/>
                      </a:lnTo>
                      <a:lnTo>
                        <a:pt x="17" y="5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5" name="Group 48">
                <a:extLst>
                  <a:ext uri="{FF2B5EF4-FFF2-40B4-BE49-F238E27FC236}">
                    <a16:creationId xmlns:a16="http://schemas.microsoft.com/office/drawing/2014/main" id="{EE216A3E-015A-4C6C-AA56-9E85A2E0E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900"/>
                <a:ext cx="46" cy="46"/>
                <a:chOff x="6730" y="12900"/>
                <a:chExt cx="46" cy="46"/>
              </a:xfrm>
            </p:grpSpPr>
            <p:sp>
              <p:nvSpPr>
                <p:cNvPr id="31820" name="Freeform 49">
                  <a:extLst>
                    <a:ext uri="{FF2B5EF4-FFF2-40B4-BE49-F238E27FC236}">
                      <a16:creationId xmlns:a16="http://schemas.microsoft.com/office/drawing/2014/main" id="{C1E0DFAA-1B51-471E-B6DB-626C022C6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900"/>
                  <a:ext cx="46" cy="46"/>
                </a:xfrm>
                <a:custGeom>
                  <a:avLst/>
                  <a:gdLst>
                    <a:gd name="T0" fmla="*/ 46 w 46"/>
                    <a:gd name="T1" fmla="*/ 12900 h 46"/>
                    <a:gd name="T2" fmla="*/ 22 w 46"/>
                    <a:gd name="T3" fmla="*/ 12900 h 46"/>
                    <a:gd name="T4" fmla="*/ 20 w 46"/>
                    <a:gd name="T5" fmla="*/ 12902 h 46"/>
                    <a:gd name="T6" fmla="*/ 20 w 46"/>
                    <a:gd name="T7" fmla="*/ 12907 h 46"/>
                    <a:gd name="T8" fmla="*/ 17 w 46"/>
                    <a:gd name="T9" fmla="*/ 12910 h 46"/>
                    <a:gd name="T10" fmla="*/ 15 w 46"/>
                    <a:gd name="T11" fmla="*/ 12914 h 46"/>
                    <a:gd name="T12" fmla="*/ 12 w 46"/>
                    <a:gd name="T13" fmla="*/ 12917 h 46"/>
                    <a:gd name="T14" fmla="*/ 8 w 46"/>
                    <a:gd name="T15" fmla="*/ 12919 h 46"/>
                    <a:gd name="T16" fmla="*/ 5 w 46"/>
                    <a:gd name="T17" fmla="*/ 12919 h 46"/>
                    <a:gd name="T18" fmla="*/ 0 w 46"/>
                    <a:gd name="T19" fmla="*/ 12922 h 46"/>
                    <a:gd name="T20" fmla="*/ 0 w 46"/>
                    <a:gd name="T21" fmla="*/ 12946 h 46"/>
                    <a:gd name="T22" fmla="*/ 10 w 46"/>
                    <a:gd name="T23" fmla="*/ 12946 h 46"/>
                    <a:gd name="T24" fmla="*/ 17 w 46"/>
                    <a:gd name="T25" fmla="*/ 12943 h 46"/>
                    <a:gd name="T26" fmla="*/ 27 w 46"/>
                    <a:gd name="T27" fmla="*/ 12938 h 46"/>
                    <a:gd name="T28" fmla="*/ 34 w 46"/>
                    <a:gd name="T29" fmla="*/ 12934 h 46"/>
                    <a:gd name="T30" fmla="*/ 39 w 46"/>
                    <a:gd name="T31" fmla="*/ 12924 h 46"/>
                    <a:gd name="T32" fmla="*/ 44 w 46"/>
                    <a:gd name="T33" fmla="*/ 12917 h 46"/>
                    <a:gd name="T34" fmla="*/ 46 w 46"/>
                    <a:gd name="T35" fmla="*/ 12910 h 46"/>
                    <a:gd name="T36" fmla="*/ 46 w 46"/>
                    <a:gd name="T37" fmla="*/ 12900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6" h="46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2"/>
                      </a:lnTo>
                      <a:lnTo>
                        <a:pt x="20" y="7"/>
                      </a:lnTo>
                      <a:lnTo>
                        <a:pt x="17" y="10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5" y="19"/>
                      </a:lnTo>
                      <a:lnTo>
                        <a:pt x="0" y="22"/>
                      </a:lnTo>
                      <a:lnTo>
                        <a:pt x="0" y="46"/>
                      </a:lnTo>
                      <a:lnTo>
                        <a:pt x="10" y="46"/>
                      </a:lnTo>
                      <a:lnTo>
                        <a:pt x="17" y="43"/>
                      </a:lnTo>
                      <a:lnTo>
                        <a:pt x="27" y="38"/>
                      </a:lnTo>
                      <a:lnTo>
                        <a:pt x="34" y="34"/>
                      </a:lnTo>
                      <a:lnTo>
                        <a:pt x="39" y="24"/>
                      </a:lnTo>
                      <a:lnTo>
                        <a:pt x="44" y="17"/>
                      </a:lnTo>
                      <a:lnTo>
                        <a:pt x="46" y="10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6" name="Group 50">
                <a:extLst>
                  <a:ext uri="{FF2B5EF4-FFF2-40B4-BE49-F238E27FC236}">
                    <a16:creationId xmlns:a16="http://schemas.microsoft.com/office/drawing/2014/main" id="{BF9383B9-3815-406D-8AB0-42DCCBE77B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900"/>
                <a:ext cx="48" cy="46"/>
                <a:chOff x="6682" y="12900"/>
                <a:chExt cx="48" cy="46"/>
              </a:xfrm>
            </p:grpSpPr>
            <p:sp>
              <p:nvSpPr>
                <p:cNvPr id="31819" name="Freeform 51">
                  <a:extLst>
                    <a:ext uri="{FF2B5EF4-FFF2-40B4-BE49-F238E27FC236}">
                      <a16:creationId xmlns:a16="http://schemas.microsoft.com/office/drawing/2014/main" id="{40962361-3DD6-4392-8566-F76CB4640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900"/>
                  <a:ext cx="48" cy="46"/>
                </a:xfrm>
                <a:custGeom>
                  <a:avLst/>
                  <a:gdLst>
                    <a:gd name="T0" fmla="*/ 27 w 48"/>
                    <a:gd name="T1" fmla="*/ 12900 h 46"/>
                    <a:gd name="T2" fmla="*/ 0 w 48"/>
                    <a:gd name="T3" fmla="*/ 12900 h 46"/>
                    <a:gd name="T4" fmla="*/ 3 w 48"/>
                    <a:gd name="T5" fmla="*/ 12910 h 46"/>
                    <a:gd name="T6" fmla="*/ 8 w 48"/>
                    <a:gd name="T7" fmla="*/ 12924 h 46"/>
                    <a:gd name="T8" fmla="*/ 15 w 48"/>
                    <a:gd name="T9" fmla="*/ 12934 h 46"/>
                    <a:gd name="T10" fmla="*/ 29 w 48"/>
                    <a:gd name="T11" fmla="*/ 12943 h 46"/>
                    <a:gd name="T12" fmla="*/ 39 w 48"/>
                    <a:gd name="T13" fmla="*/ 12946 h 46"/>
                    <a:gd name="T14" fmla="*/ 48 w 48"/>
                    <a:gd name="T15" fmla="*/ 12946 h 46"/>
                    <a:gd name="T16" fmla="*/ 48 w 48"/>
                    <a:gd name="T17" fmla="*/ 12922 h 46"/>
                    <a:gd name="T18" fmla="*/ 44 w 48"/>
                    <a:gd name="T19" fmla="*/ 12919 h 46"/>
                    <a:gd name="T20" fmla="*/ 39 w 48"/>
                    <a:gd name="T21" fmla="*/ 12919 h 46"/>
                    <a:gd name="T22" fmla="*/ 29 w 48"/>
                    <a:gd name="T23" fmla="*/ 12910 h 46"/>
                    <a:gd name="T24" fmla="*/ 29 w 48"/>
                    <a:gd name="T25" fmla="*/ 12907 h 46"/>
                    <a:gd name="T26" fmla="*/ 27 w 48"/>
                    <a:gd name="T27" fmla="*/ 12902 h 46"/>
                    <a:gd name="T28" fmla="*/ 27 w 48"/>
                    <a:gd name="T29" fmla="*/ 12900 h 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8" h="46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8" y="24"/>
                      </a:lnTo>
                      <a:lnTo>
                        <a:pt x="15" y="34"/>
                      </a:lnTo>
                      <a:lnTo>
                        <a:pt x="29" y="43"/>
                      </a:lnTo>
                      <a:lnTo>
                        <a:pt x="39" y="46"/>
                      </a:lnTo>
                      <a:lnTo>
                        <a:pt x="48" y="46"/>
                      </a:lnTo>
                      <a:lnTo>
                        <a:pt x="48" y="22"/>
                      </a:lnTo>
                      <a:lnTo>
                        <a:pt x="44" y="19"/>
                      </a:lnTo>
                      <a:lnTo>
                        <a:pt x="39" y="19"/>
                      </a:lnTo>
                      <a:lnTo>
                        <a:pt x="29" y="10"/>
                      </a:lnTo>
                      <a:lnTo>
                        <a:pt x="29" y="7"/>
                      </a:lnTo>
                      <a:lnTo>
                        <a:pt x="27" y="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7" name="Group 52">
                <a:extLst>
                  <a:ext uri="{FF2B5EF4-FFF2-40B4-BE49-F238E27FC236}">
                    <a16:creationId xmlns:a16="http://schemas.microsoft.com/office/drawing/2014/main" id="{AE104DFF-42FE-4934-A6B2-200EABBCC3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852"/>
                <a:ext cx="48" cy="48"/>
                <a:chOff x="6682" y="12852"/>
                <a:chExt cx="48" cy="48"/>
              </a:xfrm>
            </p:grpSpPr>
            <p:sp>
              <p:nvSpPr>
                <p:cNvPr id="31818" name="Freeform 53">
                  <a:extLst>
                    <a:ext uri="{FF2B5EF4-FFF2-40B4-BE49-F238E27FC236}">
                      <a16:creationId xmlns:a16="http://schemas.microsoft.com/office/drawing/2014/main" id="{FA56E534-17BA-4958-9DB2-6FE6CEFE8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852"/>
                  <a:ext cx="48" cy="48"/>
                </a:xfrm>
                <a:custGeom>
                  <a:avLst/>
                  <a:gdLst>
                    <a:gd name="T0" fmla="*/ 48 w 48"/>
                    <a:gd name="T1" fmla="*/ 12852 h 48"/>
                    <a:gd name="T2" fmla="*/ 39 w 48"/>
                    <a:gd name="T3" fmla="*/ 12852 h 48"/>
                    <a:gd name="T4" fmla="*/ 29 w 48"/>
                    <a:gd name="T5" fmla="*/ 12857 h 48"/>
                    <a:gd name="T6" fmla="*/ 22 w 48"/>
                    <a:gd name="T7" fmla="*/ 12859 h 48"/>
                    <a:gd name="T8" fmla="*/ 8 w 48"/>
                    <a:gd name="T9" fmla="*/ 12874 h 48"/>
                    <a:gd name="T10" fmla="*/ 5 w 48"/>
                    <a:gd name="T11" fmla="*/ 12881 h 48"/>
                    <a:gd name="T12" fmla="*/ 0 w 48"/>
                    <a:gd name="T13" fmla="*/ 12900 h 48"/>
                    <a:gd name="T14" fmla="*/ 27 w 48"/>
                    <a:gd name="T15" fmla="*/ 12900 h 48"/>
                    <a:gd name="T16" fmla="*/ 27 w 48"/>
                    <a:gd name="T17" fmla="*/ 12895 h 48"/>
                    <a:gd name="T18" fmla="*/ 29 w 48"/>
                    <a:gd name="T19" fmla="*/ 12890 h 48"/>
                    <a:gd name="T20" fmla="*/ 29 w 48"/>
                    <a:gd name="T21" fmla="*/ 12888 h 48"/>
                    <a:gd name="T22" fmla="*/ 39 w 48"/>
                    <a:gd name="T23" fmla="*/ 12878 h 48"/>
                    <a:gd name="T24" fmla="*/ 48 w 48"/>
                    <a:gd name="T25" fmla="*/ 12878 h 48"/>
                    <a:gd name="T26" fmla="*/ 48 w 48"/>
                    <a:gd name="T27" fmla="*/ 12852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8" h="48">
                      <a:moveTo>
                        <a:pt x="48" y="0"/>
                      </a:moveTo>
                      <a:lnTo>
                        <a:pt x="39" y="0"/>
                      </a:lnTo>
                      <a:lnTo>
                        <a:pt x="29" y="5"/>
                      </a:lnTo>
                      <a:lnTo>
                        <a:pt x="22" y="7"/>
                      </a:lnTo>
                      <a:lnTo>
                        <a:pt x="8" y="22"/>
                      </a:lnTo>
                      <a:lnTo>
                        <a:pt x="5" y="29"/>
                      </a:lnTo>
                      <a:lnTo>
                        <a:pt x="0" y="48"/>
                      </a:lnTo>
                      <a:lnTo>
                        <a:pt x="27" y="48"/>
                      </a:lnTo>
                      <a:lnTo>
                        <a:pt x="27" y="43"/>
                      </a:lnTo>
                      <a:lnTo>
                        <a:pt x="29" y="38"/>
                      </a:lnTo>
                      <a:lnTo>
                        <a:pt x="29" y="36"/>
                      </a:lnTo>
                      <a:lnTo>
                        <a:pt x="39" y="26"/>
                      </a:lnTo>
                      <a:lnTo>
                        <a:pt x="48" y="26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8" name="Group 54">
                <a:extLst>
                  <a:ext uri="{FF2B5EF4-FFF2-40B4-BE49-F238E27FC236}">
                    <a16:creationId xmlns:a16="http://schemas.microsoft.com/office/drawing/2014/main" id="{B71194EF-DBB0-4272-ACCF-40BFFF5C0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1527"/>
                <a:ext cx="67" cy="70"/>
                <a:chOff x="6697" y="11527"/>
                <a:chExt cx="67" cy="70"/>
              </a:xfrm>
            </p:grpSpPr>
            <p:sp>
              <p:nvSpPr>
                <p:cNvPr id="31817" name="Freeform 55">
                  <a:extLst>
                    <a:ext uri="{FF2B5EF4-FFF2-40B4-BE49-F238E27FC236}">
                      <a16:creationId xmlns:a16="http://schemas.microsoft.com/office/drawing/2014/main" id="{3D5A9749-F4C2-445A-AE84-4B2C8A6B8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1527"/>
                  <a:ext cx="67" cy="70"/>
                </a:xfrm>
                <a:custGeom>
                  <a:avLst/>
                  <a:gdLst>
                    <a:gd name="T0" fmla="*/ 41 w 67"/>
                    <a:gd name="T1" fmla="*/ 11527 h 70"/>
                    <a:gd name="T2" fmla="*/ 26 w 67"/>
                    <a:gd name="T3" fmla="*/ 11527 h 70"/>
                    <a:gd name="T4" fmla="*/ 19 w 67"/>
                    <a:gd name="T5" fmla="*/ 11530 h 70"/>
                    <a:gd name="T6" fmla="*/ 14 w 67"/>
                    <a:gd name="T7" fmla="*/ 11532 h 70"/>
                    <a:gd name="T8" fmla="*/ 5 w 67"/>
                    <a:gd name="T9" fmla="*/ 11542 h 70"/>
                    <a:gd name="T10" fmla="*/ 2 w 67"/>
                    <a:gd name="T11" fmla="*/ 11549 h 70"/>
                    <a:gd name="T12" fmla="*/ 0 w 67"/>
                    <a:gd name="T13" fmla="*/ 11554 h 70"/>
                    <a:gd name="T14" fmla="*/ 0 w 67"/>
                    <a:gd name="T15" fmla="*/ 11568 h 70"/>
                    <a:gd name="T16" fmla="*/ 2 w 67"/>
                    <a:gd name="T17" fmla="*/ 11575 h 70"/>
                    <a:gd name="T18" fmla="*/ 5 w 67"/>
                    <a:gd name="T19" fmla="*/ 11580 h 70"/>
                    <a:gd name="T20" fmla="*/ 14 w 67"/>
                    <a:gd name="T21" fmla="*/ 11590 h 70"/>
                    <a:gd name="T22" fmla="*/ 19 w 67"/>
                    <a:gd name="T23" fmla="*/ 11592 h 70"/>
                    <a:gd name="T24" fmla="*/ 33 w 67"/>
                    <a:gd name="T25" fmla="*/ 11597 h 70"/>
                    <a:gd name="T26" fmla="*/ 41 w 67"/>
                    <a:gd name="T27" fmla="*/ 11594 h 70"/>
                    <a:gd name="T28" fmla="*/ 45 w 67"/>
                    <a:gd name="T29" fmla="*/ 11592 h 70"/>
                    <a:gd name="T30" fmla="*/ 53 w 67"/>
                    <a:gd name="T31" fmla="*/ 11590 h 70"/>
                    <a:gd name="T32" fmla="*/ 62 w 67"/>
                    <a:gd name="T33" fmla="*/ 11580 h 70"/>
                    <a:gd name="T34" fmla="*/ 65 w 67"/>
                    <a:gd name="T35" fmla="*/ 11575 h 70"/>
                    <a:gd name="T36" fmla="*/ 67 w 67"/>
                    <a:gd name="T37" fmla="*/ 11568 h 70"/>
                    <a:gd name="T38" fmla="*/ 67 w 67"/>
                    <a:gd name="T39" fmla="*/ 11554 h 70"/>
                    <a:gd name="T40" fmla="*/ 65 w 67"/>
                    <a:gd name="T41" fmla="*/ 11549 h 70"/>
                    <a:gd name="T42" fmla="*/ 62 w 67"/>
                    <a:gd name="T43" fmla="*/ 11542 h 70"/>
                    <a:gd name="T44" fmla="*/ 53 w 67"/>
                    <a:gd name="T45" fmla="*/ 11532 h 70"/>
                    <a:gd name="T46" fmla="*/ 45 w 67"/>
                    <a:gd name="T47" fmla="*/ 11530 h 70"/>
                    <a:gd name="T48" fmla="*/ 41 w 67"/>
                    <a:gd name="T49" fmla="*/ 11527 h 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" h="70">
                      <a:moveTo>
                        <a:pt x="41" y="0"/>
                      </a:moveTo>
                      <a:lnTo>
                        <a:pt x="26" y="0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5" y="15"/>
                      </a:lnTo>
                      <a:lnTo>
                        <a:pt x="2" y="22"/>
                      </a:lnTo>
                      <a:lnTo>
                        <a:pt x="0" y="27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5" y="53"/>
                      </a:lnTo>
                      <a:lnTo>
                        <a:pt x="14" y="63"/>
                      </a:lnTo>
                      <a:lnTo>
                        <a:pt x="19" y="65"/>
                      </a:lnTo>
                      <a:lnTo>
                        <a:pt x="33" y="70"/>
                      </a:lnTo>
                      <a:lnTo>
                        <a:pt x="41" y="67"/>
                      </a:lnTo>
                      <a:lnTo>
                        <a:pt x="45" y="65"/>
                      </a:lnTo>
                      <a:lnTo>
                        <a:pt x="53" y="63"/>
                      </a:lnTo>
                      <a:lnTo>
                        <a:pt x="62" y="53"/>
                      </a:lnTo>
                      <a:lnTo>
                        <a:pt x="65" y="48"/>
                      </a:lnTo>
                      <a:lnTo>
                        <a:pt x="67" y="41"/>
                      </a:lnTo>
                      <a:lnTo>
                        <a:pt x="67" y="27"/>
                      </a:lnTo>
                      <a:lnTo>
                        <a:pt x="65" y="22"/>
                      </a:lnTo>
                      <a:lnTo>
                        <a:pt x="62" y="15"/>
                      </a:lnTo>
                      <a:lnTo>
                        <a:pt x="53" y="5"/>
                      </a:lnTo>
                      <a:lnTo>
                        <a:pt x="45" y="3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79" name="Group 56">
                <a:extLst>
                  <a:ext uri="{FF2B5EF4-FFF2-40B4-BE49-F238E27FC236}">
                    <a16:creationId xmlns:a16="http://schemas.microsoft.com/office/drawing/2014/main" id="{7904B6C9-73F5-4247-8197-BB6C4A3BC1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1515"/>
                <a:ext cx="46" cy="46"/>
                <a:chOff x="6730" y="11515"/>
                <a:chExt cx="46" cy="46"/>
              </a:xfrm>
            </p:grpSpPr>
            <p:sp>
              <p:nvSpPr>
                <p:cNvPr id="31816" name="Freeform 57">
                  <a:extLst>
                    <a:ext uri="{FF2B5EF4-FFF2-40B4-BE49-F238E27FC236}">
                      <a16:creationId xmlns:a16="http://schemas.microsoft.com/office/drawing/2014/main" id="{F78271A9-0CBA-4B5D-9B7D-CEE3BDC5E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1515"/>
                  <a:ext cx="46" cy="46"/>
                </a:xfrm>
                <a:custGeom>
                  <a:avLst/>
                  <a:gdLst>
                    <a:gd name="T0" fmla="*/ 10 w 46"/>
                    <a:gd name="T1" fmla="*/ 11515 h 46"/>
                    <a:gd name="T2" fmla="*/ 0 w 46"/>
                    <a:gd name="T3" fmla="*/ 11515 h 46"/>
                    <a:gd name="T4" fmla="*/ 0 w 46"/>
                    <a:gd name="T5" fmla="*/ 11539 h 46"/>
                    <a:gd name="T6" fmla="*/ 5 w 46"/>
                    <a:gd name="T7" fmla="*/ 11542 h 46"/>
                    <a:gd name="T8" fmla="*/ 8 w 46"/>
                    <a:gd name="T9" fmla="*/ 11542 h 46"/>
                    <a:gd name="T10" fmla="*/ 12 w 46"/>
                    <a:gd name="T11" fmla="*/ 11544 h 46"/>
                    <a:gd name="T12" fmla="*/ 15 w 46"/>
                    <a:gd name="T13" fmla="*/ 11546 h 46"/>
                    <a:gd name="T14" fmla="*/ 17 w 46"/>
                    <a:gd name="T15" fmla="*/ 11551 h 46"/>
                    <a:gd name="T16" fmla="*/ 20 w 46"/>
                    <a:gd name="T17" fmla="*/ 11554 h 46"/>
                    <a:gd name="T18" fmla="*/ 20 w 46"/>
                    <a:gd name="T19" fmla="*/ 11558 h 46"/>
                    <a:gd name="T20" fmla="*/ 22 w 46"/>
                    <a:gd name="T21" fmla="*/ 11561 h 46"/>
                    <a:gd name="T22" fmla="*/ 46 w 46"/>
                    <a:gd name="T23" fmla="*/ 11561 h 46"/>
                    <a:gd name="T24" fmla="*/ 46 w 46"/>
                    <a:gd name="T25" fmla="*/ 11551 h 46"/>
                    <a:gd name="T26" fmla="*/ 44 w 46"/>
                    <a:gd name="T27" fmla="*/ 11544 h 46"/>
                    <a:gd name="T28" fmla="*/ 39 w 46"/>
                    <a:gd name="T29" fmla="*/ 11534 h 46"/>
                    <a:gd name="T30" fmla="*/ 34 w 46"/>
                    <a:gd name="T31" fmla="*/ 11527 h 46"/>
                    <a:gd name="T32" fmla="*/ 27 w 46"/>
                    <a:gd name="T33" fmla="*/ 11522 h 46"/>
                    <a:gd name="T34" fmla="*/ 17 w 46"/>
                    <a:gd name="T35" fmla="*/ 11518 h 46"/>
                    <a:gd name="T36" fmla="*/ 10 w 46"/>
                    <a:gd name="T37" fmla="*/ 11515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6" h="46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5" y="27"/>
                      </a:lnTo>
                      <a:lnTo>
                        <a:pt x="8" y="27"/>
                      </a:lnTo>
                      <a:lnTo>
                        <a:pt x="12" y="29"/>
                      </a:lnTo>
                      <a:lnTo>
                        <a:pt x="15" y="31"/>
                      </a:lnTo>
                      <a:lnTo>
                        <a:pt x="17" y="36"/>
                      </a:lnTo>
                      <a:lnTo>
                        <a:pt x="20" y="39"/>
                      </a:lnTo>
                      <a:lnTo>
                        <a:pt x="20" y="43"/>
                      </a:lnTo>
                      <a:lnTo>
                        <a:pt x="22" y="46"/>
                      </a:lnTo>
                      <a:lnTo>
                        <a:pt x="46" y="46"/>
                      </a:lnTo>
                      <a:lnTo>
                        <a:pt x="46" y="36"/>
                      </a:lnTo>
                      <a:lnTo>
                        <a:pt x="44" y="29"/>
                      </a:lnTo>
                      <a:lnTo>
                        <a:pt x="39" y="19"/>
                      </a:lnTo>
                      <a:lnTo>
                        <a:pt x="34" y="12"/>
                      </a:lnTo>
                      <a:lnTo>
                        <a:pt x="27" y="7"/>
                      </a:lnTo>
                      <a:lnTo>
                        <a:pt x="17" y="3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0" name="Group 58">
                <a:extLst>
                  <a:ext uri="{FF2B5EF4-FFF2-40B4-BE49-F238E27FC236}">
                    <a16:creationId xmlns:a16="http://schemas.microsoft.com/office/drawing/2014/main" id="{89406EFD-74F3-47EB-981A-F0C9DA5099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1561"/>
                <a:ext cx="46" cy="48"/>
                <a:chOff x="6730" y="11561"/>
                <a:chExt cx="46" cy="48"/>
              </a:xfrm>
            </p:grpSpPr>
            <p:sp>
              <p:nvSpPr>
                <p:cNvPr id="31815" name="Freeform 59">
                  <a:extLst>
                    <a:ext uri="{FF2B5EF4-FFF2-40B4-BE49-F238E27FC236}">
                      <a16:creationId xmlns:a16="http://schemas.microsoft.com/office/drawing/2014/main" id="{B53B881A-6905-4BEC-B038-263121DBB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1561"/>
                  <a:ext cx="46" cy="48"/>
                </a:xfrm>
                <a:custGeom>
                  <a:avLst/>
                  <a:gdLst>
                    <a:gd name="T0" fmla="*/ 46 w 46"/>
                    <a:gd name="T1" fmla="*/ 11561 h 48"/>
                    <a:gd name="T2" fmla="*/ 22 w 46"/>
                    <a:gd name="T3" fmla="*/ 11561 h 48"/>
                    <a:gd name="T4" fmla="*/ 20 w 46"/>
                    <a:gd name="T5" fmla="*/ 11566 h 48"/>
                    <a:gd name="T6" fmla="*/ 20 w 46"/>
                    <a:gd name="T7" fmla="*/ 11570 h 48"/>
                    <a:gd name="T8" fmla="*/ 17 w 46"/>
                    <a:gd name="T9" fmla="*/ 11573 h 48"/>
                    <a:gd name="T10" fmla="*/ 15 w 46"/>
                    <a:gd name="T11" fmla="*/ 11578 h 48"/>
                    <a:gd name="T12" fmla="*/ 12 w 46"/>
                    <a:gd name="T13" fmla="*/ 11580 h 48"/>
                    <a:gd name="T14" fmla="*/ 8 w 46"/>
                    <a:gd name="T15" fmla="*/ 11582 h 48"/>
                    <a:gd name="T16" fmla="*/ 0 w 46"/>
                    <a:gd name="T17" fmla="*/ 11582 h 48"/>
                    <a:gd name="T18" fmla="*/ 0 w 46"/>
                    <a:gd name="T19" fmla="*/ 11609 h 48"/>
                    <a:gd name="T20" fmla="*/ 10 w 46"/>
                    <a:gd name="T21" fmla="*/ 11609 h 48"/>
                    <a:gd name="T22" fmla="*/ 17 w 46"/>
                    <a:gd name="T23" fmla="*/ 11604 h 48"/>
                    <a:gd name="T24" fmla="*/ 27 w 46"/>
                    <a:gd name="T25" fmla="*/ 11602 h 48"/>
                    <a:gd name="T26" fmla="*/ 34 w 46"/>
                    <a:gd name="T27" fmla="*/ 11594 h 48"/>
                    <a:gd name="T28" fmla="*/ 44 w 46"/>
                    <a:gd name="T29" fmla="*/ 11580 h 48"/>
                    <a:gd name="T30" fmla="*/ 46 w 46"/>
                    <a:gd name="T31" fmla="*/ 11570 h 48"/>
                    <a:gd name="T32" fmla="*/ 46 w 46"/>
                    <a:gd name="T33" fmla="*/ 11561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8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5"/>
                      </a:lnTo>
                      <a:lnTo>
                        <a:pt x="20" y="9"/>
                      </a:lnTo>
                      <a:lnTo>
                        <a:pt x="17" y="12"/>
                      </a:lnTo>
                      <a:lnTo>
                        <a:pt x="15" y="17"/>
                      </a:lnTo>
                      <a:lnTo>
                        <a:pt x="12" y="19"/>
                      </a:lnTo>
                      <a:lnTo>
                        <a:pt x="8" y="21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48"/>
                      </a:lnTo>
                      <a:lnTo>
                        <a:pt x="17" y="43"/>
                      </a:lnTo>
                      <a:lnTo>
                        <a:pt x="27" y="41"/>
                      </a:lnTo>
                      <a:lnTo>
                        <a:pt x="34" y="33"/>
                      </a:lnTo>
                      <a:lnTo>
                        <a:pt x="44" y="19"/>
                      </a:lnTo>
                      <a:lnTo>
                        <a:pt x="46" y="9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1" name="Group 60">
                <a:extLst>
                  <a:ext uri="{FF2B5EF4-FFF2-40B4-BE49-F238E27FC236}">
                    <a16:creationId xmlns:a16="http://schemas.microsoft.com/office/drawing/2014/main" id="{800A97D8-32B9-4819-85B6-6A9FE72B6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1561"/>
                <a:ext cx="48" cy="48"/>
                <a:chOff x="6682" y="11561"/>
                <a:chExt cx="48" cy="48"/>
              </a:xfrm>
            </p:grpSpPr>
            <p:sp>
              <p:nvSpPr>
                <p:cNvPr id="31814" name="Freeform 61">
                  <a:extLst>
                    <a:ext uri="{FF2B5EF4-FFF2-40B4-BE49-F238E27FC236}">
                      <a16:creationId xmlns:a16="http://schemas.microsoft.com/office/drawing/2014/main" id="{D23CEF16-F941-4D4B-B6EB-D85C71BCF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1561"/>
                  <a:ext cx="48" cy="48"/>
                </a:xfrm>
                <a:custGeom>
                  <a:avLst/>
                  <a:gdLst>
                    <a:gd name="T0" fmla="*/ 27 w 48"/>
                    <a:gd name="T1" fmla="*/ 11561 h 48"/>
                    <a:gd name="T2" fmla="*/ 0 w 48"/>
                    <a:gd name="T3" fmla="*/ 11561 h 48"/>
                    <a:gd name="T4" fmla="*/ 5 w 48"/>
                    <a:gd name="T5" fmla="*/ 11580 h 48"/>
                    <a:gd name="T6" fmla="*/ 8 w 48"/>
                    <a:gd name="T7" fmla="*/ 11587 h 48"/>
                    <a:gd name="T8" fmla="*/ 22 w 48"/>
                    <a:gd name="T9" fmla="*/ 11602 h 48"/>
                    <a:gd name="T10" fmla="*/ 29 w 48"/>
                    <a:gd name="T11" fmla="*/ 11604 h 48"/>
                    <a:gd name="T12" fmla="*/ 39 w 48"/>
                    <a:gd name="T13" fmla="*/ 11609 h 48"/>
                    <a:gd name="T14" fmla="*/ 48 w 48"/>
                    <a:gd name="T15" fmla="*/ 11609 h 48"/>
                    <a:gd name="T16" fmla="*/ 48 w 48"/>
                    <a:gd name="T17" fmla="*/ 11582 h 48"/>
                    <a:gd name="T18" fmla="*/ 39 w 48"/>
                    <a:gd name="T19" fmla="*/ 11582 h 48"/>
                    <a:gd name="T20" fmla="*/ 29 w 48"/>
                    <a:gd name="T21" fmla="*/ 11573 h 48"/>
                    <a:gd name="T22" fmla="*/ 29 w 48"/>
                    <a:gd name="T23" fmla="*/ 11570 h 48"/>
                    <a:gd name="T24" fmla="*/ 27 w 48"/>
                    <a:gd name="T25" fmla="*/ 11566 h 48"/>
                    <a:gd name="T26" fmla="*/ 27 w 48"/>
                    <a:gd name="T27" fmla="*/ 11561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8" h="48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5" y="19"/>
                      </a:lnTo>
                      <a:lnTo>
                        <a:pt x="8" y="26"/>
                      </a:lnTo>
                      <a:lnTo>
                        <a:pt x="22" y="41"/>
                      </a:lnTo>
                      <a:lnTo>
                        <a:pt x="29" y="43"/>
                      </a:lnTo>
                      <a:lnTo>
                        <a:pt x="39" y="48"/>
                      </a:lnTo>
                      <a:lnTo>
                        <a:pt x="48" y="48"/>
                      </a:lnTo>
                      <a:lnTo>
                        <a:pt x="48" y="21"/>
                      </a:lnTo>
                      <a:lnTo>
                        <a:pt x="39" y="21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2" name="Group 62">
                <a:extLst>
                  <a:ext uri="{FF2B5EF4-FFF2-40B4-BE49-F238E27FC236}">
                    <a16:creationId xmlns:a16="http://schemas.microsoft.com/office/drawing/2014/main" id="{72ABD062-F3F9-4E5B-B1BE-79195D25A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1515"/>
                <a:ext cx="48" cy="46"/>
                <a:chOff x="6682" y="11515"/>
                <a:chExt cx="48" cy="46"/>
              </a:xfrm>
            </p:grpSpPr>
            <p:sp>
              <p:nvSpPr>
                <p:cNvPr id="31813" name="Freeform 63">
                  <a:extLst>
                    <a:ext uri="{FF2B5EF4-FFF2-40B4-BE49-F238E27FC236}">
                      <a16:creationId xmlns:a16="http://schemas.microsoft.com/office/drawing/2014/main" id="{1CBCBD15-336E-4BA6-92B5-AA101820F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1515"/>
                  <a:ext cx="48" cy="46"/>
                </a:xfrm>
                <a:custGeom>
                  <a:avLst/>
                  <a:gdLst>
                    <a:gd name="T0" fmla="*/ 48 w 48"/>
                    <a:gd name="T1" fmla="*/ 11515 h 46"/>
                    <a:gd name="T2" fmla="*/ 39 w 48"/>
                    <a:gd name="T3" fmla="*/ 11515 h 46"/>
                    <a:gd name="T4" fmla="*/ 29 w 48"/>
                    <a:gd name="T5" fmla="*/ 11518 h 46"/>
                    <a:gd name="T6" fmla="*/ 15 w 48"/>
                    <a:gd name="T7" fmla="*/ 11527 h 46"/>
                    <a:gd name="T8" fmla="*/ 8 w 48"/>
                    <a:gd name="T9" fmla="*/ 11534 h 46"/>
                    <a:gd name="T10" fmla="*/ 5 w 48"/>
                    <a:gd name="T11" fmla="*/ 11544 h 46"/>
                    <a:gd name="T12" fmla="*/ 3 w 48"/>
                    <a:gd name="T13" fmla="*/ 11551 h 46"/>
                    <a:gd name="T14" fmla="*/ 0 w 48"/>
                    <a:gd name="T15" fmla="*/ 11561 h 46"/>
                    <a:gd name="T16" fmla="*/ 27 w 48"/>
                    <a:gd name="T17" fmla="*/ 11561 h 46"/>
                    <a:gd name="T18" fmla="*/ 27 w 48"/>
                    <a:gd name="T19" fmla="*/ 11558 h 46"/>
                    <a:gd name="T20" fmla="*/ 29 w 48"/>
                    <a:gd name="T21" fmla="*/ 11554 h 46"/>
                    <a:gd name="T22" fmla="*/ 29 w 48"/>
                    <a:gd name="T23" fmla="*/ 11551 h 46"/>
                    <a:gd name="T24" fmla="*/ 39 w 48"/>
                    <a:gd name="T25" fmla="*/ 11542 h 46"/>
                    <a:gd name="T26" fmla="*/ 44 w 48"/>
                    <a:gd name="T27" fmla="*/ 11542 h 46"/>
                    <a:gd name="T28" fmla="*/ 48 w 48"/>
                    <a:gd name="T29" fmla="*/ 11539 h 46"/>
                    <a:gd name="T30" fmla="*/ 48 w 48"/>
                    <a:gd name="T31" fmla="*/ 11515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" h="46">
                      <a:moveTo>
                        <a:pt x="48" y="0"/>
                      </a:moveTo>
                      <a:lnTo>
                        <a:pt x="39" y="0"/>
                      </a:lnTo>
                      <a:lnTo>
                        <a:pt x="29" y="3"/>
                      </a:lnTo>
                      <a:lnTo>
                        <a:pt x="15" y="12"/>
                      </a:lnTo>
                      <a:lnTo>
                        <a:pt x="8" y="19"/>
                      </a:lnTo>
                      <a:lnTo>
                        <a:pt x="5" y="29"/>
                      </a:lnTo>
                      <a:lnTo>
                        <a:pt x="3" y="36"/>
                      </a:lnTo>
                      <a:lnTo>
                        <a:pt x="0" y="46"/>
                      </a:lnTo>
                      <a:lnTo>
                        <a:pt x="27" y="46"/>
                      </a:lnTo>
                      <a:lnTo>
                        <a:pt x="27" y="43"/>
                      </a:lnTo>
                      <a:lnTo>
                        <a:pt x="29" y="39"/>
                      </a:lnTo>
                      <a:lnTo>
                        <a:pt x="29" y="36"/>
                      </a:lnTo>
                      <a:lnTo>
                        <a:pt x="39" y="27"/>
                      </a:lnTo>
                      <a:lnTo>
                        <a:pt x="44" y="27"/>
                      </a:lnTo>
                      <a:lnTo>
                        <a:pt x="48" y="24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3" name="Group 64">
                <a:extLst>
                  <a:ext uri="{FF2B5EF4-FFF2-40B4-BE49-F238E27FC236}">
                    <a16:creationId xmlns:a16="http://schemas.microsoft.com/office/drawing/2014/main" id="{96320C2B-CDCB-43B7-92E2-80399FB87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2576"/>
                <a:ext cx="67" cy="67"/>
                <a:chOff x="6697" y="12576"/>
                <a:chExt cx="67" cy="67"/>
              </a:xfrm>
            </p:grpSpPr>
            <p:sp>
              <p:nvSpPr>
                <p:cNvPr id="31812" name="Freeform 65">
                  <a:extLst>
                    <a:ext uri="{FF2B5EF4-FFF2-40B4-BE49-F238E27FC236}">
                      <a16:creationId xmlns:a16="http://schemas.microsoft.com/office/drawing/2014/main" id="{37CB4842-415F-43B6-888A-410963317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2576"/>
                  <a:ext cx="67" cy="67"/>
                </a:xfrm>
                <a:custGeom>
                  <a:avLst/>
                  <a:gdLst>
                    <a:gd name="T0" fmla="*/ 41 w 67"/>
                    <a:gd name="T1" fmla="*/ 12576 h 67"/>
                    <a:gd name="T2" fmla="*/ 26 w 67"/>
                    <a:gd name="T3" fmla="*/ 12576 h 67"/>
                    <a:gd name="T4" fmla="*/ 19 w 67"/>
                    <a:gd name="T5" fmla="*/ 12578 h 67"/>
                    <a:gd name="T6" fmla="*/ 14 w 67"/>
                    <a:gd name="T7" fmla="*/ 12581 h 67"/>
                    <a:gd name="T8" fmla="*/ 5 w 67"/>
                    <a:gd name="T9" fmla="*/ 12590 h 67"/>
                    <a:gd name="T10" fmla="*/ 2 w 67"/>
                    <a:gd name="T11" fmla="*/ 12598 h 67"/>
                    <a:gd name="T12" fmla="*/ 0 w 67"/>
                    <a:gd name="T13" fmla="*/ 12602 h 67"/>
                    <a:gd name="T14" fmla="*/ 0 w 67"/>
                    <a:gd name="T15" fmla="*/ 12617 h 67"/>
                    <a:gd name="T16" fmla="*/ 2 w 67"/>
                    <a:gd name="T17" fmla="*/ 12624 h 67"/>
                    <a:gd name="T18" fmla="*/ 5 w 67"/>
                    <a:gd name="T19" fmla="*/ 12629 h 67"/>
                    <a:gd name="T20" fmla="*/ 14 w 67"/>
                    <a:gd name="T21" fmla="*/ 12638 h 67"/>
                    <a:gd name="T22" fmla="*/ 19 w 67"/>
                    <a:gd name="T23" fmla="*/ 12641 h 67"/>
                    <a:gd name="T24" fmla="*/ 26 w 67"/>
                    <a:gd name="T25" fmla="*/ 12643 h 67"/>
                    <a:gd name="T26" fmla="*/ 41 w 67"/>
                    <a:gd name="T27" fmla="*/ 12643 h 67"/>
                    <a:gd name="T28" fmla="*/ 45 w 67"/>
                    <a:gd name="T29" fmla="*/ 12641 h 67"/>
                    <a:gd name="T30" fmla="*/ 53 w 67"/>
                    <a:gd name="T31" fmla="*/ 12638 h 67"/>
                    <a:gd name="T32" fmla="*/ 62 w 67"/>
                    <a:gd name="T33" fmla="*/ 12629 h 67"/>
                    <a:gd name="T34" fmla="*/ 65 w 67"/>
                    <a:gd name="T35" fmla="*/ 12624 h 67"/>
                    <a:gd name="T36" fmla="*/ 67 w 67"/>
                    <a:gd name="T37" fmla="*/ 12617 h 67"/>
                    <a:gd name="T38" fmla="*/ 67 w 67"/>
                    <a:gd name="T39" fmla="*/ 12602 h 67"/>
                    <a:gd name="T40" fmla="*/ 65 w 67"/>
                    <a:gd name="T41" fmla="*/ 12598 h 67"/>
                    <a:gd name="T42" fmla="*/ 62 w 67"/>
                    <a:gd name="T43" fmla="*/ 12590 h 67"/>
                    <a:gd name="T44" fmla="*/ 53 w 67"/>
                    <a:gd name="T45" fmla="*/ 12581 h 67"/>
                    <a:gd name="T46" fmla="*/ 45 w 67"/>
                    <a:gd name="T47" fmla="*/ 12578 h 67"/>
                    <a:gd name="T48" fmla="*/ 41 w 67"/>
                    <a:gd name="T49" fmla="*/ 12576 h 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" h="67">
                      <a:moveTo>
                        <a:pt x="41" y="0"/>
                      </a:move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4" y="5"/>
                      </a:lnTo>
                      <a:lnTo>
                        <a:pt x="5" y="14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5" y="53"/>
                      </a:lnTo>
                      <a:lnTo>
                        <a:pt x="14" y="62"/>
                      </a:lnTo>
                      <a:lnTo>
                        <a:pt x="19" y="65"/>
                      </a:lnTo>
                      <a:lnTo>
                        <a:pt x="26" y="67"/>
                      </a:lnTo>
                      <a:lnTo>
                        <a:pt x="41" y="67"/>
                      </a:lnTo>
                      <a:lnTo>
                        <a:pt x="45" y="65"/>
                      </a:lnTo>
                      <a:lnTo>
                        <a:pt x="53" y="62"/>
                      </a:lnTo>
                      <a:lnTo>
                        <a:pt x="62" y="53"/>
                      </a:lnTo>
                      <a:lnTo>
                        <a:pt x="65" y="48"/>
                      </a:lnTo>
                      <a:lnTo>
                        <a:pt x="67" y="41"/>
                      </a:lnTo>
                      <a:lnTo>
                        <a:pt x="67" y="26"/>
                      </a:lnTo>
                      <a:lnTo>
                        <a:pt x="65" y="22"/>
                      </a:lnTo>
                      <a:lnTo>
                        <a:pt x="62" y="14"/>
                      </a:lnTo>
                      <a:lnTo>
                        <a:pt x="53" y="5"/>
                      </a:lnTo>
                      <a:lnTo>
                        <a:pt x="45" y="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4" name="Group 66">
                <a:extLst>
                  <a:ext uri="{FF2B5EF4-FFF2-40B4-BE49-F238E27FC236}">
                    <a16:creationId xmlns:a16="http://schemas.microsoft.com/office/drawing/2014/main" id="{0F3ADB41-641A-424E-9D04-030FBF401F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562"/>
                <a:ext cx="46" cy="48"/>
                <a:chOff x="6730" y="12562"/>
                <a:chExt cx="46" cy="48"/>
              </a:xfrm>
            </p:grpSpPr>
            <p:sp>
              <p:nvSpPr>
                <p:cNvPr id="31811" name="Freeform 67">
                  <a:extLst>
                    <a:ext uri="{FF2B5EF4-FFF2-40B4-BE49-F238E27FC236}">
                      <a16:creationId xmlns:a16="http://schemas.microsoft.com/office/drawing/2014/main" id="{1C1AA812-33E7-4E02-9AD3-5FDFC3C12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562"/>
                  <a:ext cx="46" cy="48"/>
                </a:xfrm>
                <a:custGeom>
                  <a:avLst/>
                  <a:gdLst>
                    <a:gd name="T0" fmla="*/ 0 w 46"/>
                    <a:gd name="T1" fmla="*/ 12562 h 48"/>
                    <a:gd name="T2" fmla="*/ 0 w 46"/>
                    <a:gd name="T3" fmla="*/ 12588 h 48"/>
                    <a:gd name="T4" fmla="*/ 5 w 46"/>
                    <a:gd name="T5" fmla="*/ 12588 h 48"/>
                    <a:gd name="T6" fmla="*/ 8 w 46"/>
                    <a:gd name="T7" fmla="*/ 12590 h 48"/>
                    <a:gd name="T8" fmla="*/ 12 w 46"/>
                    <a:gd name="T9" fmla="*/ 12593 h 48"/>
                    <a:gd name="T10" fmla="*/ 20 w 46"/>
                    <a:gd name="T11" fmla="*/ 12600 h 48"/>
                    <a:gd name="T12" fmla="*/ 20 w 46"/>
                    <a:gd name="T13" fmla="*/ 12605 h 48"/>
                    <a:gd name="T14" fmla="*/ 22 w 46"/>
                    <a:gd name="T15" fmla="*/ 12610 h 48"/>
                    <a:gd name="T16" fmla="*/ 46 w 46"/>
                    <a:gd name="T17" fmla="*/ 12610 h 48"/>
                    <a:gd name="T18" fmla="*/ 46 w 46"/>
                    <a:gd name="T19" fmla="*/ 12600 h 48"/>
                    <a:gd name="T20" fmla="*/ 17 w 46"/>
                    <a:gd name="T21" fmla="*/ 12566 h 48"/>
                    <a:gd name="T22" fmla="*/ 10 w 46"/>
                    <a:gd name="T23" fmla="*/ 12564 h 48"/>
                    <a:gd name="T24" fmla="*/ 0 w 46"/>
                    <a:gd name="T25" fmla="*/ 12562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6" h="4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5" y="26"/>
                      </a:lnTo>
                      <a:lnTo>
                        <a:pt x="8" y="28"/>
                      </a:lnTo>
                      <a:lnTo>
                        <a:pt x="12" y="31"/>
                      </a:lnTo>
                      <a:lnTo>
                        <a:pt x="20" y="38"/>
                      </a:lnTo>
                      <a:lnTo>
                        <a:pt x="20" y="43"/>
                      </a:lnTo>
                      <a:lnTo>
                        <a:pt x="22" y="48"/>
                      </a:lnTo>
                      <a:lnTo>
                        <a:pt x="46" y="48"/>
                      </a:lnTo>
                      <a:lnTo>
                        <a:pt x="46" y="38"/>
                      </a:lnTo>
                      <a:lnTo>
                        <a:pt x="17" y="4"/>
                      </a:lnTo>
                      <a:lnTo>
                        <a:pt x="1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5" name="Group 68">
                <a:extLst>
                  <a:ext uri="{FF2B5EF4-FFF2-40B4-BE49-F238E27FC236}">
                    <a16:creationId xmlns:a16="http://schemas.microsoft.com/office/drawing/2014/main" id="{68F845C3-268A-4955-AF4B-07339079EE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610"/>
                <a:ext cx="46" cy="48"/>
                <a:chOff x="6730" y="12610"/>
                <a:chExt cx="46" cy="48"/>
              </a:xfrm>
            </p:grpSpPr>
            <p:sp>
              <p:nvSpPr>
                <p:cNvPr id="31810" name="Freeform 69">
                  <a:extLst>
                    <a:ext uri="{FF2B5EF4-FFF2-40B4-BE49-F238E27FC236}">
                      <a16:creationId xmlns:a16="http://schemas.microsoft.com/office/drawing/2014/main" id="{B84B77B5-4605-4D25-9B38-314CE7592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610"/>
                  <a:ext cx="46" cy="48"/>
                </a:xfrm>
                <a:custGeom>
                  <a:avLst/>
                  <a:gdLst>
                    <a:gd name="T0" fmla="*/ 46 w 46"/>
                    <a:gd name="T1" fmla="*/ 12610 h 48"/>
                    <a:gd name="T2" fmla="*/ 22 w 46"/>
                    <a:gd name="T3" fmla="*/ 12610 h 48"/>
                    <a:gd name="T4" fmla="*/ 20 w 46"/>
                    <a:gd name="T5" fmla="*/ 12614 h 48"/>
                    <a:gd name="T6" fmla="*/ 20 w 46"/>
                    <a:gd name="T7" fmla="*/ 12619 h 48"/>
                    <a:gd name="T8" fmla="*/ 15 w 46"/>
                    <a:gd name="T9" fmla="*/ 12624 h 48"/>
                    <a:gd name="T10" fmla="*/ 12 w 46"/>
                    <a:gd name="T11" fmla="*/ 12629 h 48"/>
                    <a:gd name="T12" fmla="*/ 8 w 46"/>
                    <a:gd name="T13" fmla="*/ 12629 h 48"/>
                    <a:gd name="T14" fmla="*/ 5 w 46"/>
                    <a:gd name="T15" fmla="*/ 12631 h 48"/>
                    <a:gd name="T16" fmla="*/ 0 w 46"/>
                    <a:gd name="T17" fmla="*/ 12631 h 48"/>
                    <a:gd name="T18" fmla="*/ 0 w 46"/>
                    <a:gd name="T19" fmla="*/ 12658 h 48"/>
                    <a:gd name="T20" fmla="*/ 10 w 46"/>
                    <a:gd name="T21" fmla="*/ 12655 h 48"/>
                    <a:gd name="T22" fmla="*/ 17 w 46"/>
                    <a:gd name="T23" fmla="*/ 12653 h 48"/>
                    <a:gd name="T24" fmla="*/ 27 w 46"/>
                    <a:gd name="T25" fmla="*/ 12650 h 48"/>
                    <a:gd name="T26" fmla="*/ 34 w 46"/>
                    <a:gd name="T27" fmla="*/ 12643 h 48"/>
                    <a:gd name="T28" fmla="*/ 44 w 46"/>
                    <a:gd name="T29" fmla="*/ 12629 h 48"/>
                    <a:gd name="T30" fmla="*/ 46 w 46"/>
                    <a:gd name="T31" fmla="*/ 12619 h 48"/>
                    <a:gd name="T32" fmla="*/ 46 w 46"/>
                    <a:gd name="T33" fmla="*/ 1261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8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4"/>
                      </a:lnTo>
                      <a:lnTo>
                        <a:pt x="20" y="9"/>
                      </a:lnTo>
                      <a:lnTo>
                        <a:pt x="15" y="14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45"/>
                      </a:lnTo>
                      <a:lnTo>
                        <a:pt x="17" y="43"/>
                      </a:lnTo>
                      <a:lnTo>
                        <a:pt x="27" y="40"/>
                      </a:lnTo>
                      <a:lnTo>
                        <a:pt x="34" y="33"/>
                      </a:lnTo>
                      <a:lnTo>
                        <a:pt x="44" y="19"/>
                      </a:lnTo>
                      <a:lnTo>
                        <a:pt x="46" y="9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6" name="Group 70">
                <a:extLst>
                  <a:ext uri="{FF2B5EF4-FFF2-40B4-BE49-F238E27FC236}">
                    <a16:creationId xmlns:a16="http://schemas.microsoft.com/office/drawing/2014/main" id="{9E026817-0D86-4CDA-88B9-8A8A5F346B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610"/>
                <a:ext cx="48" cy="48"/>
                <a:chOff x="6682" y="12610"/>
                <a:chExt cx="48" cy="48"/>
              </a:xfrm>
            </p:grpSpPr>
            <p:sp>
              <p:nvSpPr>
                <p:cNvPr id="31809" name="Freeform 71">
                  <a:extLst>
                    <a:ext uri="{FF2B5EF4-FFF2-40B4-BE49-F238E27FC236}">
                      <a16:creationId xmlns:a16="http://schemas.microsoft.com/office/drawing/2014/main" id="{D4D48809-B296-45FD-9240-122BA6F31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610"/>
                  <a:ext cx="48" cy="48"/>
                </a:xfrm>
                <a:custGeom>
                  <a:avLst/>
                  <a:gdLst>
                    <a:gd name="T0" fmla="*/ 27 w 48"/>
                    <a:gd name="T1" fmla="*/ 12610 h 48"/>
                    <a:gd name="T2" fmla="*/ 0 w 48"/>
                    <a:gd name="T3" fmla="*/ 12610 h 48"/>
                    <a:gd name="T4" fmla="*/ 5 w 48"/>
                    <a:gd name="T5" fmla="*/ 12629 h 48"/>
                    <a:gd name="T6" fmla="*/ 8 w 48"/>
                    <a:gd name="T7" fmla="*/ 12636 h 48"/>
                    <a:gd name="T8" fmla="*/ 22 w 48"/>
                    <a:gd name="T9" fmla="*/ 12650 h 48"/>
                    <a:gd name="T10" fmla="*/ 29 w 48"/>
                    <a:gd name="T11" fmla="*/ 12653 h 48"/>
                    <a:gd name="T12" fmla="*/ 48 w 48"/>
                    <a:gd name="T13" fmla="*/ 12658 h 48"/>
                    <a:gd name="T14" fmla="*/ 48 w 48"/>
                    <a:gd name="T15" fmla="*/ 12631 h 48"/>
                    <a:gd name="T16" fmla="*/ 44 w 48"/>
                    <a:gd name="T17" fmla="*/ 12631 h 48"/>
                    <a:gd name="T18" fmla="*/ 39 w 48"/>
                    <a:gd name="T19" fmla="*/ 12629 h 48"/>
                    <a:gd name="T20" fmla="*/ 36 w 48"/>
                    <a:gd name="T21" fmla="*/ 12629 h 48"/>
                    <a:gd name="T22" fmla="*/ 34 w 48"/>
                    <a:gd name="T23" fmla="*/ 12624 h 48"/>
                    <a:gd name="T24" fmla="*/ 29 w 48"/>
                    <a:gd name="T25" fmla="*/ 12622 h 48"/>
                    <a:gd name="T26" fmla="*/ 29 w 48"/>
                    <a:gd name="T27" fmla="*/ 12619 h 48"/>
                    <a:gd name="T28" fmla="*/ 27 w 48"/>
                    <a:gd name="T29" fmla="*/ 12614 h 48"/>
                    <a:gd name="T30" fmla="*/ 27 w 48"/>
                    <a:gd name="T31" fmla="*/ 12610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" h="48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5" y="19"/>
                      </a:lnTo>
                      <a:lnTo>
                        <a:pt x="8" y="26"/>
                      </a:lnTo>
                      <a:lnTo>
                        <a:pt x="22" y="40"/>
                      </a:lnTo>
                      <a:lnTo>
                        <a:pt x="29" y="43"/>
                      </a:lnTo>
                      <a:lnTo>
                        <a:pt x="48" y="48"/>
                      </a:lnTo>
                      <a:lnTo>
                        <a:pt x="48" y="21"/>
                      </a:lnTo>
                      <a:lnTo>
                        <a:pt x="44" y="21"/>
                      </a:lnTo>
                      <a:lnTo>
                        <a:pt x="39" y="19"/>
                      </a:lnTo>
                      <a:lnTo>
                        <a:pt x="36" y="19"/>
                      </a:lnTo>
                      <a:lnTo>
                        <a:pt x="34" y="14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4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7" name="Group 72">
                <a:extLst>
                  <a:ext uri="{FF2B5EF4-FFF2-40B4-BE49-F238E27FC236}">
                    <a16:creationId xmlns:a16="http://schemas.microsoft.com/office/drawing/2014/main" id="{9C9280E6-16CB-424A-B2E6-BB0B9EA874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562"/>
                <a:ext cx="48" cy="48"/>
                <a:chOff x="6682" y="12562"/>
                <a:chExt cx="48" cy="48"/>
              </a:xfrm>
            </p:grpSpPr>
            <p:sp>
              <p:nvSpPr>
                <p:cNvPr id="31808" name="Freeform 73">
                  <a:extLst>
                    <a:ext uri="{FF2B5EF4-FFF2-40B4-BE49-F238E27FC236}">
                      <a16:creationId xmlns:a16="http://schemas.microsoft.com/office/drawing/2014/main" id="{EED6D1B4-FFFE-44BD-BD9E-2025656C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562"/>
                  <a:ext cx="48" cy="48"/>
                </a:xfrm>
                <a:custGeom>
                  <a:avLst/>
                  <a:gdLst>
                    <a:gd name="T0" fmla="*/ 48 w 48"/>
                    <a:gd name="T1" fmla="*/ 12562 h 48"/>
                    <a:gd name="T2" fmla="*/ 29 w 48"/>
                    <a:gd name="T3" fmla="*/ 12566 h 48"/>
                    <a:gd name="T4" fmla="*/ 22 w 48"/>
                    <a:gd name="T5" fmla="*/ 12569 h 48"/>
                    <a:gd name="T6" fmla="*/ 8 w 48"/>
                    <a:gd name="T7" fmla="*/ 12583 h 48"/>
                    <a:gd name="T8" fmla="*/ 5 w 48"/>
                    <a:gd name="T9" fmla="*/ 12593 h 48"/>
                    <a:gd name="T10" fmla="*/ 3 w 48"/>
                    <a:gd name="T11" fmla="*/ 12600 h 48"/>
                    <a:gd name="T12" fmla="*/ 0 w 48"/>
                    <a:gd name="T13" fmla="*/ 12610 h 48"/>
                    <a:gd name="T14" fmla="*/ 27 w 48"/>
                    <a:gd name="T15" fmla="*/ 12610 h 48"/>
                    <a:gd name="T16" fmla="*/ 27 w 48"/>
                    <a:gd name="T17" fmla="*/ 12605 h 48"/>
                    <a:gd name="T18" fmla="*/ 29 w 48"/>
                    <a:gd name="T19" fmla="*/ 12600 h 48"/>
                    <a:gd name="T20" fmla="*/ 29 w 48"/>
                    <a:gd name="T21" fmla="*/ 12598 h 48"/>
                    <a:gd name="T22" fmla="*/ 34 w 48"/>
                    <a:gd name="T23" fmla="*/ 12595 h 48"/>
                    <a:gd name="T24" fmla="*/ 39 w 48"/>
                    <a:gd name="T25" fmla="*/ 12590 h 48"/>
                    <a:gd name="T26" fmla="*/ 44 w 48"/>
                    <a:gd name="T27" fmla="*/ 12588 h 48"/>
                    <a:gd name="T28" fmla="*/ 48 w 48"/>
                    <a:gd name="T29" fmla="*/ 12588 h 48"/>
                    <a:gd name="T30" fmla="*/ 48 w 48"/>
                    <a:gd name="T31" fmla="*/ 12562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" h="48">
                      <a:moveTo>
                        <a:pt x="48" y="0"/>
                      </a:moveTo>
                      <a:lnTo>
                        <a:pt x="29" y="4"/>
                      </a:lnTo>
                      <a:lnTo>
                        <a:pt x="22" y="7"/>
                      </a:lnTo>
                      <a:lnTo>
                        <a:pt x="8" y="21"/>
                      </a:lnTo>
                      <a:lnTo>
                        <a:pt x="5" y="31"/>
                      </a:lnTo>
                      <a:lnTo>
                        <a:pt x="3" y="38"/>
                      </a:lnTo>
                      <a:lnTo>
                        <a:pt x="0" y="48"/>
                      </a:lnTo>
                      <a:lnTo>
                        <a:pt x="27" y="48"/>
                      </a:lnTo>
                      <a:lnTo>
                        <a:pt x="27" y="43"/>
                      </a:lnTo>
                      <a:lnTo>
                        <a:pt x="29" y="38"/>
                      </a:lnTo>
                      <a:lnTo>
                        <a:pt x="29" y="36"/>
                      </a:lnTo>
                      <a:lnTo>
                        <a:pt x="34" y="33"/>
                      </a:lnTo>
                      <a:lnTo>
                        <a:pt x="39" y="28"/>
                      </a:lnTo>
                      <a:lnTo>
                        <a:pt x="44" y="26"/>
                      </a:lnTo>
                      <a:lnTo>
                        <a:pt x="48" y="26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8" name="Group 74">
                <a:extLst>
                  <a:ext uri="{FF2B5EF4-FFF2-40B4-BE49-F238E27FC236}">
                    <a16:creationId xmlns:a16="http://schemas.microsoft.com/office/drawing/2014/main" id="{B4B379D4-AF0E-4A3A-B92F-9C6415B75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2062"/>
                <a:ext cx="67" cy="67"/>
                <a:chOff x="6697" y="12062"/>
                <a:chExt cx="67" cy="67"/>
              </a:xfrm>
            </p:grpSpPr>
            <p:sp>
              <p:nvSpPr>
                <p:cNvPr id="31807" name="Freeform 75">
                  <a:extLst>
                    <a:ext uri="{FF2B5EF4-FFF2-40B4-BE49-F238E27FC236}">
                      <a16:creationId xmlns:a16="http://schemas.microsoft.com/office/drawing/2014/main" id="{C96DF4A0-5BFB-47B8-AFF1-F7D3CCCB8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2062"/>
                  <a:ext cx="67" cy="67"/>
                </a:xfrm>
                <a:custGeom>
                  <a:avLst/>
                  <a:gdLst>
                    <a:gd name="T0" fmla="*/ 41 w 67"/>
                    <a:gd name="T1" fmla="*/ 12062 h 67"/>
                    <a:gd name="T2" fmla="*/ 26 w 67"/>
                    <a:gd name="T3" fmla="*/ 12062 h 67"/>
                    <a:gd name="T4" fmla="*/ 19 w 67"/>
                    <a:gd name="T5" fmla="*/ 12065 h 67"/>
                    <a:gd name="T6" fmla="*/ 14 w 67"/>
                    <a:gd name="T7" fmla="*/ 12067 h 67"/>
                    <a:gd name="T8" fmla="*/ 5 w 67"/>
                    <a:gd name="T9" fmla="*/ 12077 h 67"/>
                    <a:gd name="T10" fmla="*/ 2 w 67"/>
                    <a:gd name="T11" fmla="*/ 12084 h 67"/>
                    <a:gd name="T12" fmla="*/ 0 w 67"/>
                    <a:gd name="T13" fmla="*/ 12089 h 67"/>
                    <a:gd name="T14" fmla="*/ 0 w 67"/>
                    <a:gd name="T15" fmla="*/ 12103 h 67"/>
                    <a:gd name="T16" fmla="*/ 2 w 67"/>
                    <a:gd name="T17" fmla="*/ 12110 h 67"/>
                    <a:gd name="T18" fmla="*/ 5 w 67"/>
                    <a:gd name="T19" fmla="*/ 12115 h 67"/>
                    <a:gd name="T20" fmla="*/ 14 w 67"/>
                    <a:gd name="T21" fmla="*/ 12125 h 67"/>
                    <a:gd name="T22" fmla="*/ 19 w 67"/>
                    <a:gd name="T23" fmla="*/ 12127 h 67"/>
                    <a:gd name="T24" fmla="*/ 26 w 67"/>
                    <a:gd name="T25" fmla="*/ 12130 h 67"/>
                    <a:gd name="T26" fmla="*/ 41 w 67"/>
                    <a:gd name="T27" fmla="*/ 12130 h 67"/>
                    <a:gd name="T28" fmla="*/ 45 w 67"/>
                    <a:gd name="T29" fmla="*/ 12127 h 67"/>
                    <a:gd name="T30" fmla="*/ 53 w 67"/>
                    <a:gd name="T31" fmla="*/ 12125 h 67"/>
                    <a:gd name="T32" fmla="*/ 62 w 67"/>
                    <a:gd name="T33" fmla="*/ 12115 h 67"/>
                    <a:gd name="T34" fmla="*/ 65 w 67"/>
                    <a:gd name="T35" fmla="*/ 12110 h 67"/>
                    <a:gd name="T36" fmla="*/ 67 w 67"/>
                    <a:gd name="T37" fmla="*/ 12103 h 67"/>
                    <a:gd name="T38" fmla="*/ 67 w 67"/>
                    <a:gd name="T39" fmla="*/ 12089 h 67"/>
                    <a:gd name="T40" fmla="*/ 65 w 67"/>
                    <a:gd name="T41" fmla="*/ 12084 h 67"/>
                    <a:gd name="T42" fmla="*/ 62 w 67"/>
                    <a:gd name="T43" fmla="*/ 12077 h 67"/>
                    <a:gd name="T44" fmla="*/ 53 w 67"/>
                    <a:gd name="T45" fmla="*/ 12067 h 67"/>
                    <a:gd name="T46" fmla="*/ 45 w 67"/>
                    <a:gd name="T47" fmla="*/ 12065 h 67"/>
                    <a:gd name="T48" fmla="*/ 41 w 67"/>
                    <a:gd name="T49" fmla="*/ 12062 h 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" h="67">
                      <a:moveTo>
                        <a:pt x="41" y="0"/>
                      </a:moveTo>
                      <a:lnTo>
                        <a:pt x="26" y="0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5" y="15"/>
                      </a:lnTo>
                      <a:lnTo>
                        <a:pt x="2" y="22"/>
                      </a:lnTo>
                      <a:lnTo>
                        <a:pt x="0" y="27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5" y="53"/>
                      </a:lnTo>
                      <a:lnTo>
                        <a:pt x="14" y="63"/>
                      </a:lnTo>
                      <a:lnTo>
                        <a:pt x="19" y="65"/>
                      </a:lnTo>
                      <a:lnTo>
                        <a:pt x="26" y="68"/>
                      </a:lnTo>
                      <a:lnTo>
                        <a:pt x="41" y="68"/>
                      </a:lnTo>
                      <a:lnTo>
                        <a:pt x="45" y="65"/>
                      </a:lnTo>
                      <a:lnTo>
                        <a:pt x="53" y="63"/>
                      </a:lnTo>
                      <a:lnTo>
                        <a:pt x="62" y="53"/>
                      </a:lnTo>
                      <a:lnTo>
                        <a:pt x="65" y="48"/>
                      </a:lnTo>
                      <a:lnTo>
                        <a:pt x="67" y="41"/>
                      </a:lnTo>
                      <a:lnTo>
                        <a:pt x="67" y="27"/>
                      </a:lnTo>
                      <a:lnTo>
                        <a:pt x="65" y="22"/>
                      </a:lnTo>
                      <a:lnTo>
                        <a:pt x="62" y="15"/>
                      </a:lnTo>
                      <a:lnTo>
                        <a:pt x="53" y="5"/>
                      </a:lnTo>
                      <a:lnTo>
                        <a:pt x="45" y="3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89" name="Group 76">
                <a:extLst>
                  <a:ext uri="{FF2B5EF4-FFF2-40B4-BE49-F238E27FC236}">
                    <a16:creationId xmlns:a16="http://schemas.microsoft.com/office/drawing/2014/main" id="{E1BB9BE3-589E-4A90-843F-46B63BF74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048"/>
                <a:ext cx="46" cy="48"/>
                <a:chOff x="6730" y="12048"/>
                <a:chExt cx="46" cy="48"/>
              </a:xfrm>
            </p:grpSpPr>
            <p:sp>
              <p:nvSpPr>
                <p:cNvPr id="31806" name="Freeform 77">
                  <a:extLst>
                    <a:ext uri="{FF2B5EF4-FFF2-40B4-BE49-F238E27FC236}">
                      <a16:creationId xmlns:a16="http://schemas.microsoft.com/office/drawing/2014/main" id="{D90B0C6D-44C3-47FE-B7D8-87493CC8D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048"/>
                  <a:ext cx="46" cy="48"/>
                </a:xfrm>
                <a:custGeom>
                  <a:avLst/>
                  <a:gdLst>
                    <a:gd name="T0" fmla="*/ 0 w 46"/>
                    <a:gd name="T1" fmla="*/ 12048 h 48"/>
                    <a:gd name="T2" fmla="*/ 0 w 46"/>
                    <a:gd name="T3" fmla="*/ 12074 h 48"/>
                    <a:gd name="T4" fmla="*/ 5 w 46"/>
                    <a:gd name="T5" fmla="*/ 12074 h 48"/>
                    <a:gd name="T6" fmla="*/ 8 w 46"/>
                    <a:gd name="T7" fmla="*/ 12077 h 48"/>
                    <a:gd name="T8" fmla="*/ 12 w 46"/>
                    <a:gd name="T9" fmla="*/ 12079 h 48"/>
                    <a:gd name="T10" fmla="*/ 20 w 46"/>
                    <a:gd name="T11" fmla="*/ 12086 h 48"/>
                    <a:gd name="T12" fmla="*/ 20 w 46"/>
                    <a:gd name="T13" fmla="*/ 12091 h 48"/>
                    <a:gd name="T14" fmla="*/ 22 w 46"/>
                    <a:gd name="T15" fmla="*/ 12096 h 48"/>
                    <a:gd name="T16" fmla="*/ 46 w 46"/>
                    <a:gd name="T17" fmla="*/ 12096 h 48"/>
                    <a:gd name="T18" fmla="*/ 46 w 46"/>
                    <a:gd name="T19" fmla="*/ 12086 h 48"/>
                    <a:gd name="T20" fmla="*/ 17 w 46"/>
                    <a:gd name="T21" fmla="*/ 12053 h 48"/>
                    <a:gd name="T22" fmla="*/ 10 w 46"/>
                    <a:gd name="T23" fmla="*/ 12050 h 48"/>
                    <a:gd name="T24" fmla="*/ 0 w 46"/>
                    <a:gd name="T25" fmla="*/ 12048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6" h="4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5" y="26"/>
                      </a:lnTo>
                      <a:lnTo>
                        <a:pt x="8" y="29"/>
                      </a:lnTo>
                      <a:lnTo>
                        <a:pt x="12" y="31"/>
                      </a:lnTo>
                      <a:lnTo>
                        <a:pt x="20" y="38"/>
                      </a:lnTo>
                      <a:lnTo>
                        <a:pt x="20" y="43"/>
                      </a:lnTo>
                      <a:lnTo>
                        <a:pt x="22" y="48"/>
                      </a:lnTo>
                      <a:lnTo>
                        <a:pt x="46" y="48"/>
                      </a:lnTo>
                      <a:lnTo>
                        <a:pt x="46" y="38"/>
                      </a:lnTo>
                      <a:lnTo>
                        <a:pt x="17" y="5"/>
                      </a:lnTo>
                      <a:lnTo>
                        <a:pt x="1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0" name="Group 78">
                <a:extLst>
                  <a:ext uri="{FF2B5EF4-FFF2-40B4-BE49-F238E27FC236}">
                    <a16:creationId xmlns:a16="http://schemas.microsoft.com/office/drawing/2014/main" id="{E443170A-2637-494F-A51D-1FDF08EF36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2096"/>
                <a:ext cx="46" cy="48"/>
                <a:chOff x="6730" y="12096"/>
                <a:chExt cx="46" cy="48"/>
              </a:xfrm>
            </p:grpSpPr>
            <p:sp>
              <p:nvSpPr>
                <p:cNvPr id="31805" name="Freeform 79">
                  <a:extLst>
                    <a:ext uri="{FF2B5EF4-FFF2-40B4-BE49-F238E27FC236}">
                      <a16:creationId xmlns:a16="http://schemas.microsoft.com/office/drawing/2014/main" id="{E2DF83DD-B5EE-4BD3-8BA6-DF8AA9058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2096"/>
                  <a:ext cx="46" cy="48"/>
                </a:xfrm>
                <a:custGeom>
                  <a:avLst/>
                  <a:gdLst>
                    <a:gd name="T0" fmla="*/ 46 w 46"/>
                    <a:gd name="T1" fmla="*/ 12096 h 48"/>
                    <a:gd name="T2" fmla="*/ 22 w 46"/>
                    <a:gd name="T3" fmla="*/ 12096 h 48"/>
                    <a:gd name="T4" fmla="*/ 20 w 46"/>
                    <a:gd name="T5" fmla="*/ 12101 h 48"/>
                    <a:gd name="T6" fmla="*/ 20 w 46"/>
                    <a:gd name="T7" fmla="*/ 12106 h 48"/>
                    <a:gd name="T8" fmla="*/ 15 w 46"/>
                    <a:gd name="T9" fmla="*/ 12110 h 48"/>
                    <a:gd name="T10" fmla="*/ 12 w 46"/>
                    <a:gd name="T11" fmla="*/ 12115 h 48"/>
                    <a:gd name="T12" fmla="*/ 8 w 46"/>
                    <a:gd name="T13" fmla="*/ 12115 h 48"/>
                    <a:gd name="T14" fmla="*/ 5 w 46"/>
                    <a:gd name="T15" fmla="*/ 12118 h 48"/>
                    <a:gd name="T16" fmla="*/ 0 w 46"/>
                    <a:gd name="T17" fmla="*/ 12118 h 48"/>
                    <a:gd name="T18" fmla="*/ 0 w 46"/>
                    <a:gd name="T19" fmla="*/ 12144 h 48"/>
                    <a:gd name="T20" fmla="*/ 10 w 46"/>
                    <a:gd name="T21" fmla="*/ 12142 h 48"/>
                    <a:gd name="T22" fmla="*/ 17 w 46"/>
                    <a:gd name="T23" fmla="*/ 12139 h 48"/>
                    <a:gd name="T24" fmla="*/ 27 w 46"/>
                    <a:gd name="T25" fmla="*/ 12137 h 48"/>
                    <a:gd name="T26" fmla="*/ 34 w 46"/>
                    <a:gd name="T27" fmla="*/ 12130 h 48"/>
                    <a:gd name="T28" fmla="*/ 44 w 46"/>
                    <a:gd name="T29" fmla="*/ 12115 h 48"/>
                    <a:gd name="T30" fmla="*/ 46 w 46"/>
                    <a:gd name="T31" fmla="*/ 12106 h 48"/>
                    <a:gd name="T32" fmla="*/ 46 w 46"/>
                    <a:gd name="T33" fmla="*/ 12096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8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5"/>
                      </a:lnTo>
                      <a:lnTo>
                        <a:pt x="20" y="10"/>
                      </a:lnTo>
                      <a:lnTo>
                        <a:pt x="15" y="14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22"/>
                      </a:lnTo>
                      <a:lnTo>
                        <a:pt x="0" y="22"/>
                      </a:lnTo>
                      <a:lnTo>
                        <a:pt x="0" y="48"/>
                      </a:lnTo>
                      <a:lnTo>
                        <a:pt x="10" y="46"/>
                      </a:lnTo>
                      <a:lnTo>
                        <a:pt x="17" y="43"/>
                      </a:lnTo>
                      <a:lnTo>
                        <a:pt x="27" y="41"/>
                      </a:lnTo>
                      <a:lnTo>
                        <a:pt x="34" y="34"/>
                      </a:lnTo>
                      <a:lnTo>
                        <a:pt x="44" y="19"/>
                      </a:lnTo>
                      <a:lnTo>
                        <a:pt x="46" y="10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1" name="Group 80">
                <a:extLst>
                  <a:ext uri="{FF2B5EF4-FFF2-40B4-BE49-F238E27FC236}">
                    <a16:creationId xmlns:a16="http://schemas.microsoft.com/office/drawing/2014/main" id="{6BE39D59-B03C-4C46-83C9-C2CF0F0AC2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096"/>
                <a:ext cx="48" cy="48"/>
                <a:chOff x="6682" y="12096"/>
                <a:chExt cx="48" cy="48"/>
              </a:xfrm>
            </p:grpSpPr>
            <p:sp>
              <p:nvSpPr>
                <p:cNvPr id="31804" name="Freeform 81">
                  <a:extLst>
                    <a:ext uri="{FF2B5EF4-FFF2-40B4-BE49-F238E27FC236}">
                      <a16:creationId xmlns:a16="http://schemas.microsoft.com/office/drawing/2014/main" id="{00F89F38-9D28-46B5-88DF-2551985FE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096"/>
                  <a:ext cx="48" cy="48"/>
                </a:xfrm>
                <a:custGeom>
                  <a:avLst/>
                  <a:gdLst>
                    <a:gd name="T0" fmla="*/ 27 w 48"/>
                    <a:gd name="T1" fmla="*/ 12096 h 48"/>
                    <a:gd name="T2" fmla="*/ 0 w 48"/>
                    <a:gd name="T3" fmla="*/ 12096 h 48"/>
                    <a:gd name="T4" fmla="*/ 5 w 48"/>
                    <a:gd name="T5" fmla="*/ 12115 h 48"/>
                    <a:gd name="T6" fmla="*/ 8 w 48"/>
                    <a:gd name="T7" fmla="*/ 12122 h 48"/>
                    <a:gd name="T8" fmla="*/ 22 w 48"/>
                    <a:gd name="T9" fmla="*/ 12137 h 48"/>
                    <a:gd name="T10" fmla="*/ 29 w 48"/>
                    <a:gd name="T11" fmla="*/ 12139 h 48"/>
                    <a:gd name="T12" fmla="*/ 48 w 48"/>
                    <a:gd name="T13" fmla="*/ 12144 h 48"/>
                    <a:gd name="T14" fmla="*/ 48 w 48"/>
                    <a:gd name="T15" fmla="*/ 12118 h 48"/>
                    <a:gd name="T16" fmla="*/ 44 w 48"/>
                    <a:gd name="T17" fmla="*/ 12118 h 48"/>
                    <a:gd name="T18" fmla="*/ 39 w 48"/>
                    <a:gd name="T19" fmla="*/ 12115 h 48"/>
                    <a:gd name="T20" fmla="*/ 36 w 48"/>
                    <a:gd name="T21" fmla="*/ 12115 h 48"/>
                    <a:gd name="T22" fmla="*/ 34 w 48"/>
                    <a:gd name="T23" fmla="*/ 12110 h 48"/>
                    <a:gd name="T24" fmla="*/ 29 w 48"/>
                    <a:gd name="T25" fmla="*/ 12108 h 48"/>
                    <a:gd name="T26" fmla="*/ 29 w 48"/>
                    <a:gd name="T27" fmla="*/ 12106 h 48"/>
                    <a:gd name="T28" fmla="*/ 27 w 48"/>
                    <a:gd name="T29" fmla="*/ 12101 h 48"/>
                    <a:gd name="T30" fmla="*/ 27 w 48"/>
                    <a:gd name="T31" fmla="*/ 12096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" h="48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5" y="19"/>
                      </a:lnTo>
                      <a:lnTo>
                        <a:pt x="8" y="26"/>
                      </a:lnTo>
                      <a:lnTo>
                        <a:pt x="22" y="41"/>
                      </a:lnTo>
                      <a:lnTo>
                        <a:pt x="29" y="43"/>
                      </a:lnTo>
                      <a:lnTo>
                        <a:pt x="48" y="48"/>
                      </a:lnTo>
                      <a:lnTo>
                        <a:pt x="48" y="22"/>
                      </a:lnTo>
                      <a:lnTo>
                        <a:pt x="44" y="22"/>
                      </a:lnTo>
                      <a:lnTo>
                        <a:pt x="39" y="19"/>
                      </a:lnTo>
                      <a:lnTo>
                        <a:pt x="36" y="19"/>
                      </a:lnTo>
                      <a:lnTo>
                        <a:pt x="34" y="14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5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2" name="Group 82">
                <a:extLst>
                  <a:ext uri="{FF2B5EF4-FFF2-40B4-BE49-F238E27FC236}">
                    <a16:creationId xmlns:a16="http://schemas.microsoft.com/office/drawing/2014/main" id="{286D2BC5-3256-4722-B814-19B3B019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2048"/>
                <a:ext cx="48" cy="48"/>
                <a:chOff x="6682" y="12048"/>
                <a:chExt cx="48" cy="48"/>
              </a:xfrm>
            </p:grpSpPr>
            <p:sp>
              <p:nvSpPr>
                <p:cNvPr id="31803" name="Freeform 83">
                  <a:extLst>
                    <a:ext uri="{FF2B5EF4-FFF2-40B4-BE49-F238E27FC236}">
                      <a16:creationId xmlns:a16="http://schemas.microsoft.com/office/drawing/2014/main" id="{BF4CF8A3-D3C1-43F5-904F-8F660FE7C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2048"/>
                  <a:ext cx="48" cy="48"/>
                </a:xfrm>
                <a:custGeom>
                  <a:avLst/>
                  <a:gdLst>
                    <a:gd name="T0" fmla="*/ 48 w 48"/>
                    <a:gd name="T1" fmla="*/ 12048 h 48"/>
                    <a:gd name="T2" fmla="*/ 29 w 48"/>
                    <a:gd name="T3" fmla="*/ 12053 h 48"/>
                    <a:gd name="T4" fmla="*/ 22 w 48"/>
                    <a:gd name="T5" fmla="*/ 12055 h 48"/>
                    <a:gd name="T6" fmla="*/ 8 w 48"/>
                    <a:gd name="T7" fmla="*/ 12070 h 48"/>
                    <a:gd name="T8" fmla="*/ 5 w 48"/>
                    <a:gd name="T9" fmla="*/ 12079 h 48"/>
                    <a:gd name="T10" fmla="*/ 3 w 48"/>
                    <a:gd name="T11" fmla="*/ 12086 h 48"/>
                    <a:gd name="T12" fmla="*/ 0 w 48"/>
                    <a:gd name="T13" fmla="*/ 12096 h 48"/>
                    <a:gd name="T14" fmla="*/ 27 w 48"/>
                    <a:gd name="T15" fmla="*/ 12096 h 48"/>
                    <a:gd name="T16" fmla="*/ 27 w 48"/>
                    <a:gd name="T17" fmla="*/ 12091 h 48"/>
                    <a:gd name="T18" fmla="*/ 29 w 48"/>
                    <a:gd name="T19" fmla="*/ 12086 h 48"/>
                    <a:gd name="T20" fmla="*/ 29 w 48"/>
                    <a:gd name="T21" fmla="*/ 12084 h 48"/>
                    <a:gd name="T22" fmla="*/ 34 w 48"/>
                    <a:gd name="T23" fmla="*/ 12082 h 48"/>
                    <a:gd name="T24" fmla="*/ 39 w 48"/>
                    <a:gd name="T25" fmla="*/ 12077 h 48"/>
                    <a:gd name="T26" fmla="*/ 44 w 48"/>
                    <a:gd name="T27" fmla="*/ 12074 h 48"/>
                    <a:gd name="T28" fmla="*/ 48 w 48"/>
                    <a:gd name="T29" fmla="*/ 12074 h 48"/>
                    <a:gd name="T30" fmla="*/ 48 w 48"/>
                    <a:gd name="T31" fmla="*/ 12048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" h="48">
                      <a:moveTo>
                        <a:pt x="48" y="0"/>
                      </a:moveTo>
                      <a:lnTo>
                        <a:pt x="29" y="5"/>
                      </a:lnTo>
                      <a:lnTo>
                        <a:pt x="22" y="7"/>
                      </a:lnTo>
                      <a:lnTo>
                        <a:pt x="8" y="22"/>
                      </a:lnTo>
                      <a:lnTo>
                        <a:pt x="5" y="31"/>
                      </a:lnTo>
                      <a:lnTo>
                        <a:pt x="3" y="38"/>
                      </a:lnTo>
                      <a:lnTo>
                        <a:pt x="0" y="48"/>
                      </a:lnTo>
                      <a:lnTo>
                        <a:pt x="27" y="48"/>
                      </a:lnTo>
                      <a:lnTo>
                        <a:pt x="27" y="43"/>
                      </a:lnTo>
                      <a:lnTo>
                        <a:pt x="29" y="38"/>
                      </a:lnTo>
                      <a:lnTo>
                        <a:pt x="29" y="36"/>
                      </a:lnTo>
                      <a:lnTo>
                        <a:pt x="34" y="34"/>
                      </a:lnTo>
                      <a:lnTo>
                        <a:pt x="39" y="29"/>
                      </a:lnTo>
                      <a:lnTo>
                        <a:pt x="44" y="26"/>
                      </a:lnTo>
                      <a:lnTo>
                        <a:pt x="48" y="26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3" name="Group 84">
                <a:extLst>
                  <a:ext uri="{FF2B5EF4-FFF2-40B4-BE49-F238E27FC236}">
                    <a16:creationId xmlns:a16="http://schemas.microsoft.com/office/drawing/2014/main" id="{4AEB0D41-6376-4F93-9D8B-F831A6328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7" y="13130"/>
                <a:ext cx="67" cy="70"/>
                <a:chOff x="6697" y="13130"/>
                <a:chExt cx="67" cy="70"/>
              </a:xfrm>
            </p:grpSpPr>
            <p:sp>
              <p:nvSpPr>
                <p:cNvPr id="31802" name="Freeform 85">
                  <a:extLst>
                    <a:ext uri="{FF2B5EF4-FFF2-40B4-BE49-F238E27FC236}">
                      <a16:creationId xmlns:a16="http://schemas.microsoft.com/office/drawing/2014/main" id="{47686500-EA9C-4EC4-8721-34D3ED482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7" y="13130"/>
                  <a:ext cx="67" cy="70"/>
                </a:xfrm>
                <a:custGeom>
                  <a:avLst/>
                  <a:gdLst>
                    <a:gd name="T0" fmla="*/ 41 w 67"/>
                    <a:gd name="T1" fmla="*/ 13130 h 70"/>
                    <a:gd name="T2" fmla="*/ 26 w 67"/>
                    <a:gd name="T3" fmla="*/ 13130 h 70"/>
                    <a:gd name="T4" fmla="*/ 19 w 67"/>
                    <a:gd name="T5" fmla="*/ 13133 h 70"/>
                    <a:gd name="T6" fmla="*/ 14 w 67"/>
                    <a:gd name="T7" fmla="*/ 13135 h 70"/>
                    <a:gd name="T8" fmla="*/ 5 w 67"/>
                    <a:gd name="T9" fmla="*/ 13145 h 70"/>
                    <a:gd name="T10" fmla="*/ 2 w 67"/>
                    <a:gd name="T11" fmla="*/ 13152 h 70"/>
                    <a:gd name="T12" fmla="*/ 0 w 67"/>
                    <a:gd name="T13" fmla="*/ 13157 h 70"/>
                    <a:gd name="T14" fmla="*/ 0 w 67"/>
                    <a:gd name="T15" fmla="*/ 13171 h 70"/>
                    <a:gd name="T16" fmla="*/ 2 w 67"/>
                    <a:gd name="T17" fmla="*/ 13178 h 70"/>
                    <a:gd name="T18" fmla="*/ 5 w 67"/>
                    <a:gd name="T19" fmla="*/ 13183 h 70"/>
                    <a:gd name="T20" fmla="*/ 14 w 67"/>
                    <a:gd name="T21" fmla="*/ 13193 h 70"/>
                    <a:gd name="T22" fmla="*/ 19 w 67"/>
                    <a:gd name="T23" fmla="*/ 13195 h 70"/>
                    <a:gd name="T24" fmla="*/ 33 w 67"/>
                    <a:gd name="T25" fmla="*/ 13200 h 70"/>
                    <a:gd name="T26" fmla="*/ 41 w 67"/>
                    <a:gd name="T27" fmla="*/ 13198 h 70"/>
                    <a:gd name="T28" fmla="*/ 45 w 67"/>
                    <a:gd name="T29" fmla="*/ 13195 h 70"/>
                    <a:gd name="T30" fmla="*/ 53 w 67"/>
                    <a:gd name="T31" fmla="*/ 13193 h 70"/>
                    <a:gd name="T32" fmla="*/ 62 w 67"/>
                    <a:gd name="T33" fmla="*/ 13183 h 70"/>
                    <a:gd name="T34" fmla="*/ 65 w 67"/>
                    <a:gd name="T35" fmla="*/ 13178 h 70"/>
                    <a:gd name="T36" fmla="*/ 67 w 67"/>
                    <a:gd name="T37" fmla="*/ 13171 h 70"/>
                    <a:gd name="T38" fmla="*/ 67 w 67"/>
                    <a:gd name="T39" fmla="*/ 13157 h 70"/>
                    <a:gd name="T40" fmla="*/ 65 w 67"/>
                    <a:gd name="T41" fmla="*/ 13152 h 70"/>
                    <a:gd name="T42" fmla="*/ 62 w 67"/>
                    <a:gd name="T43" fmla="*/ 13145 h 70"/>
                    <a:gd name="T44" fmla="*/ 53 w 67"/>
                    <a:gd name="T45" fmla="*/ 13135 h 70"/>
                    <a:gd name="T46" fmla="*/ 45 w 67"/>
                    <a:gd name="T47" fmla="*/ 13133 h 70"/>
                    <a:gd name="T48" fmla="*/ 41 w 67"/>
                    <a:gd name="T49" fmla="*/ 13130 h 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" h="70">
                      <a:moveTo>
                        <a:pt x="41" y="0"/>
                      </a:moveTo>
                      <a:lnTo>
                        <a:pt x="26" y="0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5" y="15"/>
                      </a:lnTo>
                      <a:lnTo>
                        <a:pt x="2" y="22"/>
                      </a:lnTo>
                      <a:lnTo>
                        <a:pt x="0" y="27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5" y="53"/>
                      </a:lnTo>
                      <a:lnTo>
                        <a:pt x="14" y="63"/>
                      </a:lnTo>
                      <a:lnTo>
                        <a:pt x="19" y="65"/>
                      </a:lnTo>
                      <a:lnTo>
                        <a:pt x="33" y="70"/>
                      </a:lnTo>
                      <a:lnTo>
                        <a:pt x="41" y="68"/>
                      </a:lnTo>
                      <a:lnTo>
                        <a:pt x="45" y="65"/>
                      </a:lnTo>
                      <a:lnTo>
                        <a:pt x="53" y="63"/>
                      </a:lnTo>
                      <a:lnTo>
                        <a:pt x="62" y="53"/>
                      </a:lnTo>
                      <a:lnTo>
                        <a:pt x="65" y="48"/>
                      </a:lnTo>
                      <a:lnTo>
                        <a:pt x="67" y="41"/>
                      </a:lnTo>
                      <a:lnTo>
                        <a:pt x="67" y="27"/>
                      </a:lnTo>
                      <a:lnTo>
                        <a:pt x="65" y="22"/>
                      </a:lnTo>
                      <a:lnTo>
                        <a:pt x="62" y="15"/>
                      </a:lnTo>
                      <a:lnTo>
                        <a:pt x="53" y="5"/>
                      </a:lnTo>
                      <a:lnTo>
                        <a:pt x="45" y="3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4" name="Group 86">
                <a:extLst>
                  <a:ext uri="{FF2B5EF4-FFF2-40B4-BE49-F238E27FC236}">
                    <a16:creationId xmlns:a16="http://schemas.microsoft.com/office/drawing/2014/main" id="{47018A10-3B46-4FCE-BB1B-5745E2CA2E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3118"/>
                <a:ext cx="46" cy="46"/>
                <a:chOff x="6730" y="13118"/>
                <a:chExt cx="46" cy="46"/>
              </a:xfrm>
            </p:grpSpPr>
            <p:sp>
              <p:nvSpPr>
                <p:cNvPr id="31801" name="Freeform 87">
                  <a:extLst>
                    <a:ext uri="{FF2B5EF4-FFF2-40B4-BE49-F238E27FC236}">
                      <a16:creationId xmlns:a16="http://schemas.microsoft.com/office/drawing/2014/main" id="{4C40429E-E700-49B4-AD4D-EFAF05520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3118"/>
                  <a:ext cx="46" cy="46"/>
                </a:xfrm>
                <a:custGeom>
                  <a:avLst/>
                  <a:gdLst>
                    <a:gd name="T0" fmla="*/ 10 w 46"/>
                    <a:gd name="T1" fmla="*/ 13118 h 46"/>
                    <a:gd name="T2" fmla="*/ 0 w 46"/>
                    <a:gd name="T3" fmla="*/ 13118 h 46"/>
                    <a:gd name="T4" fmla="*/ 0 w 46"/>
                    <a:gd name="T5" fmla="*/ 13142 h 46"/>
                    <a:gd name="T6" fmla="*/ 5 w 46"/>
                    <a:gd name="T7" fmla="*/ 13145 h 46"/>
                    <a:gd name="T8" fmla="*/ 8 w 46"/>
                    <a:gd name="T9" fmla="*/ 13145 h 46"/>
                    <a:gd name="T10" fmla="*/ 12 w 46"/>
                    <a:gd name="T11" fmla="*/ 13147 h 46"/>
                    <a:gd name="T12" fmla="*/ 17 w 46"/>
                    <a:gd name="T13" fmla="*/ 13152 h 46"/>
                    <a:gd name="T14" fmla="*/ 20 w 46"/>
                    <a:gd name="T15" fmla="*/ 13157 h 46"/>
                    <a:gd name="T16" fmla="*/ 20 w 46"/>
                    <a:gd name="T17" fmla="*/ 13162 h 46"/>
                    <a:gd name="T18" fmla="*/ 22 w 46"/>
                    <a:gd name="T19" fmla="*/ 13164 h 46"/>
                    <a:gd name="T20" fmla="*/ 46 w 46"/>
                    <a:gd name="T21" fmla="*/ 13164 h 46"/>
                    <a:gd name="T22" fmla="*/ 46 w 46"/>
                    <a:gd name="T23" fmla="*/ 13154 h 46"/>
                    <a:gd name="T24" fmla="*/ 17 w 46"/>
                    <a:gd name="T25" fmla="*/ 13121 h 46"/>
                    <a:gd name="T26" fmla="*/ 10 w 46"/>
                    <a:gd name="T27" fmla="*/ 13118 h 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6" h="46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5" y="27"/>
                      </a:lnTo>
                      <a:lnTo>
                        <a:pt x="8" y="27"/>
                      </a:lnTo>
                      <a:lnTo>
                        <a:pt x="12" y="29"/>
                      </a:lnTo>
                      <a:lnTo>
                        <a:pt x="17" y="34"/>
                      </a:lnTo>
                      <a:lnTo>
                        <a:pt x="20" y="39"/>
                      </a:lnTo>
                      <a:lnTo>
                        <a:pt x="20" y="44"/>
                      </a:lnTo>
                      <a:lnTo>
                        <a:pt x="22" y="46"/>
                      </a:lnTo>
                      <a:lnTo>
                        <a:pt x="46" y="46"/>
                      </a:lnTo>
                      <a:lnTo>
                        <a:pt x="46" y="36"/>
                      </a:lnTo>
                      <a:lnTo>
                        <a:pt x="17" y="3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5" name="Group 88">
                <a:extLst>
                  <a:ext uri="{FF2B5EF4-FFF2-40B4-BE49-F238E27FC236}">
                    <a16:creationId xmlns:a16="http://schemas.microsoft.com/office/drawing/2014/main" id="{85083486-7C27-45B6-B290-301B85B74A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30" y="13164"/>
                <a:ext cx="46" cy="48"/>
                <a:chOff x="6730" y="13164"/>
                <a:chExt cx="46" cy="48"/>
              </a:xfrm>
            </p:grpSpPr>
            <p:sp>
              <p:nvSpPr>
                <p:cNvPr id="31800" name="Freeform 89">
                  <a:extLst>
                    <a:ext uri="{FF2B5EF4-FFF2-40B4-BE49-F238E27FC236}">
                      <a16:creationId xmlns:a16="http://schemas.microsoft.com/office/drawing/2014/main" id="{FB3D50C7-D793-4B36-92B2-7A07266D5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0" y="13164"/>
                  <a:ext cx="46" cy="48"/>
                </a:xfrm>
                <a:custGeom>
                  <a:avLst/>
                  <a:gdLst>
                    <a:gd name="T0" fmla="*/ 46 w 46"/>
                    <a:gd name="T1" fmla="*/ 13164 h 48"/>
                    <a:gd name="T2" fmla="*/ 22 w 46"/>
                    <a:gd name="T3" fmla="*/ 13164 h 48"/>
                    <a:gd name="T4" fmla="*/ 20 w 46"/>
                    <a:gd name="T5" fmla="*/ 13169 h 48"/>
                    <a:gd name="T6" fmla="*/ 20 w 46"/>
                    <a:gd name="T7" fmla="*/ 13174 h 48"/>
                    <a:gd name="T8" fmla="*/ 17 w 46"/>
                    <a:gd name="T9" fmla="*/ 13176 h 48"/>
                    <a:gd name="T10" fmla="*/ 15 w 46"/>
                    <a:gd name="T11" fmla="*/ 13181 h 48"/>
                    <a:gd name="T12" fmla="*/ 12 w 46"/>
                    <a:gd name="T13" fmla="*/ 13183 h 48"/>
                    <a:gd name="T14" fmla="*/ 8 w 46"/>
                    <a:gd name="T15" fmla="*/ 13183 h 48"/>
                    <a:gd name="T16" fmla="*/ 5 w 46"/>
                    <a:gd name="T17" fmla="*/ 13186 h 48"/>
                    <a:gd name="T18" fmla="*/ 0 w 46"/>
                    <a:gd name="T19" fmla="*/ 13186 h 48"/>
                    <a:gd name="T20" fmla="*/ 0 w 46"/>
                    <a:gd name="T21" fmla="*/ 13212 h 48"/>
                    <a:gd name="T22" fmla="*/ 10 w 46"/>
                    <a:gd name="T23" fmla="*/ 13212 h 48"/>
                    <a:gd name="T24" fmla="*/ 17 w 46"/>
                    <a:gd name="T25" fmla="*/ 13207 h 48"/>
                    <a:gd name="T26" fmla="*/ 27 w 46"/>
                    <a:gd name="T27" fmla="*/ 13205 h 48"/>
                    <a:gd name="T28" fmla="*/ 34 w 46"/>
                    <a:gd name="T29" fmla="*/ 13198 h 48"/>
                    <a:gd name="T30" fmla="*/ 44 w 46"/>
                    <a:gd name="T31" fmla="*/ 13183 h 48"/>
                    <a:gd name="T32" fmla="*/ 46 w 46"/>
                    <a:gd name="T33" fmla="*/ 13174 h 48"/>
                    <a:gd name="T34" fmla="*/ 46 w 46"/>
                    <a:gd name="T35" fmla="*/ 13164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48">
                      <a:moveTo>
                        <a:pt x="46" y="0"/>
                      </a:moveTo>
                      <a:lnTo>
                        <a:pt x="22" y="0"/>
                      </a:lnTo>
                      <a:lnTo>
                        <a:pt x="20" y="5"/>
                      </a:lnTo>
                      <a:lnTo>
                        <a:pt x="20" y="10"/>
                      </a:lnTo>
                      <a:lnTo>
                        <a:pt x="17" y="12"/>
                      </a:lnTo>
                      <a:lnTo>
                        <a:pt x="15" y="17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22"/>
                      </a:lnTo>
                      <a:lnTo>
                        <a:pt x="0" y="22"/>
                      </a:lnTo>
                      <a:lnTo>
                        <a:pt x="0" y="48"/>
                      </a:lnTo>
                      <a:lnTo>
                        <a:pt x="10" y="48"/>
                      </a:lnTo>
                      <a:lnTo>
                        <a:pt x="17" y="43"/>
                      </a:lnTo>
                      <a:lnTo>
                        <a:pt x="27" y="41"/>
                      </a:lnTo>
                      <a:lnTo>
                        <a:pt x="34" y="34"/>
                      </a:lnTo>
                      <a:lnTo>
                        <a:pt x="44" y="19"/>
                      </a:lnTo>
                      <a:lnTo>
                        <a:pt x="46" y="10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6" name="Group 90">
                <a:extLst>
                  <a:ext uri="{FF2B5EF4-FFF2-40B4-BE49-F238E27FC236}">
                    <a16:creationId xmlns:a16="http://schemas.microsoft.com/office/drawing/2014/main" id="{39FBDAAE-C981-4F4D-BC75-DA3A482AA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3164"/>
                <a:ext cx="48" cy="48"/>
                <a:chOff x="6682" y="13164"/>
                <a:chExt cx="48" cy="48"/>
              </a:xfrm>
            </p:grpSpPr>
            <p:sp>
              <p:nvSpPr>
                <p:cNvPr id="31799" name="Freeform 91">
                  <a:extLst>
                    <a:ext uri="{FF2B5EF4-FFF2-40B4-BE49-F238E27FC236}">
                      <a16:creationId xmlns:a16="http://schemas.microsoft.com/office/drawing/2014/main" id="{3619EFFE-B2DD-40CF-8582-CDEE772FB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3164"/>
                  <a:ext cx="48" cy="48"/>
                </a:xfrm>
                <a:custGeom>
                  <a:avLst/>
                  <a:gdLst>
                    <a:gd name="T0" fmla="*/ 27 w 48"/>
                    <a:gd name="T1" fmla="*/ 13164 h 48"/>
                    <a:gd name="T2" fmla="*/ 0 w 48"/>
                    <a:gd name="T3" fmla="*/ 13164 h 48"/>
                    <a:gd name="T4" fmla="*/ 5 w 48"/>
                    <a:gd name="T5" fmla="*/ 13183 h 48"/>
                    <a:gd name="T6" fmla="*/ 8 w 48"/>
                    <a:gd name="T7" fmla="*/ 13190 h 48"/>
                    <a:gd name="T8" fmla="*/ 22 w 48"/>
                    <a:gd name="T9" fmla="*/ 13205 h 48"/>
                    <a:gd name="T10" fmla="*/ 29 w 48"/>
                    <a:gd name="T11" fmla="*/ 13207 h 48"/>
                    <a:gd name="T12" fmla="*/ 39 w 48"/>
                    <a:gd name="T13" fmla="*/ 13212 h 48"/>
                    <a:gd name="T14" fmla="*/ 48 w 48"/>
                    <a:gd name="T15" fmla="*/ 13212 h 48"/>
                    <a:gd name="T16" fmla="*/ 48 w 48"/>
                    <a:gd name="T17" fmla="*/ 13186 h 48"/>
                    <a:gd name="T18" fmla="*/ 44 w 48"/>
                    <a:gd name="T19" fmla="*/ 13186 h 48"/>
                    <a:gd name="T20" fmla="*/ 39 w 48"/>
                    <a:gd name="T21" fmla="*/ 13183 h 48"/>
                    <a:gd name="T22" fmla="*/ 36 w 48"/>
                    <a:gd name="T23" fmla="*/ 13183 h 48"/>
                    <a:gd name="T24" fmla="*/ 29 w 48"/>
                    <a:gd name="T25" fmla="*/ 13176 h 48"/>
                    <a:gd name="T26" fmla="*/ 29 w 48"/>
                    <a:gd name="T27" fmla="*/ 13174 h 48"/>
                    <a:gd name="T28" fmla="*/ 27 w 48"/>
                    <a:gd name="T29" fmla="*/ 13169 h 48"/>
                    <a:gd name="T30" fmla="*/ 27 w 48"/>
                    <a:gd name="T31" fmla="*/ 13164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" h="48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5" y="19"/>
                      </a:lnTo>
                      <a:lnTo>
                        <a:pt x="8" y="26"/>
                      </a:lnTo>
                      <a:lnTo>
                        <a:pt x="22" y="41"/>
                      </a:lnTo>
                      <a:lnTo>
                        <a:pt x="29" y="43"/>
                      </a:lnTo>
                      <a:lnTo>
                        <a:pt x="39" y="48"/>
                      </a:lnTo>
                      <a:lnTo>
                        <a:pt x="48" y="48"/>
                      </a:lnTo>
                      <a:lnTo>
                        <a:pt x="48" y="22"/>
                      </a:lnTo>
                      <a:lnTo>
                        <a:pt x="44" y="22"/>
                      </a:lnTo>
                      <a:lnTo>
                        <a:pt x="39" y="19"/>
                      </a:lnTo>
                      <a:lnTo>
                        <a:pt x="36" y="19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5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97" name="Group 92">
                <a:extLst>
                  <a:ext uri="{FF2B5EF4-FFF2-40B4-BE49-F238E27FC236}">
                    <a16:creationId xmlns:a16="http://schemas.microsoft.com/office/drawing/2014/main" id="{59C1F9E8-808A-400D-8694-F0E603A7A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2" y="13118"/>
                <a:ext cx="48" cy="46"/>
                <a:chOff x="6682" y="13118"/>
                <a:chExt cx="48" cy="46"/>
              </a:xfrm>
            </p:grpSpPr>
            <p:sp>
              <p:nvSpPr>
                <p:cNvPr id="31798" name="Freeform 93">
                  <a:extLst>
                    <a:ext uri="{FF2B5EF4-FFF2-40B4-BE49-F238E27FC236}">
                      <a16:creationId xmlns:a16="http://schemas.microsoft.com/office/drawing/2014/main" id="{8088D610-FD7A-4C38-9AE1-9A2FB3FA7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" y="13118"/>
                  <a:ext cx="48" cy="46"/>
                </a:xfrm>
                <a:custGeom>
                  <a:avLst/>
                  <a:gdLst>
                    <a:gd name="T0" fmla="*/ 48 w 48"/>
                    <a:gd name="T1" fmla="*/ 13118 h 46"/>
                    <a:gd name="T2" fmla="*/ 39 w 48"/>
                    <a:gd name="T3" fmla="*/ 13118 h 46"/>
                    <a:gd name="T4" fmla="*/ 29 w 48"/>
                    <a:gd name="T5" fmla="*/ 13121 h 46"/>
                    <a:gd name="T6" fmla="*/ 15 w 48"/>
                    <a:gd name="T7" fmla="*/ 13130 h 46"/>
                    <a:gd name="T8" fmla="*/ 8 w 48"/>
                    <a:gd name="T9" fmla="*/ 13138 h 46"/>
                    <a:gd name="T10" fmla="*/ 5 w 48"/>
                    <a:gd name="T11" fmla="*/ 13147 h 46"/>
                    <a:gd name="T12" fmla="*/ 3 w 48"/>
                    <a:gd name="T13" fmla="*/ 13154 h 46"/>
                    <a:gd name="T14" fmla="*/ 0 w 48"/>
                    <a:gd name="T15" fmla="*/ 13164 h 46"/>
                    <a:gd name="T16" fmla="*/ 27 w 48"/>
                    <a:gd name="T17" fmla="*/ 13164 h 46"/>
                    <a:gd name="T18" fmla="*/ 27 w 48"/>
                    <a:gd name="T19" fmla="*/ 13162 h 46"/>
                    <a:gd name="T20" fmla="*/ 29 w 48"/>
                    <a:gd name="T21" fmla="*/ 13157 h 46"/>
                    <a:gd name="T22" fmla="*/ 29 w 48"/>
                    <a:gd name="T23" fmla="*/ 13152 h 46"/>
                    <a:gd name="T24" fmla="*/ 34 w 48"/>
                    <a:gd name="T25" fmla="*/ 13150 h 46"/>
                    <a:gd name="T26" fmla="*/ 39 w 48"/>
                    <a:gd name="T27" fmla="*/ 13145 h 46"/>
                    <a:gd name="T28" fmla="*/ 44 w 48"/>
                    <a:gd name="T29" fmla="*/ 13145 h 46"/>
                    <a:gd name="T30" fmla="*/ 48 w 48"/>
                    <a:gd name="T31" fmla="*/ 13142 h 46"/>
                    <a:gd name="T32" fmla="*/ 48 w 48"/>
                    <a:gd name="T33" fmla="*/ 13118 h 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8" h="46">
                      <a:moveTo>
                        <a:pt x="48" y="0"/>
                      </a:moveTo>
                      <a:lnTo>
                        <a:pt x="39" y="0"/>
                      </a:lnTo>
                      <a:lnTo>
                        <a:pt x="29" y="3"/>
                      </a:lnTo>
                      <a:lnTo>
                        <a:pt x="15" y="12"/>
                      </a:lnTo>
                      <a:lnTo>
                        <a:pt x="8" y="20"/>
                      </a:lnTo>
                      <a:lnTo>
                        <a:pt x="5" y="29"/>
                      </a:lnTo>
                      <a:lnTo>
                        <a:pt x="3" y="36"/>
                      </a:lnTo>
                      <a:lnTo>
                        <a:pt x="0" y="46"/>
                      </a:lnTo>
                      <a:lnTo>
                        <a:pt x="27" y="46"/>
                      </a:lnTo>
                      <a:lnTo>
                        <a:pt x="27" y="44"/>
                      </a:lnTo>
                      <a:lnTo>
                        <a:pt x="29" y="39"/>
                      </a:lnTo>
                      <a:lnTo>
                        <a:pt x="29" y="34"/>
                      </a:lnTo>
                      <a:lnTo>
                        <a:pt x="34" y="32"/>
                      </a:lnTo>
                      <a:lnTo>
                        <a:pt x="39" y="27"/>
                      </a:lnTo>
                      <a:lnTo>
                        <a:pt x="44" y="27"/>
                      </a:lnTo>
                      <a:lnTo>
                        <a:pt x="48" y="24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1752" name="TextBox 180286">
              <a:extLst>
                <a:ext uri="{FF2B5EF4-FFF2-40B4-BE49-F238E27FC236}">
                  <a16:creationId xmlns:a16="http://schemas.microsoft.com/office/drawing/2014/main" id="{003615FA-D5EC-41C4-A1CA-FBDE25E18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7" y="5567333"/>
              <a:ext cx="8947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слой</a:t>
              </a:r>
            </a:p>
          </p:txBody>
        </p:sp>
        <p:sp>
          <p:nvSpPr>
            <p:cNvPr id="31753" name="TextBox 95">
              <a:extLst>
                <a:ext uri="{FF2B5EF4-FFF2-40B4-BE49-F238E27FC236}">
                  <a16:creationId xmlns:a16="http://schemas.microsoft.com/office/drawing/2014/main" id="{89FA0649-4F85-45B4-9249-E428020A9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685" y="5567333"/>
              <a:ext cx="8947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слой</a:t>
              </a:r>
            </a:p>
          </p:txBody>
        </p:sp>
        <p:sp>
          <p:nvSpPr>
            <p:cNvPr id="31754" name="TextBox 96">
              <a:extLst>
                <a:ext uri="{FF2B5EF4-FFF2-40B4-BE49-F238E27FC236}">
                  <a16:creationId xmlns:a16="http://schemas.microsoft.com/office/drawing/2014/main" id="{4ABC7B3A-3E33-43DC-A7B4-404B51DF3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368" y="5567333"/>
              <a:ext cx="22974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скрытые слои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88B4AA48-68B8-466D-8305-EF5B677B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Более сложные типы сетей</a:t>
            </a:r>
          </a:p>
        </p:txBody>
      </p:sp>
      <p:sp>
        <p:nvSpPr>
          <p:cNvPr id="33795" name="Объект 2">
            <a:extLst>
              <a:ext uri="{FF2B5EF4-FFF2-40B4-BE49-F238E27FC236}">
                <a16:creationId xmlns:a16="http://schemas.microsoft.com/office/drawing/2014/main" id="{50601594-437A-4F1F-8EC5-3F248FBFA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4176712" cy="5400675"/>
          </a:xfrm>
        </p:spPr>
        <p:txBody>
          <a:bodyPr/>
          <a:lstStyle/>
          <a:p>
            <a:r>
              <a:rPr lang="ru-RU" altLang="ru-RU" dirty="0"/>
              <a:t>Рекуррентные</a:t>
            </a: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dirty="0"/>
              <a:t>(имеет память)</a:t>
            </a:r>
          </a:p>
          <a:p>
            <a:endParaRPr lang="ru-RU" altLang="ru-RU" dirty="0"/>
          </a:p>
          <a:p>
            <a:r>
              <a:rPr lang="ru-RU" altLang="ru-RU" dirty="0"/>
              <a:t>Комитет машин</a:t>
            </a:r>
            <a:br>
              <a:rPr lang="ru-RU" altLang="ru-RU" dirty="0"/>
            </a:br>
            <a:r>
              <a:rPr lang="ru-RU" altLang="ru-RU" dirty="0"/>
              <a:t>(несколько независимых сетей)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FFB767-00CC-48CB-9283-99A9C904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33797" name="Номер слайда 4">
            <a:extLst>
              <a:ext uri="{FF2B5EF4-FFF2-40B4-BE49-F238E27FC236}">
                <a16:creationId xmlns:a16="http://schemas.microsoft.com/office/drawing/2014/main" id="{33A9A926-A306-4A0B-8C34-809B964A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D29DB4-DACE-4469-8D06-C693978428F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/>
          </a:p>
        </p:txBody>
      </p:sp>
      <p:pic>
        <p:nvPicPr>
          <p:cNvPr id="33798" name="Picture 2" descr="http://upload.wikimedia.org/wikipedia/commons/8/8f/Elman_srnn.png">
            <a:extLst>
              <a:ext uri="{FF2B5EF4-FFF2-40B4-BE49-F238E27FC236}">
                <a16:creationId xmlns:a16="http://schemas.microsoft.com/office/drawing/2014/main" id="{9FEDBF2D-4B9C-42A1-97CE-F05E6BFF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22350"/>
            <a:ext cx="457676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>
            <a:extLst>
              <a:ext uri="{FF2B5EF4-FFF2-40B4-BE49-F238E27FC236}">
                <a16:creationId xmlns:a16="http://schemas.microsoft.com/office/drawing/2014/main" id="{710A269E-055A-4701-B071-10918ADC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8950"/>
            <a:ext cx="1905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7980A314-351F-46D0-9766-D0C4B8D2C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Обучение 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A509114D-8A0B-4829-9CF0-14697CB0B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856662" cy="5400675"/>
          </a:xfrm>
        </p:spPr>
        <p:txBody>
          <a:bodyPr/>
          <a:lstStyle/>
          <a:p>
            <a:r>
              <a:rPr lang="ru-RU" altLang="ru-RU" dirty="0"/>
              <a:t>Подбираем веса, чтобы минимизировать невязку на обучающих данных</a:t>
            </a:r>
            <a:br>
              <a:rPr lang="ru-RU" altLang="ru-RU" dirty="0"/>
            </a:br>
            <a:r>
              <a:rPr lang="ru-RU" altLang="ru-RU" dirty="0"/>
              <a:t>→ любой алгоритм минимизации</a:t>
            </a:r>
            <a:br>
              <a:rPr lang="ru-RU" altLang="ru-RU" dirty="0"/>
            </a:br>
            <a:endParaRPr lang="ru-RU" altLang="ru-RU" dirty="0"/>
          </a:p>
          <a:p>
            <a:r>
              <a:rPr lang="ru-RU" altLang="ru-RU" dirty="0"/>
              <a:t>Для сетей без циклов итерационный метод</a:t>
            </a:r>
            <a:br>
              <a:rPr lang="ru-RU" altLang="ru-RU" dirty="0"/>
            </a:br>
            <a:r>
              <a:rPr lang="ru-RU" altLang="ru-RU" dirty="0">
                <a:solidFill>
                  <a:srgbClr val="3333CC"/>
                </a:solidFill>
              </a:rPr>
              <a:t>(эквивалентен методу градиентного спуска)</a:t>
            </a:r>
          </a:p>
          <a:p>
            <a:pPr lvl="1"/>
            <a:r>
              <a:rPr lang="ru-RU" altLang="ru-RU" dirty="0"/>
              <a:t>Прямое распространение значения</a:t>
            </a:r>
          </a:p>
          <a:p>
            <a:pPr lvl="1"/>
            <a:r>
              <a:rPr lang="ru-RU" altLang="ru-RU" dirty="0"/>
              <a:t>Вычисление ошибки на выходе</a:t>
            </a:r>
          </a:p>
          <a:p>
            <a:pPr lvl="1"/>
            <a:r>
              <a:rPr lang="ru-RU" altLang="ru-RU" dirty="0"/>
              <a:t>Обратное распространение ошибки</a:t>
            </a:r>
          </a:p>
          <a:p>
            <a:pPr lvl="1"/>
            <a:r>
              <a:rPr lang="ru-RU" altLang="ru-RU" dirty="0"/>
              <a:t>Изменение весов</a:t>
            </a:r>
          </a:p>
          <a:p>
            <a:pPr lvl="1"/>
            <a:endParaRPr lang="ru-RU" alt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4B78D-E8A0-4D34-9684-49109D87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35845" name="Номер слайда 4">
            <a:extLst>
              <a:ext uri="{FF2B5EF4-FFF2-40B4-BE49-F238E27FC236}">
                <a16:creationId xmlns:a16="http://schemas.microsoft.com/office/drawing/2014/main" id="{1F0B6840-DB61-4CA1-92C0-A4F092B1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6636E2-F3A1-4196-91DB-4D96C95A8FA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8ACD9386-52C9-4A6A-9F46-A4BE65BB2CD2}"/>
              </a:ext>
            </a:extLst>
          </p:cNvPr>
          <p:cNvSpPr/>
          <p:nvPr/>
        </p:nvSpPr>
        <p:spPr>
          <a:xfrm>
            <a:off x="179388" y="4579938"/>
            <a:ext cx="998537" cy="1944687"/>
          </a:xfrm>
          <a:custGeom>
            <a:avLst/>
            <a:gdLst>
              <a:gd name="connsiteX0" fmla="*/ 997527 w 997527"/>
              <a:gd name="connsiteY0" fmla="*/ 1801091 h 2161309"/>
              <a:gd name="connsiteX1" fmla="*/ 997527 w 997527"/>
              <a:gd name="connsiteY1" fmla="*/ 2161309 h 2161309"/>
              <a:gd name="connsiteX2" fmla="*/ 0 w 997527"/>
              <a:gd name="connsiteY2" fmla="*/ 2161309 h 2161309"/>
              <a:gd name="connsiteX3" fmla="*/ 0 w 997527"/>
              <a:gd name="connsiteY3" fmla="*/ 0 h 2161309"/>
              <a:gd name="connsiteX4" fmla="*/ 429491 w 997527"/>
              <a:gd name="connsiteY4" fmla="*/ 0 h 2161309"/>
              <a:gd name="connsiteX0" fmla="*/ 997527 w 997527"/>
              <a:gd name="connsiteY0" fmla="*/ 1908843 h 2161309"/>
              <a:gd name="connsiteX1" fmla="*/ 997527 w 997527"/>
              <a:gd name="connsiteY1" fmla="*/ 2161309 h 2161309"/>
              <a:gd name="connsiteX2" fmla="*/ 0 w 997527"/>
              <a:gd name="connsiteY2" fmla="*/ 2161309 h 2161309"/>
              <a:gd name="connsiteX3" fmla="*/ 0 w 997527"/>
              <a:gd name="connsiteY3" fmla="*/ 0 h 2161309"/>
              <a:gd name="connsiteX4" fmla="*/ 429491 w 997527"/>
              <a:gd name="connsiteY4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7" h="2161309">
                <a:moveTo>
                  <a:pt x="997527" y="1908843"/>
                </a:moveTo>
                <a:lnTo>
                  <a:pt x="997527" y="2161309"/>
                </a:lnTo>
                <a:lnTo>
                  <a:pt x="0" y="2161309"/>
                </a:lnTo>
                <a:lnTo>
                  <a:pt x="0" y="0"/>
                </a:lnTo>
                <a:lnTo>
                  <a:pt x="429491" y="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940C39A8-DD05-4FE9-A7F3-984D32759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93038" cy="739775"/>
          </a:xfrm>
        </p:spPr>
        <p:txBody>
          <a:bodyPr/>
          <a:lstStyle/>
          <a:p>
            <a:r>
              <a:rPr lang="ru-RU" altLang="ru-RU"/>
              <a:t>Прямое распространение значения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E2AF8F-28A2-4930-A0CB-9DC2315D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36868" name="Номер слайда 4">
            <a:extLst>
              <a:ext uri="{FF2B5EF4-FFF2-40B4-BE49-F238E27FC236}">
                <a16:creationId xmlns:a16="http://schemas.microsoft.com/office/drawing/2014/main" id="{3C979A32-0E5C-42CF-99B3-81ABAB5E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7A0BD2-B3AD-45D4-AE79-8C0B7659E54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/>
          </a:p>
        </p:txBody>
      </p:sp>
      <p:pic>
        <p:nvPicPr>
          <p:cNvPr id="36869" name="Picture 2" descr="http://home.agh.edu.pl/%7Evlsi/AI/backp_t_en/backprop_files/img03.gif">
            <a:extLst>
              <a:ext uri="{FF2B5EF4-FFF2-40B4-BE49-F238E27FC236}">
                <a16:creationId xmlns:a16="http://schemas.microsoft.com/office/drawing/2014/main" id="{0F78656F-3D2C-495E-BF57-B7C61EC56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836613"/>
            <a:ext cx="6348413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http://home.agh.edu.pl/%7Evlsi/AI/backp_t_en/backprop_files/img05.gif">
            <a:extLst>
              <a:ext uri="{FF2B5EF4-FFF2-40B4-BE49-F238E27FC236}">
                <a16:creationId xmlns:a16="http://schemas.microsoft.com/office/drawing/2014/main" id="{EDFC489E-DBE8-4008-A417-B07C39D1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44900"/>
            <a:ext cx="63658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F3C37CF9-0C6F-4FEB-8930-D3C3D4499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956550" cy="739775"/>
          </a:xfrm>
        </p:spPr>
        <p:txBody>
          <a:bodyPr/>
          <a:lstStyle/>
          <a:p>
            <a:r>
              <a:rPr lang="ru-RU" altLang="ru-RU" dirty="0"/>
              <a:t>Обратное распространение ошибок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A982B5-E214-46B5-9704-C5236836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38916" name="Номер слайда 4">
            <a:extLst>
              <a:ext uri="{FF2B5EF4-FFF2-40B4-BE49-F238E27FC236}">
                <a16:creationId xmlns:a16="http://schemas.microsoft.com/office/drawing/2014/main" id="{58E5302C-F669-438F-B9CC-BC331B14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12FC74-D438-4982-96FC-25530856153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400"/>
          </a:p>
        </p:txBody>
      </p:sp>
      <p:pic>
        <p:nvPicPr>
          <p:cNvPr id="38917" name="Picture 2" descr="http://home.agh.edu.pl/%7Evlsi/AI/backp_t_en/backprop_files/img09.gif">
            <a:extLst>
              <a:ext uri="{FF2B5EF4-FFF2-40B4-BE49-F238E27FC236}">
                <a16:creationId xmlns:a16="http://schemas.microsoft.com/office/drawing/2014/main" id="{9C7EB59C-84FB-464E-AA92-5F47F816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1331913" y="874713"/>
            <a:ext cx="60579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http://home.agh.edu.pl/%7Evlsi/AI/backp_t_en/backprop_files/img11.gif">
            <a:extLst>
              <a:ext uri="{FF2B5EF4-FFF2-40B4-BE49-F238E27FC236}">
                <a16:creationId xmlns:a16="http://schemas.microsoft.com/office/drawing/2014/main" id="{FC7086A2-1723-4C80-B400-0DB542DB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"/>
          <a:stretch>
            <a:fillRect/>
          </a:stretch>
        </p:blipFill>
        <p:spPr bwMode="auto">
          <a:xfrm>
            <a:off x="1322388" y="3573463"/>
            <a:ext cx="60579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919" name="Объект 6">
                <a:extLst>
                  <a:ext uri="{FF2B5EF4-FFF2-40B4-BE49-F238E27FC236}">
                    <a16:creationId xmlns:a16="http://schemas.microsoft.com/office/drawing/2014/main" id="{9B4E01DB-9174-4052-A5F6-A77B0ED7FADF}"/>
                  </a:ext>
                </a:extLst>
              </p:cNvPr>
              <p:cNvSpPr txBox="1"/>
              <p:nvPr/>
            </p:nvSpPr>
            <p:spPr bwMode="auto">
              <a:xfrm>
                <a:off x="6732240" y="1475718"/>
                <a:ext cx="1512392" cy="503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919" name="Объект 6">
                <a:extLst>
                  <a:ext uri="{FF2B5EF4-FFF2-40B4-BE49-F238E27FC236}">
                    <a16:creationId xmlns:a16="http://schemas.microsoft.com/office/drawing/2014/main" id="{9B4E01DB-9174-4052-A5F6-A77B0ED7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1475718"/>
                <a:ext cx="1512392" cy="503510"/>
              </a:xfrm>
              <a:prstGeom prst="rect">
                <a:avLst/>
              </a:prstGeom>
              <a:blipFill>
                <a:blip r:embed="rId5"/>
                <a:stretch>
                  <a:fillRect l="-1210" b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0F899952-7AC9-4CD8-9CBF-EC7CE576E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956550" cy="739775"/>
          </a:xfrm>
        </p:spPr>
        <p:txBody>
          <a:bodyPr/>
          <a:lstStyle/>
          <a:p>
            <a:r>
              <a:rPr lang="ru-RU" altLang="ru-RU" dirty="0"/>
              <a:t>Изменение весов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0DCBF6-3CCA-4C53-9673-72F8A317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40964" name="Номер слайда 4">
            <a:extLst>
              <a:ext uri="{FF2B5EF4-FFF2-40B4-BE49-F238E27FC236}">
                <a16:creationId xmlns:a16="http://schemas.microsoft.com/office/drawing/2014/main" id="{F2D88ACD-ACF6-46E7-9453-DE8C78AD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ECF24-8C37-412F-8802-3863A38408F4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5" name="Объект 100">
                <a:extLst>
                  <a:ext uri="{FF2B5EF4-FFF2-40B4-BE49-F238E27FC236}">
                    <a16:creationId xmlns:a16="http://schemas.microsoft.com/office/drawing/2014/main" id="{A760DDCE-0863-45FF-835C-2EB09E954A12}"/>
                  </a:ext>
                </a:extLst>
              </p:cNvPr>
              <p:cNvSpPr txBox="1"/>
              <p:nvPr/>
            </p:nvSpPr>
            <p:spPr bwMode="auto">
              <a:xfrm>
                <a:off x="251520" y="1124744"/>
                <a:ext cx="8886684" cy="1584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limLow>
                        <m:limLow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lim>
                      </m:limLow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  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𝜂𝛿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965" name="Объект 100">
                <a:extLst>
                  <a:ext uri="{FF2B5EF4-FFF2-40B4-BE49-F238E27FC236}">
                    <a16:creationId xmlns:a16="http://schemas.microsoft.com/office/drawing/2014/main" id="{A760DDCE-0863-45FF-835C-2EB09E95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24744"/>
                <a:ext cx="8886684" cy="1584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7" name="Объект 2">
                <a:extLst>
                  <a:ext uri="{FF2B5EF4-FFF2-40B4-BE49-F238E27FC236}">
                    <a16:creationId xmlns:a16="http://schemas.microsoft.com/office/drawing/2014/main" id="{E490E7D6-F2B7-4E36-B09A-773C81D9916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2527300"/>
                <a:ext cx="8856662" cy="3925888"/>
              </a:xfrm>
            </p:spPr>
            <p:txBody>
              <a:bodyPr/>
              <a:lstStyle/>
              <a:p>
                <a:endParaRPr lang="ru-RU" altLang="ru-RU" sz="2800" dirty="0"/>
              </a:p>
              <a:p>
                <a14:m>
                  <m:oMath xmlns:m="http://schemas.openxmlformats.org/officeDocument/2006/math">
                    <m:r>
                      <a:rPr lang="ru-RU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ru-RU" altLang="ru-RU" sz="2800" dirty="0"/>
                  <a:t> – скорость обучения (или быстро, или надежно)</a:t>
                </a:r>
                <a:br>
                  <a:rPr lang="ru-RU" altLang="ru-RU" sz="2800" dirty="0"/>
                </a:br>
                <a:endParaRPr lang="ru-RU" altLang="ru-RU" sz="2800" dirty="0"/>
              </a:p>
              <a:p>
                <a:r>
                  <a:rPr lang="ru-RU" altLang="ru-RU" sz="2800" dirty="0"/>
                  <a:t>Методы обработки обучающих данных (тестов)</a:t>
                </a:r>
              </a:p>
              <a:p>
                <a:pPr lvl="1"/>
                <a:r>
                  <a:rPr lang="ru-RU" altLang="ru-RU" sz="2400" dirty="0"/>
                  <a:t>Шаг для каждого теста (случайно или по</a:t>
                </a:r>
                <a:r>
                  <a:rPr lang="en-US" altLang="ru-RU" sz="2400" dirty="0"/>
                  <a:t> </a:t>
                </a:r>
                <a:r>
                  <a:rPr lang="ru-RU" altLang="ru-RU" sz="2400" dirty="0"/>
                  <a:t>порядку)</a:t>
                </a:r>
              </a:p>
              <a:p>
                <a:pPr lvl="1"/>
                <a:r>
                  <a:rPr lang="ru-RU" altLang="ru-RU" sz="2400" dirty="0"/>
                  <a:t>Один шаг для всех тестов (суммируем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) </a:t>
                </a:r>
              </a:p>
              <a:p>
                <a:pPr lvl="1"/>
                <a:endParaRPr lang="ru-RU" altLang="ru-RU" sz="2400" dirty="0"/>
              </a:p>
            </p:txBody>
          </p:sp>
        </mc:Choice>
        <mc:Fallback xmlns="">
          <p:sp>
            <p:nvSpPr>
              <p:cNvPr id="40967" name="Объект 2">
                <a:extLst>
                  <a:ext uri="{FF2B5EF4-FFF2-40B4-BE49-F238E27FC236}">
                    <a16:creationId xmlns:a16="http://schemas.microsoft.com/office/drawing/2014/main" id="{E490E7D6-F2B7-4E36-B09A-773C81D99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2527300"/>
                <a:ext cx="8856662" cy="3925888"/>
              </a:xfrm>
              <a:blipFill>
                <a:blip r:embed="rId3"/>
                <a:stretch>
                  <a:fillRect l="-275" r="-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257C2-2B4F-47E8-9A31-E8512FAF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41987" name="Номер слайда 5">
            <a:extLst>
              <a:ext uri="{FF2B5EF4-FFF2-40B4-BE49-F238E27FC236}">
                <a16:creationId xmlns:a16="http://schemas.microsoft.com/office/drawing/2014/main" id="{835B440A-BD15-4884-A2F6-A63BF172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451985-CE50-4F40-865B-8120C2C09DC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4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4269CD2D-1FC3-4A7B-8119-BADEACA84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Свойства нейронных сетей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C2E57F55-67BE-46FA-BF8E-C97718FF0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Имеет много алгоритмов обучения, но не все гарантируют глобальную оптимальность</a:t>
            </a:r>
          </a:p>
          <a:p>
            <a:pPr eaLnBrk="1" hangingPunct="1"/>
            <a:r>
              <a:rPr lang="ru-RU" altLang="ru-RU" sz="2800" dirty="0"/>
              <a:t>Для многих типов нейронных сетей доказано, что они могут описать практически любую функцию</a:t>
            </a:r>
          </a:p>
          <a:p>
            <a:pPr eaLnBrk="1" hangingPunct="1"/>
            <a:r>
              <a:rPr lang="ru-RU" altLang="ru-RU" sz="2800" dirty="0">
                <a:solidFill>
                  <a:srgbClr val="3333CC"/>
                </a:solidFill>
              </a:rPr>
              <a:t>Нет точного ответа, какой тип наиболее подходит для данной задачи</a:t>
            </a:r>
            <a:r>
              <a:rPr lang="ru-RU" altLang="ru-RU" sz="2800" dirty="0"/>
              <a:t>, т.е. описывается минимальным количеством параметров или минимальным временем вычисления</a:t>
            </a:r>
          </a:p>
          <a:p>
            <a:pPr eaLnBrk="1" hangingPunct="1"/>
            <a:endParaRPr lang="ru-RU" alt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185B2-D8C7-428C-81B3-2FD10B5C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43011" name="Номер слайда 5">
            <a:extLst>
              <a:ext uri="{FF2B5EF4-FFF2-40B4-BE49-F238E27FC236}">
                <a16:creationId xmlns:a16="http://schemas.microsoft.com/office/drawing/2014/main" id="{B3208A69-4763-47DE-AAA3-B644F046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B28D49-2FBB-4D2E-A607-ABDAF3E205F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4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7EBE3C8E-0586-49D6-91DE-1E421C44F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Свойства нейронных сетей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98C246B6-4870-4B11-A496-A71A2F955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3333CC"/>
                </a:solidFill>
              </a:rPr>
              <a:t>Для реального применения надо использовать существующие программы. В них задается тип отклика, архитектура сети и количество нейронов/слоев.</a:t>
            </a:r>
          </a:p>
          <a:p>
            <a:pPr eaLnBrk="1" hangingPunct="1"/>
            <a:r>
              <a:rPr lang="ru-RU" altLang="ru-RU" sz="2800" dirty="0"/>
              <a:t>Обычно тип сети подбирается эмпирически методом проб и ошибок, хотя в литературе есть наводящие соображения</a:t>
            </a:r>
          </a:p>
          <a:p>
            <a:pPr eaLnBrk="1" hangingPunct="1"/>
            <a:r>
              <a:rPr lang="ru-RU" altLang="ru-RU" sz="2800" dirty="0"/>
              <a:t>Устойчивость к экспериментальным погрешностям тоже проверяется эмпирически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6578244E-0776-41A4-8F1F-FF0C8D25B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Пример</a:t>
            </a:r>
            <a:r>
              <a:rPr lang="en-US" altLang="ru-RU"/>
              <a:t> – </a:t>
            </a:r>
            <a:r>
              <a:rPr lang="ru-RU" altLang="ru-RU"/>
              <a:t>характеризация шаров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Объект 2">
                <a:extLst>
                  <a:ext uri="{FF2B5EF4-FFF2-40B4-BE49-F238E27FC236}">
                    <a16:creationId xmlns:a16="http://schemas.microsoft.com/office/drawing/2014/main" id="{C25BB71B-55FA-4B03-ABAB-3A72DB13643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981075"/>
                <a:ext cx="8785225" cy="5184229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Шар с размером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и показателем преломления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alt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:r>
                  <a:rPr lang="ru-RU" altLang="ru-RU" sz="2400" dirty="0"/>
                  <a:t>Сигнал – индикатриса светорассеяния от 10° до 60°, реально используются 9 функционалов от нее</a:t>
                </a:r>
              </a:p>
              <a:p>
                <a:pPr eaLnBrk="1" hangingPunct="1"/>
                <a:r>
                  <a:rPr lang="ru-RU" altLang="ru-RU" sz="2400" dirty="0"/>
                  <a:t>Сеть прямого распространения с 2 внутренними слоями</a:t>
                </a:r>
                <a:r>
                  <a:rPr lang="en-US" altLang="ru-RU" sz="2400" dirty="0"/>
                  <a:t> (</a:t>
                </a:r>
                <a:r>
                  <a:rPr lang="ru-RU" altLang="ru-RU" sz="2400" dirty="0"/>
                  <a:t>по 10 нейронов в каждом)</a:t>
                </a:r>
              </a:p>
              <a:p>
                <a:pPr eaLnBrk="1" hangingPunct="1"/>
                <a:r>
                  <a:rPr lang="ru-RU" altLang="ru-RU" sz="2400" dirty="0"/>
                  <a:t>Минимизируется сумма квадратов относительных отклонений</a:t>
                </a:r>
              </a:p>
              <a:p>
                <a:pPr eaLnBrk="1" hangingPunct="1"/>
                <a:r>
                  <a:rPr lang="ru-RU" altLang="ru-RU" sz="2400" dirty="0"/>
                  <a:t>Градиент вычисляется с помощью обратного распространения ошибок</a:t>
                </a:r>
              </a:p>
              <a:p>
                <a:pPr eaLnBrk="1" hangingPunct="1"/>
                <a:r>
                  <a:rPr lang="ru-RU" altLang="ru-RU" sz="2400" dirty="0"/>
                  <a:t>Потом используется метод </a:t>
                </a:r>
                <a:r>
                  <a:rPr lang="en-US" altLang="ru-RU" sz="2400" dirty="0"/>
                  <a:t>BFGS</a:t>
                </a:r>
                <a:r>
                  <a:rPr lang="ru-RU" altLang="ru-RU" sz="2400" dirty="0"/>
                  <a:t> (</a:t>
                </a:r>
                <a:r>
                  <a:rPr lang="en-US" altLang="ru-RU" sz="2400" dirty="0" err="1"/>
                  <a:t>Broyden</a:t>
                </a:r>
                <a:r>
                  <a:rPr lang="en-US" altLang="ru-RU" sz="2400" dirty="0"/>
                  <a:t>–Fletcher–Goldfarb–</a:t>
                </a:r>
                <a:r>
                  <a:rPr lang="en-US" altLang="ru-RU" sz="2400" dirty="0" err="1"/>
                  <a:t>Shanno</a:t>
                </a:r>
                <a:r>
                  <a:rPr lang="ru-RU" altLang="ru-RU" sz="2400" dirty="0"/>
                  <a:t>)</a:t>
                </a:r>
              </a:p>
            </p:txBody>
          </p:sp>
        </mc:Choice>
        <mc:Fallback xmlns="">
          <p:sp>
            <p:nvSpPr>
              <p:cNvPr id="44035" name="Объект 2">
                <a:extLst>
                  <a:ext uri="{FF2B5EF4-FFF2-40B4-BE49-F238E27FC236}">
                    <a16:creationId xmlns:a16="http://schemas.microsoft.com/office/drawing/2014/main" id="{C25BB71B-55FA-4B03-ABAB-3A72DB136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981075"/>
                <a:ext cx="8785225" cy="5184229"/>
              </a:xfrm>
              <a:blipFill>
                <a:blip r:embed="rId3"/>
                <a:stretch>
                  <a:fillRect l="-139" t="-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A6A33-2802-4B55-9EFD-463AAEBF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44037" name="Номер слайда 5">
            <a:extLst>
              <a:ext uri="{FF2B5EF4-FFF2-40B4-BE49-F238E27FC236}">
                <a16:creationId xmlns:a16="http://schemas.microsoft.com/office/drawing/2014/main" id="{858CF9D2-129E-4264-8AC8-4B2E1BA0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4EB535-9185-4AF0-8812-B44251B6D05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84A35F12-5601-42B3-BBDC-EA2A511A0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Результаты характеризации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4AAE0-1E2B-4F06-B602-3E6ABB63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46084" name="Номер слайда 4">
            <a:extLst>
              <a:ext uri="{FF2B5EF4-FFF2-40B4-BE49-F238E27FC236}">
                <a16:creationId xmlns:a16="http://schemas.microsoft.com/office/drawing/2014/main" id="{56EFDB50-01DF-4FA9-AD0C-9FF42CDA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110A4D-8D93-4791-B251-7F0B8D64BAF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400"/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A2954840-340D-4FC0-8AE1-E559A7AA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844675"/>
            <a:ext cx="8777288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75E4C-2094-413F-98A3-0FE16BCB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7171" name="Номер слайда 5">
            <a:extLst>
              <a:ext uri="{FF2B5EF4-FFF2-40B4-BE49-F238E27FC236}">
                <a16:creationId xmlns:a16="http://schemas.microsoft.com/office/drawing/2014/main" id="{17F72B87-E994-4A5D-8851-05C3B0C7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4444D9-D60E-4B23-A0A3-FCEF8787BBA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57C5817-14EC-484A-BFA4-EAF217FBD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Общие замечания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139B0D9B-1B3B-4AF5-9C4C-D5C3B8870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Обратная задача – обращение конечномерного отображения из пространства параметров в пространство измеренных данных</a:t>
            </a:r>
          </a:p>
          <a:p>
            <a:pPr eaLnBrk="1" hangingPunct="1"/>
            <a:r>
              <a:rPr lang="ru-RU" altLang="ru-RU" dirty="0"/>
              <a:t>Регрессия – нахождение обратного элемента для одного набора данных</a:t>
            </a:r>
          </a:p>
          <a:p>
            <a:pPr eaLnBrk="1" hangingPunct="1"/>
            <a:r>
              <a:rPr lang="ru-RU" altLang="ru-RU" dirty="0"/>
              <a:t>Когда надо много раз решать одну задачу с разными данными, имеет смысл </a:t>
            </a:r>
            <a:r>
              <a:rPr lang="ru-RU" altLang="ru-RU" dirty="0">
                <a:solidFill>
                  <a:srgbClr val="3333CC"/>
                </a:solidFill>
              </a:rPr>
              <a:t>исследовать обратное отображение целиком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6E331-EC9E-4B8E-B6C9-8187F7EF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C3780-26C7-478A-977D-1806F8EA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Глубокое обучение (очень широкий термин) </a:t>
            </a:r>
          </a:p>
          <a:p>
            <a:r>
              <a:rPr lang="ru-RU" sz="2800" dirty="0"/>
              <a:t>Например, архитектуры с многими </a:t>
            </a:r>
            <a:r>
              <a:rPr lang="ru-RU" sz="2800" dirty="0" err="1"/>
              <a:t>сверточными</a:t>
            </a:r>
            <a:r>
              <a:rPr lang="ru-RU" sz="2800" dirty="0"/>
              <a:t> слоями</a:t>
            </a:r>
          </a:p>
          <a:p>
            <a:r>
              <a:rPr lang="ru-RU" sz="2800" dirty="0"/>
              <a:t>Очень бурное развитие, но в основном для задач классификации (дискретные выходные параметры)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3333CC"/>
                </a:solidFill>
              </a:rPr>
              <a:t>Для задач характеризации потенциал еще не раскрыт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041FFA-130D-4837-AB7C-C2B9FDAB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C88A44-F70C-4897-A35B-1112FDCF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AAA8-E1D4-419A-BE8C-E34A83849648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36A88-F3E9-4608-9056-E5C749B8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архитектуры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74C2C7-9EF6-4158-A9B2-CE0DDB93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7: Решение обратной задачи с обучением.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10968-4B80-4070-A5EF-893A37A1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AAA8-E1D4-419A-BE8C-E34A83849648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349B58-40A1-4454-B5B7-1ECF4D100A2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118" b="50730"/>
          <a:stretch/>
        </p:blipFill>
        <p:spPr bwMode="auto">
          <a:xfrm>
            <a:off x="251520" y="1844824"/>
            <a:ext cx="871296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514C646C-7CFE-4BF6-A771-EB587EEE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353052" cy="76715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Характеризация шаров по индикатрисе светорассеяния (предварительные результаты)</a:t>
            </a:r>
          </a:p>
        </p:txBody>
      </p:sp>
    </p:spTree>
    <p:extLst>
      <p:ext uri="{BB962C8B-B14F-4D97-AF65-F5344CB8AC3E}">
        <p14:creationId xmlns:p14="http://schemas.microsoft.com/office/powerpoint/2010/main" val="381230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89B20E2A-361F-4D82-A980-75095855B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Обратная задача и регрессия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F58A9-AEDD-4531-8D5B-2B0303D6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8196" name="Номер слайда 5">
            <a:extLst>
              <a:ext uri="{FF2B5EF4-FFF2-40B4-BE49-F238E27FC236}">
                <a16:creationId xmlns:a16="http://schemas.microsoft.com/office/drawing/2014/main" id="{610D6080-9AFB-40F8-81E2-20815770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3B136-E864-4CE5-84AF-3BD88F34968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FA0AB899-FDAF-4459-8875-854ED163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18538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Text Box 44">
                <a:extLst>
                  <a:ext uri="{FF2B5EF4-FFF2-40B4-BE49-F238E27FC236}">
                    <a16:creationId xmlns:a16="http://schemas.microsoft.com/office/drawing/2014/main" id="{01B35EDB-D0AE-4F8C-A556-B2910FF8C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1057" y="1022884"/>
                <a:ext cx="2284986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ru-RU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b="1" i="0" dirty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ru-RU" altLang="ru-RU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altLang="ru-RU" sz="2800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8" name="Text Box 44">
                <a:extLst>
                  <a:ext uri="{FF2B5EF4-FFF2-40B4-BE49-F238E27FC236}">
                    <a16:creationId xmlns:a16="http://schemas.microsoft.com/office/drawing/2014/main" id="{01B35EDB-D0AE-4F8C-A556-B2910FF8C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1057" y="1022884"/>
                <a:ext cx="2284986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Text Box 44">
                <a:extLst>
                  <a:ext uri="{FF2B5EF4-FFF2-40B4-BE49-F238E27FC236}">
                    <a16:creationId xmlns:a16="http://schemas.microsoft.com/office/drawing/2014/main" id="{40B9B82F-76C2-43FC-B1A6-F40B776F1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6013" y="1128713"/>
                <a:ext cx="1768049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0" dirty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ru-RU" altLang="ru-RU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ru-RU" altLang="ru-RU" sz="2800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9" name="Text Box 44">
                <a:extLst>
                  <a:ext uri="{FF2B5EF4-FFF2-40B4-BE49-F238E27FC236}">
                    <a16:creationId xmlns:a16="http://schemas.microsoft.com/office/drawing/2014/main" id="{40B9B82F-76C2-43FC-B1A6-F40B776F1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3" y="1128713"/>
                <a:ext cx="1768049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4">
                <a:extLst>
                  <a:ext uri="{FF2B5EF4-FFF2-40B4-BE49-F238E27FC236}">
                    <a16:creationId xmlns:a16="http://schemas.microsoft.com/office/drawing/2014/main" id="{4D5D7627-8E18-4951-91E2-0D7EF15B0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3999" y="2921533"/>
                <a:ext cx="823880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altLang="ru-RU" sz="2800" i="1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00" name="Text Box 44">
                <a:extLst>
                  <a:ext uri="{FF2B5EF4-FFF2-40B4-BE49-F238E27FC236}">
                    <a16:creationId xmlns:a16="http://schemas.microsoft.com/office/drawing/2014/main" id="{4D5D7627-8E18-4951-91E2-0D7EF15B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3999" y="2921533"/>
                <a:ext cx="823880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Text Box 44">
                <a:extLst>
                  <a:ext uri="{FF2B5EF4-FFF2-40B4-BE49-F238E27FC236}">
                    <a16:creationId xmlns:a16="http://schemas.microsoft.com/office/drawing/2014/main" id="{CDDCC295-B622-4CE0-972B-7DC5978D4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5856" y="4010039"/>
                <a:ext cx="832023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altLang="ru-RU" sz="2800" i="1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01" name="Text Box 44">
                <a:extLst>
                  <a:ext uri="{FF2B5EF4-FFF2-40B4-BE49-F238E27FC236}">
                    <a16:creationId xmlns:a16="http://schemas.microsoft.com/office/drawing/2014/main" id="{CDDCC295-B622-4CE0-972B-7DC5978D4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010039"/>
                <a:ext cx="832023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7678DD83-CA50-4A20-8868-58CE78A0E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88" y="4876800"/>
                <a:ext cx="8785225" cy="1431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 dirty="0"/>
                  <a:t>Обратное отображение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ru-RU" sz="24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dirty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ru-RU" sz="2400" b="1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</m:oMath>
                </a14:m>
                <a:endParaRPr lang="ru-RU" altLang="ru-RU" sz="2400" i="1" baseline="300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Можно доопределить для все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x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ru-RU" sz="2400" b="1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(метод наименьших квадратов)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ru-RU" sz="2400" b="1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𝛃</m:t>
                            </m:r>
                            <m:r>
                              <a:rPr lang="ru-RU" sz="24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ru-RU" sz="2400" b="1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𝛃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ru-RU" sz="2400" dirty="0"/>
              </a:p>
              <a:p>
                <a:pPr eaLnBrk="1" hangingPunct="1"/>
                <a:endParaRPr lang="ru-RU" altLang="ru-RU" sz="2400" dirty="0"/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7678DD83-CA50-4A20-8868-58CE78A0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4876800"/>
                <a:ext cx="8785225" cy="1431925"/>
              </a:xfrm>
              <a:prstGeom prst="rect">
                <a:avLst/>
              </a:prstGeom>
              <a:blipFill>
                <a:blip r:embed="rId8"/>
                <a:stretch>
                  <a:fillRect l="-139" t="-3404" b="-131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Oval 27">
            <a:extLst>
              <a:ext uri="{FF2B5EF4-FFF2-40B4-BE49-F238E27FC236}">
                <a16:creationId xmlns:a16="http://schemas.microsoft.com/office/drawing/2014/main" id="{4ADF15BA-A426-4FE6-BC19-113D3F3C4C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" y="4337050"/>
            <a:ext cx="127000" cy="125413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8204" name="Oval 27">
            <a:extLst>
              <a:ext uri="{FF2B5EF4-FFF2-40B4-BE49-F238E27FC236}">
                <a16:creationId xmlns:a16="http://schemas.microsoft.com/office/drawing/2014/main" id="{E4ADDEC7-0958-4C47-B7D1-C3698128C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2388" y="3884613"/>
            <a:ext cx="127000" cy="125412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52B537B6-4D4F-472C-A023-BF2ADD9D98F4}"/>
              </a:ext>
            </a:extLst>
          </p:cNvPr>
          <p:cNvSpPr/>
          <p:nvPr/>
        </p:nvSpPr>
        <p:spPr>
          <a:xfrm>
            <a:off x="858838" y="3397250"/>
            <a:ext cx="4235450" cy="990600"/>
          </a:xfrm>
          <a:custGeom>
            <a:avLst/>
            <a:gdLst>
              <a:gd name="connsiteX0" fmla="*/ 0 w 4236720"/>
              <a:gd name="connsiteY0" fmla="*/ 991480 h 991480"/>
              <a:gd name="connsiteX1" fmla="*/ 2034540 w 4236720"/>
              <a:gd name="connsiteY1" fmla="*/ 8500 h 991480"/>
              <a:gd name="connsiteX2" fmla="*/ 4236720 w 4236720"/>
              <a:gd name="connsiteY2" fmla="*/ 511420 h 99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6720" h="991480">
                <a:moveTo>
                  <a:pt x="0" y="991480"/>
                </a:moveTo>
                <a:cubicBezTo>
                  <a:pt x="664210" y="539995"/>
                  <a:pt x="1328420" y="88510"/>
                  <a:pt x="2034540" y="8500"/>
                </a:cubicBezTo>
                <a:cubicBezTo>
                  <a:pt x="2740660" y="-71510"/>
                  <a:pt x="3891280" y="437760"/>
                  <a:pt x="4236720" y="511420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603DE285-7308-479C-A61B-05F40408A458}"/>
              </a:ext>
            </a:extLst>
          </p:cNvPr>
          <p:cNvSpPr/>
          <p:nvPr/>
        </p:nvSpPr>
        <p:spPr>
          <a:xfrm>
            <a:off x="944563" y="3962400"/>
            <a:ext cx="4229100" cy="650875"/>
          </a:xfrm>
          <a:custGeom>
            <a:avLst/>
            <a:gdLst>
              <a:gd name="connsiteX0" fmla="*/ 4229100 w 4229100"/>
              <a:gd name="connsiteY0" fmla="*/ 0 h 650714"/>
              <a:gd name="connsiteX1" fmla="*/ 2453640 w 4229100"/>
              <a:gd name="connsiteY1" fmla="*/ 632460 h 650714"/>
              <a:gd name="connsiteX2" fmla="*/ 0 w 4229100"/>
              <a:gd name="connsiteY2" fmla="*/ 487680 h 65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9100" h="650714">
                <a:moveTo>
                  <a:pt x="4229100" y="0"/>
                </a:moveTo>
                <a:cubicBezTo>
                  <a:pt x="3693795" y="275590"/>
                  <a:pt x="3158490" y="551180"/>
                  <a:pt x="2453640" y="632460"/>
                </a:cubicBezTo>
                <a:cubicBezTo>
                  <a:pt x="1748790" y="713740"/>
                  <a:pt x="347980" y="497840"/>
                  <a:pt x="0" y="487680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07" name="Rectangle 10">
            <a:extLst>
              <a:ext uri="{FF2B5EF4-FFF2-40B4-BE49-F238E27FC236}">
                <a16:creationId xmlns:a16="http://schemas.microsoft.com/office/drawing/2014/main" id="{B29ACFA0-FD01-4535-8F0B-84FD7D62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42E05D-9D6B-4C28-8760-131ECDD76C8A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1225290"/>
            <a:ext cx="4794250" cy="1843348"/>
            <a:chOff x="2019393" y="1216565"/>
            <a:chExt cx="4794381" cy="1843001"/>
          </a:xfrm>
          <a:solidFill>
            <a:srgbClr val="3333CC"/>
          </a:solidFill>
        </p:grpSpPr>
        <p:sp>
          <p:nvSpPr>
            <p:cNvPr id="8210" name="Oval 27">
              <a:extLst>
                <a:ext uri="{FF2B5EF4-FFF2-40B4-BE49-F238E27FC236}">
                  <a16:creationId xmlns:a16="http://schemas.microsoft.com/office/drawing/2014/main" id="{59EA57DD-1F39-43CA-888C-16BC0A58C1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24723" y="2517352"/>
              <a:ext cx="127001" cy="125583"/>
            </a:xfrm>
            <a:prstGeom prst="ellipse">
              <a:avLst/>
            </a:prstGeom>
            <a:grpFill/>
            <a:ln w="9525" algn="ctr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rgbClr val="3333CC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11" name="Oval 27">
              <a:extLst>
                <a:ext uri="{FF2B5EF4-FFF2-40B4-BE49-F238E27FC236}">
                  <a16:creationId xmlns:a16="http://schemas.microsoft.com/office/drawing/2014/main" id="{88524495-2636-4504-9DD4-3716645C3B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9393" y="1945400"/>
              <a:ext cx="115455" cy="114166"/>
            </a:xfrm>
            <a:prstGeom prst="ellipse">
              <a:avLst/>
            </a:prstGeom>
            <a:grpFill/>
            <a:ln w="9525" algn="ctr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rgbClr val="3333CC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54EBA8E-08D9-4DCF-A797-F1B984B1C751}"/>
                </a:ext>
              </a:extLst>
            </p:cNvPr>
            <p:cNvCxnSpPr/>
            <p:nvPr/>
          </p:nvCxnSpPr>
          <p:spPr>
            <a:xfrm>
              <a:off x="6583581" y="2580231"/>
              <a:ext cx="230193" cy="415847"/>
            </a:xfrm>
            <a:prstGeom prst="line">
              <a:avLst/>
            </a:prstGeom>
            <a:grpFill/>
            <a:ln w="28575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7738667A-75AA-497C-9669-E57F4474A95F}"/>
                </a:ext>
              </a:extLst>
            </p:cNvPr>
            <p:cNvCxnSpPr/>
            <p:nvPr/>
          </p:nvCxnSpPr>
          <p:spPr>
            <a:xfrm>
              <a:off x="6651845" y="2924653"/>
              <a:ext cx="84140" cy="134913"/>
            </a:xfrm>
            <a:prstGeom prst="line">
              <a:avLst/>
            </a:prstGeom>
            <a:grpFill/>
            <a:ln w="28575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06065A6F-D943-4784-BFE1-FA7C556E1D5B}"/>
                </a:ext>
              </a:extLst>
            </p:cNvPr>
            <p:cNvCxnSpPr/>
            <p:nvPr/>
          </p:nvCxnSpPr>
          <p:spPr>
            <a:xfrm flipV="1">
              <a:off x="6651845" y="2853230"/>
              <a:ext cx="84140" cy="71424"/>
            </a:xfrm>
            <a:prstGeom prst="line">
              <a:avLst/>
            </a:prstGeom>
            <a:grpFill/>
            <a:ln w="28575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35AF32C4-546F-4A3A-825C-88EE1FEADFE3}"/>
                </a:ext>
              </a:extLst>
            </p:cNvPr>
            <p:cNvSpPr/>
            <p:nvPr/>
          </p:nvSpPr>
          <p:spPr>
            <a:xfrm>
              <a:off x="2155922" y="1515219"/>
              <a:ext cx="4419721" cy="1052315"/>
            </a:xfrm>
            <a:custGeom>
              <a:avLst/>
              <a:gdLst>
                <a:gd name="connsiteX0" fmla="*/ 4419600 w 4419600"/>
                <a:gd name="connsiteY0" fmla="*/ 1052114 h 1052114"/>
                <a:gd name="connsiteX1" fmla="*/ 1691640 w 4419600"/>
                <a:gd name="connsiteY1" fmla="*/ 15794 h 1052114"/>
                <a:gd name="connsiteX2" fmla="*/ 0 w 4419600"/>
                <a:gd name="connsiteY2" fmla="*/ 412034 h 105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600" h="1052114">
                  <a:moveTo>
                    <a:pt x="4419600" y="1052114"/>
                  </a:moveTo>
                  <a:cubicBezTo>
                    <a:pt x="3423920" y="587294"/>
                    <a:pt x="2428240" y="122474"/>
                    <a:pt x="1691640" y="15794"/>
                  </a:cubicBezTo>
                  <a:cubicBezTo>
                    <a:pt x="955040" y="-90886"/>
                    <a:pt x="166370" y="376474"/>
                    <a:pt x="0" y="412034"/>
                  </a:cubicBezTo>
                </a:path>
              </a:pathLst>
            </a:custGeom>
            <a:noFill/>
            <a:ln w="12700">
              <a:solidFill>
                <a:srgbClr val="3333CC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16" name="Text Box 44">
                  <a:extLst>
                    <a:ext uri="{FF2B5EF4-FFF2-40B4-BE49-F238E27FC236}">
                      <a16:creationId xmlns:a16="http://schemas.microsoft.com/office/drawing/2014/main" id="{3F3829B8-5292-4FC0-9984-C32AE3C64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6139" y="1216565"/>
                  <a:ext cx="832046" cy="5131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ru-RU" altLang="ru-RU" sz="2800" i="1" baseline="30000" dirty="0">
                    <a:solidFill>
                      <a:srgbClr val="3333CC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216" name="Text Box 44">
                  <a:extLst>
                    <a:ext uri="{FF2B5EF4-FFF2-40B4-BE49-F238E27FC236}">
                      <a16:creationId xmlns:a16="http://schemas.microsoft.com/office/drawing/2014/main" id="{3F3829B8-5292-4FC0-9984-C32AE3C64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56139" y="1216565"/>
                  <a:ext cx="832046" cy="5131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6A0C4-89A7-4F96-B2EA-6EDE2240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9219" name="Номер слайда 5">
            <a:extLst>
              <a:ext uri="{FF2B5EF4-FFF2-40B4-BE49-F238E27FC236}">
                <a16:creationId xmlns:a16="http://schemas.microsoft.com/office/drawing/2014/main" id="{DBC28353-2104-4A03-B8A0-6D607481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018BC-67EF-4183-B183-E46D9CE39CD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21B288F7-46D3-48F0-B3A9-DD3A72BA1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Насчет таблицы значений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EB6E5E6-559A-4D49-B0C9-7FB3EB008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Если решение прямой задачи вычислительно сложно, то эффективнее предварительно насчитать таблицу значений целевой функции</a:t>
            </a:r>
          </a:p>
          <a:p>
            <a:pPr eaLnBrk="1" hangingPunct="1"/>
            <a:r>
              <a:rPr lang="ru-RU" altLang="ru-RU" dirty="0"/>
              <a:t>«Месяц» вычислений, но потом быстрое решение обратной задачи для каждого набора данных</a:t>
            </a:r>
          </a:p>
          <a:p>
            <a:pPr eaLnBrk="1" hangingPunct="1"/>
            <a:r>
              <a:rPr lang="ru-RU" altLang="ru-RU" dirty="0"/>
              <a:t>Либо регулярная решетка, либо </a:t>
            </a:r>
            <a:r>
              <a:rPr lang="ru-RU" altLang="ru-RU" dirty="0">
                <a:solidFill>
                  <a:srgbClr val="3333CC"/>
                </a:solidFill>
              </a:rPr>
              <a:t>случайная выборка из априорного распределения по параметрам модели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5C6B25C3-468E-4201-9B74-314346579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Использование таблицы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Объект 2">
                <a:extLst>
                  <a:ext uri="{FF2B5EF4-FFF2-40B4-BE49-F238E27FC236}">
                    <a16:creationId xmlns:a16="http://schemas.microsoft.com/office/drawing/2014/main" id="{D61FCFD2-ABAC-4AAA-81AA-C5757DC85AD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800" dirty="0"/>
                  <a:t>Таблица значений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alt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таблица значений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altLang="ru-RU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altLang="ru-RU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приближается интерполяцией по этой таблице</a:t>
                </a:r>
              </a:p>
              <a:p>
                <a:r>
                  <a:rPr lang="ru-RU" altLang="ru-RU" sz="2800" dirty="0"/>
                  <a:t>Например, интерполяция ближайших соседей </a:t>
                </a:r>
              </a:p>
              <a:p>
                <a:pPr lvl="1"/>
                <a:r>
                  <a:rPr lang="ru-RU" altLang="ru-RU" sz="2400" dirty="0"/>
                  <a:t>Оценка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altLang="ru-RU" sz="2400" dirty="0"/>
                  <a:t>– ближайшая из таблицы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altLang="ru-RU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ru-RU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𝐺</m:t>
                        </m:r>
                      </m:e>
                      <m:sub>
                        <m:r>
                          <a:rPr lang="en-US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ru-RU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𝐲</m:t>
                        </m:r>
                      </m:e>
                    </m:d>
                    <m:r>
                      <a:rPr lang="ru-RU" sz="24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≝</m:t>
                    </m:r>
                    <m:func>
                      <m:funcPr>
                        <m:ctrlPr>
                          <a:rPr lang="ru-RU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40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ru-RU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𝛃</m:t>
                            </m:r>
                            <m:r>
                              <a:rPr lang="ru-RU" sz="240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𝐁</m:t>
                                </m:r>
                              </m:e>
                              <m:sub>
                                <m:r>
                                  <a:rPr lang="en-US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lang="ru-RU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  <m:r>
                              <a:rPr lang="ru-RU" sz="2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ru-RU" sz="240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𝛃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ru-RU" altLang="ru-RU" sz="2400" dirty="0"/>
              </a:p>
              <a:p>
                <a:r>
                  <a:rPr lang="ru-RU" altLang="ru-RU" sz="2800" dirty="0"/>
                  <a:t>При заданных экспериментальных данных  </a:t>
                </a:r>
                <a:r>
                  <a:rPr lang="ru-RU" altLang="ru-RU" sz="2800" dirty="0">
                    <a:solidFill>
                      <a:srgbClr val="3333CC"/>
                    </a:solidFill>
                  </a:rPr>
                  <a:t>таблица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ru-RU" sz="28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ru-RU" altLang="ru-RU" sz="2800" i="1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таблица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800" dirty="0"/>
                  <a:t>Оценка погрешностей параметров – также как обычно, используя табулированную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10243" name="Объект 2">
                <a:extLst>
                  <a:ext uri="{FF2B5EF4-FFF2-40B4-BE49-F238E27FC236}">
                    <a16:creationId xmlns:a16="http://schemas.microsoft.com/office/drawing/2014/main" id="{D61FCFD2-ABAC-4AAA-81AA-C5757DC85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7" t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53737-F3C7-47B1-99FB-DAF92FEF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10245" name="Номер слайда 5">
            <a:extLst>
              <a:ext uri="{FF2B5EF4-FFF2-40B4-BE49-F238E27FC236}">
                <a16:creationId xmlns:a16="http://schemas.microsoft.com/office/drawing/2014/main" id="{6ABE985E-A59C-4E6C-8D13-B7EB21B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AF33E8-23BE-4279-A1A0-A45E4B73900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E7A54-0FF6-427E-AAF8-CF5045DC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11267" name="Номер слайда 5">
            <a:extLst>
              <a:ext uri="{FF2B5EF4-FFF2-40B4-BE49-F238E27FC236}">
                <a16:creationId xmlns:a16="http://schemas.microsoft.com/office/drawing/2014/main" id="{29D09D20-0BE9-4CE1-BB74-D4A03E1F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26054C-05AE-4FA1-991E-2960AAD9201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A038C64-D893-4E6C-81F5-80A4B3810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Использование таблицы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47DA7C28-9ECA-4B1E-8167-6F3AA05EF91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>
                    <a:cs typeface="Times New Roman" panose="02020603050405020304" pitchFamily="18" charset="0"/>
                  </a:rPr>
                  <a:t>Таблица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  <m:r>
                      <a:rPr lang="en-US" altLang="ru-RU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и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нтерполируем для </a:t>
                </a:r>
                <a14:m>
                  <m:oMath xmlns:m="http://schemas.openxmlformats.org/officeDocument/2006/math">
                    <m:r>
                      <a:rPr lang="en-US" altLang="ru-RU" sz="28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altLang="ru-RU" sz="2800" b="1" i="0" dirty="0"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 altLang="ru-RU" sz="2800" b="1" i="0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br>
                  <a:rPr lang="ru-RU" altLang="ru-RU" sz="2800" dirty="0">
                    <a:cs typeface="Times New Roman" panose="02020603050405020304" pitchFamily="18" charset="0"/>
                  </a:rPr>
                </a:b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Вычисляем любые интегралы с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endParaRPr lang="ru-RU" altLang="ru-RU" sz="28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ru-RU" altLang="ru-RU" sz="2800" dirty="0"/>
                  <a:t>Другой подход – интегрирование Монте-Карло</a:t>
                </a:r>
              </a:p>
              <a:p>
                <a:pPr marL="536575" lvl="1" indent="-274638"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Таблица строится с априорной плотностью</a:t>
                </a:r>
                <a:br>
                  <a:rPr lang="ru-RU" altLang="ru-RU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supHide m:val="o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𝛃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nary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, например,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d>
                      </m:den>
                    </m:f>
                  </m:oMath>
                </a14:m>
                <a:endParaRPr lang="ru-RU" altLang="ru-RU" sz="2400" dirty="0">
                  <a:solidFill>
                    <a:srgbClr val="000000"/>
                  </a:solidFill>
                </a:endParaRPr>
              </a:p>
              <a:p>
                <a:pPr marL="536575" lvl="1" indent="-274638" eaLnBrk="1" hangingPunct="1">
                  <a:spcBef>
                    <a:spcPts val="1800"/>
                  </a:spcBef>
                  <a:spcAft>
                    <a:spcPts val="24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Любой интеграл</a:t>
                </a:r>
              </a:p>
              <a:p>
                <a:pPr marL="536575" lvl="1" indent="-274638"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Относительная погрешность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type m:val="li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</a:rPr>
                  <a:t> –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число точек с существенным значением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 максимума) </a:t>
                </a: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</a:rPr>
                  <a:t>Минимумы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800" dirty="0">
                    <a:solidFill>
                      <a:srgbClr val="000000"/>
                    </a:solidFill>
                  </a:rPr>
                  <a:t> прописаны с той же плотностью, что и все </a:t>
                </a:r>
                <a14:m>
                  <m:oMath xmlns:m="http://schemas.openxmlformats.org/officeDocument/2006/math">
                    <m:r>
                      <a:rPr lang="en-US" altLang="ru-RU" sz="2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𝐁</m:t>
                    </m:r>
                  </m:oMath>
                </a14:m>
                <a:r>
                  <a:rPr lang="ru-RU" altLang="ru-RU" sz="2800" dirty="0">
                    <a:solidFill>
                      <a:srgbClr val="000000"/>
                    </a:solidFill>
                  </a:rPr>
                  <a:t> (поэтому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ru-RU" sz="2800" dirty="0">
                    <a:solidFill>
                      <a:srgbClr val="3333CC"/>
                    </a:solidFill>
                  </a:rPr>
                  <a:t> </a:t>
                </a:r>
                <a:r>
                  <a:rPr lang="ru-RU" altLang="ru-RU" sz="2800" dirty="0">
                    <a:solidFill>
                      <a:srgbClr val="3333CC"/>
                    </a:solidFill>
                  </a:rPr>
                  <a:t>может быть мало</a:t>
                </a:r>
                <a:r>
                  <a:rPr lang="ru-RU" altLang="ru-RU" sz="28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536575" lvl="1" indent="-274638" eaLnBrk="1" hangingPunct="1">
                  <a:spcBef>
                    <a:spcPts val="0"/>
                  </a:spcBef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Минимумы можно дополнительно уточнить</a:t>
                </a: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47DA7C28-9ECA-4B1E-8167-6F3AA05EF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77" t="-1242" r="-1179" b="-4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70" name="Объект 1">
                <a:extLst>
                  <a:ext uri="{FF2B5EF4-FFF2-40B4-BE49-F238E27FC236}">
                    <a16:creationId xmlns:a16="http://schemas.microsoft.com/office/drawing/2014/main" id="{5DFA0FB1-590F-41CA-B214-1092AFAB24D2}"/>
                  </a:ext>
                </a:extLst>
              </p:cNvPr>
              <p:cNvSpPr txBox="1"/>
              <p:nvPr/>
            </p:nvSpPr>
            <p:spPr bwMode="auto">
              <a:xfrm>
                <a:off x="3147716" y="3501008"/>
                <a:ext cx="5832772" cy="1008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  <m:sup/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270" name="Объект 1">
                <a:extLst>
                  <a:ext uri="{FF2B5EF4-FFF2-40B4-BE49-F238E27FC236}">
                    <a16:creationId xmlns:a16="http://schemas.microsoft.com/office/drawing/2014/main" id="{5DFA0FB1-590F-41CA-B214-1092AFAB2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7716" y="3501008"/>
                <a:ext cx="5832772" cy="1008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02F9A8EF-BD7F-45F8-8B49-AD4329F73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Уточнение минимума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Объект 2">
                <a:extLst>
                  <a:ext uri="{FF2B5EF4-FFF2-40B4-BE49-F238E27FC236}">
                    <a16:creationId xmlns:a16="http://schemas.microsoft.com/office/drawing/2014/main" id="{324B561B-D212-4539-9B66-A872753B37C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800" dirty="0"/>
                  <a:t>Берем решение по таблице (ближайшую) и запускаем локальную минимизацию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endParaRPr lang="ru-RU" altLang="ru-RU" sz="2800" dirty="0"/>
              </a:p>
              <a:p>
                <a:pPr lvl="1"/>
                <a:r>
                  <a:rPr lang="ru-RU" altLang="ru-RU" sz="2400" dirty="0">
                    <a:solidFill>
                      <a:srgbClr val="3333CC"/>
                    </a:solidFill>
                  </a:rPr>
                  <a:t>Просто, но не гарантирует глобальный минимум</a:t>
                </a:r>
              </a:p>
              <a:p>
                <a:pPr lvl="1"/>
                <a:endParaRPr lang="ru-RU" altLang="ru-RU" sz="2400" dirty="0"/>
              </a:p>
              <a:p>
                <a:pPr>
                  <a:spcAft>
                    <a:spcPts val="600"/>
                  </a:spcAft>
                </a:pPr>
                <a:r>
                  <a:rPr lang="ru-RU" altLang="ru-RU" sz="2800" dirty="0"/>
                  <a:t>Другой подход – строим таблицу</a:t>
                </a:r>
                <a:r>
                  <a:rPr lang="en-US" altLang="ru-RU" sz="2800" dirty="0"/>
                  <a:t> c </a:t>
                </a:r>
                <a:r>
                  <a:rPr lang="ru-RU" altLang="ru-RU" sz="2800" dirty="0"/>
                  <a:t>условием:</a:t>
                </a:r>
                <a:endParaRPr lang="en-US" altLang="ru-RU" sz="2800" dirty="0"/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unc>
                        <m:funcPr>
                          <m:ctrlPr>
                            <a:rPr lang="ru-RU" sz="24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ru-RU" sz="2400" b="1" i="1" kern="1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  <m:r>
                                <a:rPr lang="ru-RU" sz="2400" kern="1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1" i="1" kern="12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 kern="1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𝐁</m:t>
                                  </m:r>
                                </m:e>
                                <m:sub>
                                  <m:r>
                                    <a:rPr lang="en-US" sz="2400" b="0" i="1" kern="12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kern="120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‖"/>
                          <m:endChr m:val="‖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marL="357188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  <m:sub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– окрестность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400" dirty="0"/>
                  <a:t>, из которой локальная минимизация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  <m:r>
                          <a:rPr lang="en-US" altLang="ru-RU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приводит 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400" dirty="0"/>
                  <a:t>  </a:t>
                </a:r>
              </a:p>
              <a:p>
                <a:pPr lvl="1"/>
                <a:r>
                  <a:rPr lang="ru-RU" altLang="ru-RU" sz="2400" dirty="0"/>
                  <a:t>Построение таблицы требует много тестовых запусков минимизации (или начинать с плотной решетки)</a:t>
                </a:r>
              </a:p>
              <a:p>
                <a:pPr lvl="1"/>
                <a:r>
                  <a:rPr lang="ru-RU" altLang="ru-RU" sz="2400" dirty="0"/>
                  <a:t>Еще сложнее учесть экспериментальный шум</a:t>
                </a:r>
              </a:p>
              <a:p>
                <a:endParaRPr lang="ru-RU" altLang="ru-RU" sz="2400" dirty="0"/>
              </a:p>
            </p:txBody>
          </p:sp>
        </mc:Choice>
        <mc:Fallback xmlns="">
          <p:sp>
            <p:nvSpPr>
              <p:cNvPr id="13315" name="Объект 2">
                <a:extLst>
                  <a:ext uri="{FF2B5EF4-FFF2-40B4-BE49-F238E27FC236}">
                    <a16:creationId xmlns:a16="http://schemas.microsoft.com/office/drawing/2014/main" id="{324B561B-D212-4539-9B66-A872753B3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7" t="-1242" r="-1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E00BC-1C07-4C11-A966-78E78B5C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13317" name="Номер слайда 5">
            <a:extLst>
              <a:ext uri="{FF2B5EF4-FFF2-40B4-BE49-F238E27FC236}">
                <a16:creationId xmlns:a16="http://schemas.microsoft.com/office/drawing/2014/main" id="{CD70EB06-BFE3-4DC9-8448-4E15B7E9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9E6AF9-8922-4977-A8CF-8961ADAC503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567A8-1C10-4F37-ADCF-E646DDA1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7: Решение обратной задачи с обучением.</a:t>
            </a:r>
          </a:p>
        </p:txBody>
      </p:sp>
      <p:sp>
        <p:nvSpPr>
          <p:cNvPr id="15363" name="Номер слайда 5">
            <a:extLst>
              <a:ext uri="{FF2B5EF4-FFF2-40B4-BE49-F238E27FC236}">
                <a16:creationId xmlns:a16="http://schemas.microsoft.com/office/drawing/2014/main" id="{0DA6F6F3-7183-48C7-A437-76E85EAA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B624A2-1DD9-4289-8643-268257C6FAE4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13A24B58-F4A4-4614-91FA-6F1875724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Исследование таблицы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D0A843B3-5AB8-462F-ABD2-9557B0657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Ускорение нахождения всех элементов таблицы на расстоянии не более заданного от экспериментальных данных. Например, кластеризация</a:t>
            </a:r>
          </a:p>
          <a:p>
            <a:pPr eaLnBrk="1" hangingPunct="1"/>
            <a:r>
              <a:rPr lang="ru-RU" altLang="ru-RU" sz="2800" dirty="0"/>
              <a:t>Уровень шума, при котором гарантируется единственное решение, т.е. решение всегда близко к реальному</a:t>
            </a:r>
          </a:p>
          <a:p>
            <a:pPr eaLnBrk="1" hangingPunct="1"/>
            <a:r>
              <a:rPr lang="ru-RU" altLang="ru-RU" sz="2800" dirty="0"/>
              <a:t>Точность определения параметров при заданном шаге решетки или количестве элементов таблицы (оценка производных отображения)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9390</TotalTime>
  <Words>2253</Words>
  <Application>Microsoft Office PowerPoint</Application>
  <PresentationFormat>Экран (4:3)</PresentationFormat>
  <Paragraphs>243</Paragraphs>
  <Slides>31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Tahoma</vt:lpstr>
      <vt:lpstr>Times New Roman</vt:lpstr>
      <vt:lpstr>Wingdings</vt:lpstr>
      <vt:lpstr>Blends</vt:lpstr>
      <vt:lpstr>Graph</vt:lpstr>
      <vt:lpstr>Обратные задачи: теория и практика</vt:lpstr>
      <vt:lpstr>План темы</vt:lpstr>
      <vt:lpstr>Общие замечания</vt:lpstr>
      <vt:lpstr>Обратная задача и регрессия</vt:lpstr>
      <vt:lpstr>Насчет таблицы значений</vt:lpstr>
      <vt:lpstr>Использование таблицы</vt:lpstr>
      <vt:lpstr>Использование таблицы</vt:lpstr>
      <vt:lpstr>Уточнение минимума</vt:lpstr>
      <vt:lpstr>Исследование таблицы</vt:lpstr>
      <vt:lpstr>Кластеризация</vt:lpstr>
      <vt:lpstr>Возможная проблема с таблицей</vt:lpstr>
      <vt:lpstr>Адаптивная дискретизация</vt:lpstr>
      <vt:lpstr>Эффект размера базы данных</vt:lpstr>
      <vt:lpstr>Эффект размера базы данных</vt:lpstr>
      <vt:lpstr>Непрерывность при малых сдвигах</vt:lpstr>
      <vt:lpstr>Аналитическое обращение</vt:lpstr>
      <vt:lpstr>Автоматическое обучение</vt:lpstr>
      <vt:lpstr>Один нейрон</vt:lpstr>
      <vt:lpstr>Функции отклика</vt:lpstr>
      <vt:lpstr>Многослойная нейронная сеть</vt:lpstr>
      <vt:lpstr>Более сложные типы сетей</vt:lpstr>
      <vt:lpstr>Обучение </vt:lpstr>
      <vt:lpstr>Прямое распространение значения</vt:lpstr>
      <vt:lpstr>Обратное распространение ошибок</vt:lpstr>
      <vt:lpstr>Изменение весов</vt:lpstr>
      <vt:lpstr>Свойства нейронных сетей</vt:lpstr>
      <vt:lpstr>Свойства нейронных сетей</vt:lpstr>
      <vt:lpstr>Пример – характеризация шаров</vt:lpstr>
      <vt:lpstr>Результаты характеризации</vt:lpstr>
      <vt:lpstr>Современные методы</vt:lpstr>
      <vt:lpstr>Пример архитектуры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122</cp:revision>
  <dcterms:created xsi:type="dcterms:W3CDTF">2009-02-23T16:02:07Z</dcterms:created>
  <dcterms:modified xsi:type="dcterms:W3CDTF">2023-04-27T07:35:48Z</dcterms:modified>
</cp:coreProperties>
</file>