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95503" autoAdjust="0"/>
  </p:normalViewPr>
  <p:slideViewPr>
    <p:cSldViewPr>
      <p:cViewPr varScale="1">
        <p:scale>
          <a:sx n="88" d="100"/>
          <a:sy n="88" d="100"/>
        </p:scale>
        <p:origin x="105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4F8DFDA-ED9C-4BC1-9F49-F9BF7C76CF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71D98E-C69C-4AF4-ADF8-CA7B66E0419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AB086EE2-AEF3-4051-9DB1-6E81DA2AA3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1AE55A8-BC08-4548-BA64-2D6FEDCE39B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375CCF7-231B-46EC-BFE8-C2FD747DD2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67CAA6A-A049-414C-AD47-97C94723CB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507AF24-3DF9-4133-929D-74901E9632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rtin_Wilk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Biometrika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C6B5447B-A512-42C6-AF23-B081FF8F26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F69A91-5F51-4D35-B793-479A136CD198}" type="slidenum">
              <a:rPr lang="ru-RU" altLang="ru-RU"/>
              <a:pPr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B87ED0DB-B814-4660-B757-56242476D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BBF4044-3C72-4448-B233-9ACD40B73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D84CA8F1-85BE-476B-A5BA-B281066507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4442AF-D52B-4143-AAE0-1AC5CDB43FAB}" type="slidenum">
              <a:rPr lang="ru-RU" altLang="ru-RU"/>
              <a:pPr eaLnBrk="1" hangingPunct="1"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8B4CF6B-80B4-4DCE-9972-6DABFEDDFA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A40B9596-4474-45F3-8E84-9E1139612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D.M. Bates and D.G. Watts,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Nonlinear regression analysis and its applications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New York: Wiley, 1988.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B0D426BD-178E-40A6-9E5A-E0AA2351E5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3C5271-5D7B-490A-913B-8FBD0B810CE1}" type="slidenum">
              <a:rPr lang="ru-RU" altLang="ru-RU"/>
              <a:pPr eaLnBrk="1" hangingPunct="1"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92E6FE9-1DED-4CE6-8CA5-E5DF86BBC2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2564C63-D192-4423-A282-481DBADF9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D.M. Bates and D.G. Watts,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Nonlinear regression analysis and its applications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New York: Wiley, 1988.  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id="{22D674C7-AEB1-4A3A-9635-692A97E939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id="{A6087261-8DE2-4C73-85C6-5907E4A20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http://en.wikipedia.org/wiki/Shapiro%E2%80%93Wilk_test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Shapiro, S. S.;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  <a:hlinkClick r:id="rId3" tooltip="Martin Wilk"/>
              </a:rPr>
              <a:t>Wilk, M. B.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(1965). "An analysis of variance test for normality (complete samples)". </a:t>
            </a:r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  <a:hlinkClick r:id="rId4" tooltip="Biometrika"/>
              </a:rPr>
              <a:t>Biometrika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(3-4): 591–611.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id="{B01BEC54-1390-4802-8837-2B97F3753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5828BA-60B6-4428-826C-13E84F11E9B3}" type="slidenum">
              <a:rPr lang="ru-RU" altLang="ru-RU"/>
              <a:pPr eaLnBrk="1" hangingPunct="1"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DC9BEC28-686C-4842-BB7F-C50F2FCD02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A005DF-1BCA-4ADB-A2C8-49F1F1103E84}" type="slidenum">
              <a:rPr lang="ru-RU" altLang="ru-RU"/>
              <a:pPr eaLnBrk="1" hangingPunct="1"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1ACF27AE-F96F-4CB0-9E4A-942E441744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7E40194-65FE-4DC2-8E80-D50CEF477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id="{24409C37-0812-410E-B4EA-E52801F288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id="{95DFD466-1310-4632-8E59-4B3F81325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Strokotov</a:t>
            </a:r>
            <a:r>
              <a:rPr lang="en-US" altLang="ru-RU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et al.</a:t>
            </a:r>
            <a:r>
              <a:rPr lang="ru-RU" altLang="ru-RU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altLang="ru-RU" i="1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J. Biomed. Opt.</a:t>
            </a:r>
            <a:r>
              <a:rPr lang="ru-RU" altLang="ru-RU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ru-RU" b="1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14</a:t>
            </a:r>
            <a:r>
              <a:rPr lang="ru-RU" altLang="ru-RU">
                <a:solidFill>
                  <a:schemeClr val="fol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064036 (2009).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Konokhova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J. Biomed. Opt.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057006 (2012).</a:t>
            </a:r>
          </a:p>
          <a:p>
            <a:endParaRPr lang="ru-RU" altLang="ru-RU">
              <a:solidFill>
                <a:schemeClr val="folHlin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id="{005985E6-C76D-40E2-92A6-9F5C1F557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E88816-CC9A-4945-A902-A9DEC79C84FF}" type="slidenum">
              <a:rPr lang="ru-RU" altLang="ru-RU"/>
              <a:pPr eaLnBrk="1" hangingPunct="1"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>
            <a:extLst>
              <a:ext uri="{FF2B5EF4-FFF2-40B4-BE49-F238E27FC236}">
                <a16:creationId xmlns:a16="http://schemas.microsoft.com/office/drawing/2014/main" id="{BB8860C3-7F33-4ACD-85B8-B87F8DE72F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>
            <a:extLst>
              <a:ext uri="{FF2B5EF4-FFF2-40B4-BE49-F238E27FC236}">
                <a16:creationId xmlns:a16="http://schemas.microsoft.com/office/drawing/2014/main" id="{7458BC3C-3D96-4D77-A6E6-B4DF8B8D4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D.M. Bates and D.G. Watts,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Nonlinear regression analysis and its applications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New York: Wiley, 1988.  </a:t>
            </a:r>
          </a:p>
        </p:txBody>
      </p:sp>
      <p:sp>
        <p:nvSpPr>
          <p:cNvPr id="38916" name="Номер слайда 3">
            <a:extLst>
              <a:ext uri="{FF2B5EF4-FFF2-40B4-BE49-F238E27FC236}">
                <a16:creationId xmlns:a16="http://schemas.microsoft.com/office/drawing/2014/main" id="{2538FC99-B123-4C84-B280-E1ED768B4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23C49E-3882-48C4-9633-8019A48425D3}" type="slidenum">
              <a:rPr lang="ru-RU" altLang="ru-RU"/>
              <a:pPr eaLnBrk="1" hangingPunct="1"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id="{6E68C444-3990-43BC-80EF-54D168214D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id="{1FB00ACF-78C6-4964-8668-4325AB646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Konoknova et al. Unpublished data.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id="{93F7A6C3-0731-44D0-98CA-2A86E5EE3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FDDAC0-CFFE-44CB-A20A-72CF8532836C}" type="slidenum">
              <a:rPr lang="ru-RU" altLang="ru-RU"/>
              <a:pPr eaLnBrk="1" hangingPunct="1">
                <a:spcBef>
                  <a:spcPct val="0"/>
                </a:spcBef>
              </a:pPr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>
            <a:extLst>
              <a:ext uri="{FF2B5EF4-FFF2-40B4-BE49-F238E27FC236}">
                <a16:creationId xmlns:a16="http://schemas.microsoft.com/office/drawing/2014/main" id="{1D93428A-C7FA-4E6D-B973-F97F9FDCAA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>
            <a:extLst>
              <a:ext uri="{FF2B5EF4-FFF2-40B4-BE49-F238E27FC236}">
                <a16:creationId xmlns:a16="http://schemas.microsoft.com/office/drawing/2014/main" id="{437E4184-A741-4C5F-B2F5-7DAEA0044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Konoknova et al. Unpublished data.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Номер слайда 3">
            <a:extLst>
              <a:ext uri="{FF2B5EF4-FFF2-40B4-BE49-F238E27FC236}">
                <a16:creationId xmlns:a16="http://schemas.microsoft.com/office/drawing/2014/main" id="{30A9D48F-E1F1-457C-B25B-14BD1E73D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59FECA-0728-4275-885E-6917D0E22F23}" type="slidenum">
              <a:rPr lang="ru-RU" altLang="ru-RU"/>
              <a:pPr eaLnBrk="1" hangingPunct="1">
                <a:spcBef>
                  <a:spcPct val="0"/>
                </a:spcBef>
              </a:pPr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00FA1CA-84DF-4575-814F-D7FC764A3135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052411E-5273-44B3-94C2-7470FB0638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97A489B6-6393-4D5B-BC3A-744FA364F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D1A4F8B2-1EB4-41FC-841D-013B84614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BCAF567C-D451-40D6-A78A-356E38F461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E6F7BA75-C99B-4324-ACF6-ECB13FF26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6ADB5562-CEF4-4A50-AAD9-D89ED444D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EA650E79-DAA4-434D-98E9-922411B78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60E08446-140D-4025-9FD1-4670FBE46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84130294-7C8D-4CC2-9B5C-324398B5AF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747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Click to edit Master title style</a:t>
            </a:r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0D8B4E9-E725-454C-A659-4829BF5459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09650" y="6237288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20.03.2013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DB5B06C9-C6C1-4B62-8D7D-7F3DA73EB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38525" y="6237288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402FA7AB-8C67-439E-8476-CCC845D208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237288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8B23AC-C16A-4FD1-803D-87201EA4B7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200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1CCAF14-30F7-4423-9E5F-5C3C46FE3C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20.03.2013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588BC7F-B273-4206-85D0-C8AD18863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80F6789-8056-4BDF-B3A1-7ABAFD1B2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41383-3C02-4F38-9932-11806B9219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99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0213" y="0"/>
            <a:ext cx="2200275" cy="645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8425" cy="645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736D2CA-C573-4B3F-ACD3-CBAB53BD0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20.03.2013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57322BA-5C86-457E-A6C7-5DBF96DF4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4BA03ED-FFAF-49D0-9DBC-674475F26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9821F-2F9C-474D-B203-BA5033C732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923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474942B-9708-4CEB-B336-9EC587220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20.03.2013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6FFC5B0-7985-465E-86D5-4C65124DDE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A02EBAE-016B-4338-80F8-959CF17587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86B00-643D-4B91-8294-B46627FB6D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106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E6498A1-5E0E-4376-8124-203FC7C8D4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20.03.2013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FC37901-1D2D-4921-B1B2-A1FA8C819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F5A0AF6-C3F0-4E24-85B0-C64D706D4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04D39-F7DB-4800-A079-817CE61590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29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DAFB7DE-7FB9-478A-9BBD-1479828B8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20.03.2013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D669716-3FC8-4C48-83D3-F53A61FCD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6B3010F-A792-4565-87FA-C464650BCE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4382B-BC78-4229-9391-9D74876BF9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67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BB92E7D-68FE-4240-9284-0BB65A590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20.03.2013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40AE0B6-A15E-4502-9A68-0A644C051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A5AEF09-759F-4499-980E-59990BE65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EDB39-0164-4594-9830-12DC855D6B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755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B521D01-8E77-4D53-A2BF-EFE02DE93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20.03.2013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717C5FB-3FAB-4EE3-A03E-80ED0395E7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361ECA2-A3B3-4681-ADBD-CEF8C4D45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95048-8315-474E-BC65-131FA0CA7D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349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8DB807B2-D730-4C58-B916-644EDD4F6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20.03.2013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2AA87E4-FC1E-4E17-90DC-6F331EE311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55365CD-1FB1-49B4-8D38-A613B394D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4E7D0-095A-4100-8C4F-377C300A2D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964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1FFB8C3-64E7-4876-A86A-84793199B8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20.03.2013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7A0F36F-25A5-46B0-B210-E9253DA3E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2FD0BA1-8526-4D70-AF79-BC03CC833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D2ADE-052A-44E0-8D50-F2D32A17D7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904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20649A8-C2C1-4060-A504-6976D0224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20.03.2013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9576AAE-2B3D-405D-A4E6-4A7D5B7F2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9A10904-E1A8-4EA8-85D8-ABF1497FC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D7AD4-4472-4CEC-AD7B-7AB11B4E74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75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2AFFD7-828B-42B8-A8CB-EFE771C8A30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95288" y="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095638-0EDD-43F7-B352-5B157823D53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27088" y="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03EC066-3E9E-40C9-9301-D8B7BC61B4E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53975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0DAE9A-5929-4F02-9990-D6812F92313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53975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9A10C74-13AB-45C9-AD59-D25FE75BD1B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431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6E90A34-A938-4525-A59F-83C3A221F03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5650" y="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3CF9703-E1DC-41A8-B1D2-8F34E0D8BE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313" y="765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A0FA9F7A-551A-46D9-AEB4-5B6C1AB4F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0"/>
            <a:ext cx="76485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E11B635-F47F-47FA-BC66-0F7268D1C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73739" name="Rectangle 11">
            <a:extLst>
              <a:ext uri="{FF2B5EF4-FFF2-40B4-BE49-F238E27FC236}">
                <a16:creationId xmlns:a16="http://schemas.microsoft.com/office/drawing/2014/main" id="{E486253D-0398-43B2-8F6C-4609073F4F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588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20.03.2013</a:t>
            </a:r>
          </a:p>
        </p:txBody>
      </p:sp>
      <p:sp>
        <p:nvSpPr>
          <p:cNvPr id="73740" name="Rectangle 12">
            <a:extLst>
              <a:ext uri="{FF2B5EF4-FFF2-40B4-BE49-F238E27FC236}">
                <a16:creationId xmlns:a16="http://schemas.microsoft.com/office/drawing/2014/main" id="{DE313213-6336-4C97-9437-6C7C73C4BF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24625"/>
            <a:ext cx="63373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73741" name="Rectangle 13">
            <a:extLst>
              <a:ext uri="{FF2B5EF4-FFF2-40B4-BE49-F238E27FC236}">
                <a16:creationId xmlns:a16="http://schemas.microsoft.com/office/drawing/2014/main" id="{89C2BF6E-2D30-4252-9BCC-775C8137D3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9715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1CED426D-0A30-47D3-BCFD-568401F647C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3742" name="Rectangle 14">
            <a:extLst>
              <a:ext uri="{FF2B5EF4-FFF2-40B4-BE49-F238E27FC236}">
                <a16:creationId xmlns:a16="http://schemas.microsoft.com/office/drawing/2014/main" id="{D47F73A4-47C8-4E9B-BA2B-30DB037243E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565900"/>
            <a:ext cx="9140825" cy="254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3176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0.png"/><Relationship Id="rId5" Type="http://schemas.openxmlformats.org/officeDocument/2006/relationships/image" Target="../media/image100.png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E756D3E-884F-4A06-A8D4-0604DAC9B5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altLang="ru-RU"/>
              <a:t>Обратные задачи: теория и практика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D80964C-9DA5-491B-8B50-7281E671934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908050"/>
            <a:ext cx="7777162" cy="2233613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Тема 6: </a:t>
            </a:r>
            <a:br>
              <a:rPr lang="ru-RU" altLang="ru-RU" sz="3600" dirty="0"/>
            </a:br>
            <a:r>
              <a:rPr lang="ru-RU" altLang="ru-RU" sz="3600" dirty="0"/>
              <a:t> Проверка изначальных предположений и модификации стандартной процедуры регрессии </a:t>
            </a: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6165C42E-92FF-45DB-BAAC-EA83E9B32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365625"/>
            <a:ext cx="6870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Новосибирский Государственный Университет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Физический факультет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Кафедра биомедицинской физики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к.ф.-м.н. Юркин М.А.</a:t>
            </a:r>
          </a:p>
        </p:txBody>
      </p:sp>
      <p:sp>
        <p:nvSpPr>
          <p:cNvPr id="3077" name="Rectangle 6">
            <a:extLst>
              <a:ext uri="{FF2B5EF4-FFF2-40B4-BE49-F238E27FC236}">
                <a16:creationId xmlns:a16="http://schemas.microsoft.com/office/drawing/2014/main" id="{7BD0982E-D013-4CB1-A0AA-7F338DC05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18275"/>
            <a:ext cx="8783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2"/>
                </a:solidFill>
                <a:latin typeface="Tahoma" panose="020B0604030504040204" pitchFamily="34" charset="0"/>
              </a:rPr>
              <a:t>This work is licensed under the Creative Commons Attribution 3.0 Unported License.</a:t>
            </a:r>
            <a:endParaRPr lang="ru-RU" altLang="ru-RU" sz="18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3078" name="Picture 7">
            <a:extLst>
              <a:ext uri="{FF2B5EF4-FFF2-40B4-BE49-F238E27FC236}">
                <a16:creationId xmlns:a16="http://schemas.microsoft.com/office/drawing/2014/main" id="{E322767A-40FD-46BB-9E6A-219EBC852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5949950"/>
            <a:ext cx="1689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8648833-2178-4CFE-9192-115EE819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20B9148-9DBE-483D-959C-8FC642A4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3CBC42-F82B-4159-8911-E52D6B1DE480}" type="slidenum">
              <a:rPr lang="ru-RU" altLang="ru-RU" sz="1400">
                <a:latin typeface="Arial" panose="020B0604020202020204" pitchFamily="34" charset="0"/>
              </a:rPr>
              <a:pPr eaLnBrk="1" hangingPunct="1"/>
              <a:t>10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34DCC5F8-DF3D-4CE1-A711-4B465DC8D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Ненормальность погрешностей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Rectangle 3">
                <a:extLst>
                  <a:ext uri="{FF2B5EF4-FFF2-40B4-BE49-F238E27FC236}">
                    <a16:creationId xmlns:a16="http://schemas.microsoft.com/office/drawing/2014/main" id="{B0D24EF6-6D48-4B0B-9D0D-67FF5954571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000" indent="-342000" eaLnBrk="1" hangingPunct="1"/>
                <a:r>
                  <a:rPr lang="ru-RU" altLang="ru-RU" sz="2400" dirty="0"/>
                  <a:t>Если распределение погрешностей известно из постановки эксперимента, то надо его использовать </a:t>
                </a:r>
              </a:p>
              <a:p>
                <a:pPr marL="342000" indent="-342000" eaLnBrk="1" hangingPunct="1"/>
                <a:r>
                  <a:rPr lang="ru-RU" altLang="ru-RU" sz="2400" dirty="0"/>
                  <a:t>Основная проблема с ненормальностью – сильное влияние точек с большой погрешностью</a:t>
                </a:r>
              </a:p>
              <a:p>
                <a:pPr marL="342000" indent="-342000" eaLnBrk="1" hangingPunct="1"/>
                <a:r>
                  <a:rPr lang="ru-RU" altLang="ru-RU" sz="2400" dirty="0"/>
                  <a:t>Общий подход без конкретной информации – устойчивая регрессия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𝑆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𝜌</m:t>
                        </m:r>
                      </m:sub>
                    </m:sSub>
                    <m:d>
                      <m:d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𝛃</m:t>
                        </m:r>
                      </m:e>
                    </m:d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≝</m:t>
                    </m:r>
                    <m:nary>
                      <m:naryPr>
                        <m:chr m:val="∑"/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naryPr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=1</m:t>
                        </m:r>
                      </m:sub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sup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𝛃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ru-RU" altLang="ru-RU" sz="2400" dirty="0"/>
              </a:p>
              <a:p>
                <a:pPr marL="342000" indent="-342000" eaLnBrk="1" hangingPunct="1"/>
                <a:r>
                  <a:rPr lang="ru-RU" altLang="ru-RU" sz="2400" dirty="0"/>
                  <a:t>Во многих случаях, это более предпочтительно чем обычная регрессия, но вычисления сложнее, меньше готовых программ, и другие формулы для доверительных интервалов</a:t>
                </a:r>
              </a:p>
              <a:p>
                <a:pPr marL="342000" indent="-342000" eaLnBrk="1" hangingPunct="1"/>
                <a:r>
                  <a:rPr lang="ru-RU" altLang="ru-RU" sz="2400" dirty="0">
                    <a:solidFill>
                      <a:srgbClr val="3333CC"/>
                    </a:solidFill>
                  </a:rPr>
                  <a:t>С практической точки зрения рекомендуется только, если есть явные дефекты «нормального» подхода</a:t>
                </a:r>
              </a:p>
            </p:txBody>
          </p:sp>
        </mc:Choice>
        <mc:Fallback xmlns="">
          <p:sp>
            <p:nvSpPr>
              <p:cNvPr id="12293" name="Rectangle 3">
                <a:extLst>
                  <a:ext uri="{FF2B5EF4-FFF2-40B4-BE49-F238E27FC236}">
                    <a16:creationId xmlns:a16="http://schemas.microsoft.com/office/drawing/2014/main" id="{B0D24EF6-6D48-4B0B-9D0D-67FF595457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9" t="-790" r="-16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448499F-598F-476A-BC1A-98E4B8927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A37E045-B75D-4AEF-B085-08CAB15B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319BA7-5707-40D8-8BE6-C639993FA926}" type="slidenum">
              <a:rPr lang="ru-RU" altLang="ru-RU" sz="1400">
                <a:latin typeface="Arial" panose="020B0604020202020204" pitchFamily="34" charset="0"/>
              </a:rPr>
              <a:pPr eaLnBrk="1" hangingPunct="1"/>
              <a:t>11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24C44AA7-3888-4178-A81D-79B0867B9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Проверка зависимости погрешностей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7" name="Rectangle 3">
                <a:extLst>
                  <a:ext uri="{FF2B5EF4-FFF2-40B4-BE49-F238E27FC236}">
                    <a16:creationId xmlns:a16="http://schemas.microsoft.com/office/drawing/2014/main" id="{6DE1D7F5-F5D1-430D-88EE-4067B0429D3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800" dirty="0"/>
                  <a:t>Критерий серии (Вальда-Вольфовица)</a:t>
                </a:r>
              </a:p>
              <a:p>
                <a:pPr lvl="1" eaLnBrk="1" hangingPunct="1"/>
                <a:r>
                  <a:rPr lang="ru-RU" altLang="ru-RU" sz="2400" dirty="0"/>
                  <a:t>Серия – это набор</a:t>
                </a:r>
                <a:r>
                  <a:rPr lang="en-US" altLang="ru-RU" sz="2400" dirty="0"/>
                  <a:t> </a:t>
                </a:r>
                <a:r>
                  <a:rPr lang="ru-RU" altLang="ru-RU" sz="2400" dirty="0"/>
                  <a:t>последовательных погрешностей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одинакового знака</a:t>
                </a:r>
              </a:p>
              <a:p>
                <a:pPr lvl="1" eaLnBrk="1" hangingPunct="1">
                  <a:spcAft>
                    <a:spcPts val="1200"/>
                  </a:spcAft>
                </a:pPr>
                <a:r>
                  <a:rPr lang="ru-RU" altLang="ru-RU" sz="2400" dirty="0">
                    <a:solidFill>
                      <a:srgbClr val="3333CC"/>
                    </a:solidFill>
                  </a:rPr>
                  <a:t>Количество серий (количество пересечений </a:t>
                </a:r>
                <a14:m>
                  <m:oMath xmlns:m="http://schemas.openxmlformats.org/officeDocument/2006/math">
                    <m:r>
                      <a:rPr lang="en-US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ru-RU" sz="24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ru-RU" altLang="ru-RU" sz="2400" dirty="0">
                    <a:solidFill>
                      <a:srgbClr val="3333CC"/>
                    </a:solidFill>
                  </a:rPr>
                  <a:t>)</a:t>
                </a:r>
                <a:r>
                  <a:rPr lang="ru-RU" altLang="ru-RU" sz="2400" dirty="0"/>
                  <a:t> – это случайная величина со средним и дисперсией:</a:t>
                </a:r>
                <a:endParaRPr lang="en-US" altLang="ru-RU" sz="2400" dirty="0"/>
              </a:p>
              <a:p>
                <a:pPr marL="714375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𝜇</m:t>
                      </m:r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den>
                      </m:f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+1≈</m:t>
                      </m:r>
                      <m:f>
                        <m:fPr>
                          <m:ctrlP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num>
                        <m:den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den>
                      </m:f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lang="en-US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  </m:t>
                      </m:r>
                      <m:sSup>
                        <m:sSupPr>
                          <m:ctrlP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e>
                        <m:sup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𝜇</m:t>
                              </m:r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𝜇</m:t>
                              </m:r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−1</m:t>
                          </m:r>
                        </m:den>
                      </m:f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≈</m:t>
                      </m:r>
                      <m:f>
                        <m:fPr>
                          <m:ctrlP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num>
                        <m:den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4</m:t>
                          </m:r>
                        </m:den>
                      </m:f>
                      <m:r>
                        <a:rPr lang="en-US" sz="2400" b="0" i="1" kern="1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</m:oMath>
                  </m:oMathPara>
                </a14:m>
                <a:endParaRPr lang="en-US" altLang="ru-RU" sz="2400" dirty="0"/>
              </a:p>
              <a:p>
                <a:pPr marL="714375" lvl="1" indent="0" eaLnBrk="1" hangingPunct="1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ru-RU" altLang="ru-RU" sz="2400" dirty="0"/>
                  <a:t> </a:t>
                </a:r>
                <a:r>
                  <a:rPr lang="en-US" altLang="ru-RU" sz="2400" dirty="0"/>
                  <a:t> </a:t>
                </a:r>
                <a:r>
                  <a:rPr lang="ru-RU" altLang="ru-RU" sz="2400" dirty="0"/>
                  <a:t>– количество погрешностей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и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altLang="ru-RU" sz="2400" dirty="0"/>
              </a:p>
            </p:txBody>
          </p:sp>
        </mc:Choice>
        <mc:Fallback xmlns="">
          <p:sp>
            <p:nvSpPr>
              <p:cNvPr id="13317" name="Rectangle 3">
                <a:extLst>
                  <a:ext uri="{FF2B5EF4-FFF2-40B4-BE49-F238E27FC236}">
                    <a16:creationId xmlns:a16="http://schemas.microsoft.com/office/drawing/2014/main" id="{6DE1D7F5-F5D1-430D-88EE-4067B0429D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1242" r="-4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02702DF-8980-4616-B987-A8922881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472A65A-3D21-44BB-B986-1152DFE2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8C76D9-61BF-4C5C-82A7-2F883A92A7FA}" type="slidenum">
              <a:rPr lang="ru-RU" altLang="ru-RU" sz="1400">
                <a:latin typeface="Arial" panose="020B0604020202020204" pitchFamily="34" charset="0"/>
              </a:rPr>
              <a:pPr eaLnBrk="1" hangingPunct="1"/>
              <a:t>12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02A978B5-E050-4E03-BDE3-D3067067C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/>
              <a:t>Проверка зависимости погрешностей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>
                <a:extLst>
                  <a:ext uri="{FF2B5EF4-FFF2-40B4-BE49-F238E27FC236}">
                    <a16:creationId xmlns:a16="http://schemas.microsoft.com/office/drawing/2014/main" id="{427DABA8-B0AD-4DA7-8F00-56B7ECBD55F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120000"/>
                  </a:lnSpc>
                </a:pPr>
                <a:r>
                  <a:rPr lang="ru-RU" altLang="ru-RU" sz="2800" dirty="0"/>
                  <a:t>Автокорреляционная функция</a:t>
                </a:r>
              </a:p>
              <a:p>
                <a:pPr lvl="1" eaLnBrk="1" hangingPunct="1">
                  <a:lnSpc>
                    <a:spcPct val="120000"/>
                  </a:lnSpc>
                </a:pPr>
                <a:r>
                  <a:rPr lang="ru-RU" altLang="ru-RU" sz="2400" dirty="0"/>
                  <a:t>Рекомендуется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type m:val="lin"/>
                        <m:ctrlP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ru-RU" sz="2400" dirty="0"/>
                  <a:t> (</a:t>
                </a:r>
                <a:r>
                  <a:rPr lang="ru-RU" altLang="ru-RU" sz="2400" dirty="0"/>
                  <a:t>или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altLang="ru-RU" sz="2400" dirty="0"/>
                  <a:t>)</a:t>
                </a:r>
              </a:p>
              <a:p>
                <a:pPr lvl="1" eaLnBrk="1" hangingPunct="1">
                  <a:lnSpc>
                    <a:spcPct val="120000"/>
                  </a:lnSpc>
                </a:pPr>
                <a:r>
                  <a:rPr lang="ru-RU" altLang="ru-RU" sz="2400" dirty="0"/>
                  <a:t>Если все погрешности независимы,</a:t>
                </a:r>
                <a:br>
                  <a:rPr lang="ru-RU" altLang="ru-RU" sz="2400" dirty="0"/>
                </a:br>
                <a:r>
                  <a:rPr lang="ru-RU" altLang="ru-RU" sz="2400" dirty="0"/>
                  <a:t>то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≠0⇒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𝜌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𝑘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m:rPr>
                        <m:sty m:val="p"/>
                      </m:rPr>
                      <a:rPr kumimoji="0" lang="ru-RU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E</m:t>
                    </m:r>
                    <m:d>
                      <m:d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acc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=0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  </m:t>
                    </m:r>
                    <m:r>
                      <m:rPr>
                        <m:nor/>
                      </m:rPr>
                      <a:rPr kumimoji="0" lang="ru-RU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kumimoji="0" lang="ru-RU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ar</m:t>
                    </m:r>
                    <m:d>
                      <m:d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acc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>
                      <m:fPr>
                        <m:type m:val="lin"/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𝑛</m:t>
                            </m:r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−</m:t>
                            </m:r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𝑘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p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𝑛</m:t>
                            </m:r>
                          </m:e>
                          <m:sup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≈</m:t>
                    </m:r>
                    <m:f>
                      <m:fPr>
                        <m:type m:val="lin"/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den>
                    </m:f>
                  </m:oMath>
                </a14:m>
                <a:br>
                  <a:rPr lang="en-US" altLang="ru-RU" sz="2400" dirty="0"/>
                </a:br>
                <a:r>
                  <a:rPr lang="ru-RU" altLang="ru-RU" sz="2400" dirty="0"/>
                  <a:t>доверительный интервал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type m:val="lin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altLang="ru-RU" sz="2400" dirty="0"/>
              </a:p>
              <a:p>
                <a:pPr lvl="1" eaLnBrk="1" hangingPunct="1">
                  <a:lnSpc>
                    <a:spcPct val="120000"/>
                  </a:lnSpc>
                  <a:spcBef>
                    <a:spcPts val="2400"/>
                  </a:spcBef>
                  <a:spcAft>
                    <a:spcPts val="600"/>
                  </a:spcAft>
                </a:pPr>
                <a:r>
                  <a:rPr lang="ru-RU" altLang="ru-RU" sz="2400" dirty="0">
                    <a:solidFill>
                      <a:srgbClr val="3333CC"/>
                    </a:solidFill>
                  </a:rPr>
                  <a:t>Критерий Дурбина-Ватсона </a:t>
                </a:r>
                <a:br>
                  <a:rPr lang="ru-RU" altLang="ru-RU" sz="2400" dirty="0"/>
                </a:br>
                <a:r>
                  <a:rPr lang="ru-RU" altLang="ru-RU" sz="2400" dirty="0"/>
                  <a:t>(таблицы доверительных интервалов на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ru-RU" sz="2400" dirty="0"/>
                  <a:t>)</a:t>
                </a:r>
              </a:p>
              <a:p>
                <a:pPr marL="714375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𝑑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𝑖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=2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0" lang="ru-RU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ru-RU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𝑧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kumimoji="0" lang="ru-RU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ru-RU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𝑧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𝑖</m:t>
                                          </m:r>
                                          <m:r>
                                            <a:rPr kumimoji="0" lang="ru-RU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𝑖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≈2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1−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341" name="Rectangle 3">
                <a:extLst>
                  <a:ext uri="{FF2B5EF4-FFF2-40B4-BE49-F238E27FC236}">
                    <a16:creationId xmlns:a16="http://schemas.microsoft.com/office/drawing/2014/main" id="{427DABA8-B0AD-4DA7-8F00-56B7ECBD55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564" r="-5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3" name="Объект 2">
                <a:extLst>
                  <a:ext uri="{FF2B5EF4-FFF2-40B4-BE49-F238E27FC236}">
                    <a16:creationId xmlns:a16="http://schemas.microsoft.com/office/drawing/2014/main" id="{042A93C3-8089-4290-BE8A-0A32846796FB}"/>
                  </a:ext>
                </a:extLst>
              </p:cNvPr>
              <p:cNvSpPr txBox="1"/>
              <p:nvPr/>
            </p:nvSpPr>
            <p:spPr bwMode="auto">
              <a:xfrm>
                <a:off x="6317556" y="981076"/>
                <a:ext cx="2662932" cy="1097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ru-RU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14343" name="Объект 2">
                <a:extLst>
                  <a:ext uri="{FF2B5EF4-FFF2-40B4-BE49-F238E27FC236}">
                    <a16:creationId xmlns:a16="http://schemas.microsoft.com/office/drawing/2014/main" id="{042A93C3-8089-4290-BE8A-0A3284679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7556" y="981076"/>
                <a:ext cx="2662932" cy="1097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>
            <a:extLst>
              <a:ext uri="{FF2B5EF4-FFF2-40B4-BE49-F238E27FC236}">
                <a16:creationId xmlns:a16="http://schemas.microsoft.com/office/drawing/2014/main" id="{C8511CCF-ACB3-405E-B7C4-963BD8B0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A64D036-12E4-48F6-A8ED-65AAE8259C8C}" type="slidenum">
              <a:rPr lang="ru-RU" altLang="ru-RU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AC659B3-9175-4839-BE94-D3E275950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Зависимость погрешностей</a:t>
            </a:r>
          </a:p>
        </p:txBody>
      </p:sp>
      <p:graphicFrame>
        <p:nvGraphicFramePr>
          <p:cNvPr id="15364" name="Object 11">
            <a:extLst>
              <a:ext uri="{FF2B5EF4-FFF2-40B4-BE49-F238E27FC236}">
                <a16:creationId xmlns:a16="http://schemas.microsoft.com/office/drawing/2014/main" id="{33CF7C63-3323-4930-8BC0-2155F853A8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1052513"/>
          <a:ext cx="4064000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Graph" r:id="rId4" imgW="2816352" imgH="3795370" progId="Origin50.Graph">
                  <p:embed/>
                </p:oleObj>
              </mc:Choice>
              <mc:Fallback>
                <p:oleObj name="Graph" r:id="rId4" imgW="2816352" imgH="3795370" progId="Origin50.Grap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052513"/>
                        <a:ext cx="4064000" cy="547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12">
            <a:extLst>
              <a:ext uri="{FF2B5EF4-FFF2-40B4-BE49-F238E27FC236}">
                <a16:creationId xmlns:a16="http://schemas.microsoft.com/office/drawing/2014/main" id="{C4331A01-F5A3-4224-A616-C10DA4C0F0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077913"/>
          <a:ext cx="4090987" cy="546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Graph" r:id="rId6" imgW="2809037" imgH="3751478" progId="Origin50.Graph">
                  <p:embed/>
                </p:oleObj>
              </mc:Choice>
              <mc:Fallback>
                <p:oleObj name="Graph" r:id="rId6" imgW="2809037" imgH="3751478" progId="Origin50.Grap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77913"/>
                        <a:ext cx="4090987" cy="546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13">
            <a:extLst>
              <a:ext uri="{FF2B5EF4-FFF2-40B4-BE49-F238E27FC236}">
                <a16:creationId xmlns:a16="http://schemas.microsoft.com/office/drawing/2014/main" id="{03934B62-E8EC-4D51-A07E-D901F09F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77863"/>
            <a:ext cx="2557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chemeClr val="hlink"/>
                </a:solidFill>
              </a:rPr>
              <a:t>Микрочастица</a:t>
            </a:r>
          </a:p>
        </p:txBody>
      </p:sp>
      <p:sp>
        <p:nvSpPr>
          <p:cNvPr id="15367" name="Text Box 14">
            <a:extLst>
              <a:ext uri="{FF2B5EF4-FFF2-40B4-BE49-F238E27FC236}">
                <a16:creationId xmlns:a16="http://schemas.microsoft.com/office/drawing/2014/main" id="{4644C9E9-C080-4CE6-9ECC-A1AD0DD62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692150"/>
            <a:ext cx="1916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2800">
                <a:solidFill>
                  <a:schemeClr val="hlink"/>
                </a:solidFill>
              </a:rPr>
              <a:t>Лимфоцит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AADB19-7287-419C-B89F-4F1E1BB7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446D34FD-0AD5-4E1D-A2A4-55403095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3972F57C-3F92-4F7B-AAC5-DDFA44C8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D81DB8-3451-4083-8BCB-AC4E71EAD9D5}" type="slidenum">
              <a:rPr lang="ru-RU" altLang="ru-RU" sz="1400">
                <a:latin typeface="Arial" panose="020B0604020202020204" pitchFamily="34" charset="0"/>
              </a:rPr>
              <a:pPr eaLnBrk="1" hangingPunct="1"/>
              <a:t>14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5D138ABA-FBDE-4DEF-B9B1-EA5D32D0A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-26988"/>
            <a:ext cx="7648575" cy="739776"/>
          </a:xfrm>
        </p:spPr>
        <p:txBody>
          <a:bodyPr/>
          <a:lstStyle/>
          <a:p>
            <a:pPr eaLnBrk="1" hangingPunct="1"/>
            <a:r>
              <a:rPr lang="ru-RU" altLang="ru-RU"/>
              <a:t>Зависимость погрешностей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Rectangle 3">
                <a:extLst>
                  <a:ext uri="{FF2B5EF4-FFF2-40B4-BE49-F238E27FC236}">
                    <a16:creationId xmlns:a16="http://schemas.microsoft.com/office/drawing/2014/main" id="{D4001AFE-7646-4832-AB76-C3B6A7944BB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800" dirty="0"/>
                  <a:t>Модели автокорреляционных функций</a:t>
                </a:r>
              </a:p>
              <a:p>
                <a:pPr lvl="1" eaLnBrk="1" hangingPunct="1">
                  <a:spcAft>
                    <a:spcPts val="600"/>
                  </a:spcAft>
                </a:pPr>
                <a:r>
                  <a:rPr lang="ru-RU" altLang="ru-RU" sz="2400" dirty="0"/>
                  <a:t>Авторегрессионный процесс (например, монотонная функция от времени)</a:t>
                </a:r>
                <a:endParaRPr lang="ru-RU" altLang="ru-RU" sz="2400" i="1" dirty="0">
                  <a:solidFill>
                    <a:srgbClr val="000000"/>
                  </a:solidFill>
                </a:endParaRPr>
              </a:p>
              <a:p>
                <a:pPr marL="714375" lvl="1" indent="-257175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𝜀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𝑎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𝜑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𝜀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𝜑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&lt;1,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𝑎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∼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𝑁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0,</m:t>
                          </m:r>
                          <m:sSubSup>
                            <m:sSub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𝑎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bSup>
                        </m:sub>
                      </m:sSub>
                    </m:oMath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⇒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𝜌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𝜑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</m:t>
                      </m:r>
                      <m:sSubSup>
                        <m:sSub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𝑎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b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𝜑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altLang="ru-RU" sz="2400" i="1" dirty="0">
                  <a:solidFill>
                    <a:srgbClr val="000000"/>
                  </a:solidFill>
                </a:endParaRPr>
              </a:p>
              <a:p>
                <a:pPr lvl="1" eaLnBrk="1" hangingPunct="1">
                  <a:spcBef>
                    <a:spcPts val="2400"/>
                  </a:spcBef>
                  <a:spcAft>
                    <a:spcPts val="1200"/>
                  </a:spcAft>
                </a:pPr>
                <a:r>
                  <a:rPr lang="ru-RU" altLang="ru-RU" sz="2400" dirty="0"/>
                  <a:t>Скользящее среднее (например, при интегрировании в измерительной системе)</a:t>
                </a:r>
              </a:p>
              <a:p>
                <a:pPr marL="714375" lvl="1" indent="-257175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𝜀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𝑎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𝜓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𝑎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−1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…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+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𝜓</m:t>
                          </m:r>
                        </m:e>
                        <m:sub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𝑎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 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𝑎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sub>
                      </m:sSub>
                      <m:r>
                        <a:rPr lang="en-US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𝑁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0,</m:t>
                          </m:r>
                          <m:sSubSup>
                            <m:sSub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𝑎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2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</a:endParaRPr>
              </a:p>
              <a:p>
                <a:pPr marL="45720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⇒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𝜌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=0, 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𝑘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&gt;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 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bSup>
                        <m:sSub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𝑎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1+</m:t>
                          </m:r>
                          <m:nary>
                            <m:naryPr>
                              <m:chr m:val="∑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𝑘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  <m:e>
                              <m:sSubSup>
                                <m:sSub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ru-RU" altLang="ru-RU" sz="2400" dirty="0"/>
              </a:p>
              <a:p>
                <a:pPr lvl="1" eaLnBrk="1" hangingPunct="1"/>
                <a:r>
                  <a:rPr lang="ru-RU" altLang="ru-RU" sz="2400" dirty="0">
                    <a:solidFill>
                      <a:srgbClr val="3333CC"/>
                    </a:solidFill>
                  </a:rPr>
                  <a:t>Их комбинация</a:t>
                </a:r>
                <a:endParaRPr lang="en-US" altLang="ru-RU" sz="24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16389" name="Rectangle 3">
                <a:extLst>
                  <a:ext uri="{FF2B5EF4-FFF2-40B4-BE49-F238E27FC236}">
                    <a16:creationId xmlns:a16="http://schemas.microsoft.com/office/drawing/2014/main" id="{D4001AFE-7646-4832-AB76-C3B6A7944B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1242" b="-44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F5178BA-89BA-4B73-9EC4-EF53A56E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D5B645C-03DA-4312-BDA5-99E8FA03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3B9906-6083-456C-883F-50F26D318E34}" type="slidenum">
              <a:rPr lang="ru-RU" altLang="ru-RU" sz="1400">
                <a:latin typeface="Arial" panose="020B0604020202020204" pitchFamily="34" charset="0"/>
              </a:rPr>
              <a:pPr eaLnBrk="1" hangingPunct="1"/>
              <a:t>15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9C9F056B-7736-4F95-A097-FDAC9A68F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Ожидаемый результат</a:t>
            </a:r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6BF49057-1B5C-4BC8-B8AB-18851D9B3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73238"/>
            <a:ext cx="4484688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C9171098-35B9-405F-BBFE-F8A6306B2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782763"/>
            <a:ext cx="4614863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415" name="Прямоугольник 1">
                <a:extLst>
                  <a:ext uri="{FF2B5EF4-FFF2-40B4-BE49-F238E27FC236}">
                    <a16:creationId xmlns:a16="http://schemas.microsoft.com/office/drawing/2014/main" id="{9615DD7D-2ABC-4FAD-B007-AE7CD92C1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814" y="981075"/>
                <a:ext cx="299152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2400" dirty="0">
                    <a:latin typeface="Tahoma" panose="020B0604030504040204" pitchFamily="34" charset="0"/>
                  </a:rPr>
                  <a:t>Авторегрессионный</a:t>
                </a:r>
                <a:endParaRPr lang="en-US" altLang="ru-RU" sz="2400" dirty="0">
                  <a:latin typeface="Tahoma" panose="020B060403050404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2400" dirty="0">
                    <a:latin typeface="Tahoma" panose="020B0604030504040204" pitchFamily="34" charset="0"/>
                  </a:rPr>
                  <a:t>процесс (</a:t>
                </a:r>
                <a14:m>
                  <m:oMath xmlns:m="http://schemas.openxmlformats.org/officeDocument/2006/math">
                    <m:r>
                      <a:rPr lang="en-US" altLang="ru-RU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0.69</a:t>
                </a:r>
                <a:r>
                  <a:rPr lang="ru-RU" altLang="ru-RU" sz="2400" dirty="0">
                    <a:latin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415" name="Прямоугольник 1">
                <a:extLst>
                  <a:ext uri="{FF2B5EF4-FFF2-40B4-BE49-F238E27FC236}">
                    <a16:creationId xmlns:a16="http://schemas.microsoft.com/office/drawing/2014/main" id="{9615DD7D-2ABC-4FAD-B007-AE7CD92C1F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814" y="981075"/>
                <a:ext cx="2991525" cy="830997"/>
              </a:xfrm>
              <a:prstGeom prst="rect">
                <a:avLst/>
              </a:prstGeom>
              <a:blipFill>
                <a:blip r:embed="rId5"/>
                <a:stretch>
                  <a:fillRect l="-2444" t="-5882" r="-2648" b="-169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6" name="Прямоугольник 8">
            <a:extLst>
              <a:ext uri="{FF2B5EF4-FFF2-40B4-BE49-F238E27FC236}">
                <a16:creationId xmlns:a16="http://schemas.microsoft.com/office/drawing/2014/main" id="{D9A393D2-6F72-4412-852C-1DEC5FA71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238" y="952500"/>
            <a:ext cx="2081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Независимые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погрешности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E8B1836E-3DEF-4E1E-9AA2-EE87E4976BFD}"/>
              </a:ext>
            </a:extLst>
          </p:cNvPr>
          <p:cNvCxnSpPr/>
          <p:nvPr/>
        </p:nvCxnSpPr>
        <p:spPr>
          <a:xfrm>
            <a:off x="4067175" y="1362075"/>
            <a:ext cx="18002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Прямоугольник 1">
            <a:extLst>
              <a:ext uri="{FF2B5EF4-FFF2-40B4-BE49-F238E27FC236}">
                <a16:creationId xmlns:a16="http://schemas.microsoft.com/office/drawing/2014/main" id="{52494A72-6B3B-45E3-8B79-509BCFE77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901700"/>
            <a:ext cx="1673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коррекция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FF57E2E7-1A5B-40E6-A9BD-289F93A1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Пример: коррекция авторегрессии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Объект 2">
                <a:extLst>
                  <a:ext uri="{FF2B5EF4-FFF2-40B4-BE49-F238E27FC236}">
                    <a16:creationId xmlns:a16="http://schemas.microsoft.com/office/drawing/2014/main" id="{8D750F85-EBFA-4F9C-A246-D5A88E7065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ru-RU" sz="2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 dirty="0" err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ru-RU" sz="2400" b="1" i="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𝛃</m:t>
                        </m:r>
                      </m:e>
                    </m:d>
                    <m:r>
                      <a:rPr lang="en-US" altLang="ru-RU" sz="2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err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ru-RU" sz="2400" i="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err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ru-RU" sz="2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err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ru-RU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𝛆</m:t>
                    </m:r>
                    <m:r>
                      <a:rPr lang="en-US" sz="2400" i="1" kern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ru-RU" sz="2400" b="1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  <m:sSup>
                          <m:sSupPr>
                            <m:ctrlPr>
                              <a:rPr lang="ru-RU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ru-RU" sz="2400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endParaRPr lang="ru-RU" alt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altLang="ru-RU" sz="2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⇒</m:t>
                    </m:r>
                    <m:sSub>
                      <m:sSubPr>
                        <m:ctrlPr>
                          <a:rPr lang="en-US" altLang="ru-RU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ru-RU" sz="2400" i="1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ru-RU" sz="2400" i="1" kern="1200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sSub>
                      <m:sSubPr>
                        <m:ctrlPr>
                          <a:rPr lang="en-US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ru-RU" sz="2400" i="1" dirty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ru-RU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 dirty="0" err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ru-RU" sz="2400" i="1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ru-RU" sz="2400" b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𝛃</m:t>
                        </m:r>
                      </m:e>
                    </m:d>
                    <m:r>
                      <a:rPr lang="en-US" altLang="ru-RU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 dirty="0" err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ru-RU" sz="2400" i="1" dirty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ru-RU" sz="2400" b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𝛃</m:t>
                        </m:r>
                      </m:e>
                    </m:d>
                    <m:r>
                      <a:rPr lang="en-US" altLang="ru-RU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err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ru-RU" altLang="ru-R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ru-R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ru-RU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ru-RU" altLang="ru-RU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минимизируем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ru-RU" sz="2400" b="1" i="0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𝛃</m:t>
                        </m:r>
                        <m:r>
                          <a:rPr lang="ru-RU" altLang="ru-RU" sz="24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ru-R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d>
                    <m:r>
                      <a:rPr lang="en-US" altLang="ru-RU" sz="24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ru-RU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обновляем</a:t>
                </a:r>
                <a:r>
                  <a:rPr lang="en-US" altLang="ru-RU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endParaRPr lang="ru-RU" altLang="ru-RU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altLang="ru-RU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altLang="ru-RU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altLang="ru-RU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altLang="ru-RU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Проверяем независимость получившихся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ru-RU" altLang="ru-RU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435" name="Объект 2">
                <a:extLst>
                  <a:ext uri="{FF2B5EF4-FFF2-40B4-BE49-F238E27FC236}">
                    <a16:creationId xmlns:a16="http://schemas.microsoft.com/office/drawing/2014/main" id="{8D750F85-EBFA-4F9C-A246-D5A88E7065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 t="-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C314E9-51DA-407E-8422-500DCE6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2D2A16-E27F-443A-8530-620842832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DB903E-EC31-4A1F-91F1-6735600AD885}" type="slidenum">
              <a:rPr lang="ru-RU" altLang="ru-RU" sz="1400">
                <a:latin typeface="Arial" panose="020B0604020202020204" pitchFamily="34" charset="0"/>
              </a:rPr>
              <a:pPr eaLnBrk="1" hangingPunct="1"/>
              <a:t>16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8439" name="Freeform 30">
            <a:extLst>
              <a:ext uri="{FF2B5EF4-FFF2-40B4-BE49-F238E27FC236}">
                <a16:creationId xmlns:a16="http://schemas.microsoft.com/office/drawing/2014/main" id="{499B2EDB-7380-4BFF-92C3-DEC6F752B3FA}"/>
              </a:ext>
            </a:extLst>
          </p:cNvPr>
          <p:cNvSpPr>
            <a:spLocks/>
          </p:cNvSpPr>
          <p:nvPr/>
        </p:nvSpPr>
        <p:spPr bwMode="auto">
          <a:xfrm>
            <a:off x="971550" y="2978150"/>
            <a:ext cx="5472113" cy="739775"/>
          </a:xfrm>
          <a:custGeom>
            <a:avLst/>
            <a:gdLst>
              <a:gd name="T0" fmla="*/ 2147483647 w 10000"/>
              <a:gd name="T1" fmla="*/ 0 h 10258"/>
              <a:gd name="T2" fmla="*/ 2147483647 w 10000"/>
              <a:gd name="T3" fmla="*/ 2147483647 h 10258"/>
              <a:gd name="T4" fmla="*/ 0 w 10000"/>
              <a:gd name="T5" fmla="*/ 2147483647 h 10258"/>
              <a:gd name="T6" fmla="*/ 0 w 10000"/>
              <a:gd name="T7" fmla="*/ 2147483647 h 10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0" h="10258">
                <a:moveTo>
                  <a:pt x="10000" y="0"/>
                </a:moveTo>
                <a:lnTo>
                  <a:pt x="10000" y="10258"/>
                </a:lnTo>
                <a:lnTo>
                  <a:pt x="0" y="10258"/>
                </a:lnTo>
                <a:lnTo>
                  <a:pt x="0" y="25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0" name="Прямоугольник 8">
            <a:extLst>
              <a:ext uri="{FF2B5EF4-FFF2-40B4-BE49-F238E27FC236}">
                <a16:creationId xmlns:a16="http://schemas.microsoft.com/office/drawing/2014/main" id="{58BFFFAE-09DB-4545-BC10-F794A5989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3716338"/>
            <a:ext cx="384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ahoma" panose="020B0604030504040204" pitchFamily="34" charset="0"/>
              </a:rPr>
              <a:t>повторяем до сходимости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5156F0-F1B3-4766-AC40-DF03F8ED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F131A4-34D2-4208-B66A-378F74CC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536A35-B2DC-4B5F-BAF0-CE049DBEEFF0}" type="slidenum">
              <a:rPr lang="ru-RU" altLang="ru-RU" sz="1400">
                <a:latin typeface="Arial" panose="020B0604020202020204" pitchFamily="34" charset="0"/>
              </a:rPr>
              <a:pPr eaLnBrk="1" hangingPunct="1"/>
              <a:t>17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3E374F38-797C-4BA0-8948-BE736904F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Зависимость погрешностей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3">
                <a:extLst>
                  <a:ext uri="{FF2B5EF4-FFF2-40B4-BE49-F238E27FC236}">
                    <a16:creationId xmlns:a16="http://schemas.microsoft.com/office/drawing/2014/main" id="{DE94B01A-F7B5-4CF4-A93D-1D200DFA05A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800" dirty="0"/>
                  <a:t>Уменьшение степеней свободы (для быстрых оценок)</a:t>
                </a:r>
              </a:p>
              <a:p>
                <a:pPr lvl="1" eaLnBrk="1" hangingPunct="1"/>
                <a:r>
                  <a:rPr lang="ru-RU" altLang="ru-RU" sz="2400" dirty="0"/>
                  <a:t>Если проредить данные, корреляция уменьшится</a:t>
                </a:r>
              </a:p>
              <a:p>
                <a:pPr lvl="1" eaLnBrk="1" hangingPunct="1"/>
                <a:r>
                  <a:rPr lang="ru-RU" altLang="ru-RU" sz="2400" dirty="0"/>
                  <a:t>По автокорреляционной функции оценивается </a:t>
                </a:r>
                <a:r>
                  <a:rPr lang="ru-RU" altLang="ru-RU" sz="2400" dirty="0">
                    <a:solidFill>
                      <a:srgbClr val="3333CC"/>
                    </a:solidFill>
                  </a:rPr>
                  <a:t>эффективное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altLang="ru-RU" sz="2400" dirty="0">
                    <a:solidFill>
                      <a:srgbClr val="3333CC"/>
                    </a:solidFill>
                  </a:rPr>
                  <a:t> – </a:t>
                </a:r>
                <a:r>
                  <a:rPr lang="ru-RU" altLang="ru-RU" sz="2400" dirty="0">
                    <a:solidFill>
                      <a:srgbClr val="3333CC"/>
                    </a:solidFill>
                  </a:rPr>
                  <a:t>используется для доверительных интервалов</a:t>
                </a:r>
              </a:p>
              <a:p>
                <a:pPr lvl="1" eaLnBrk="1" hangingPunct="1"/>
                <a:endParaRPr lang="ru-RU" altLang="ru-RU" sz="2400" dirty="0"/>
              </a:p>
            </p:txBody>
          </p:sp>
        </mc:Choice>
        <mc:Fallback xmlns="">
          <p:sp>
            <p:nvSpPr>
              <p:cNvPr id="19461" name="Rectangle 3">
                <a:extLst>
                  <a:ext uri="{FF2B5EF4-FFF2-40B4-BE49-F238E27FC236}">
                    <a16:creationId xmlns:a16="http://schemas.microsoft.com/office/drawing/2014/main" id="{DE94B01A-F7B5-4CF4-A93D-1D200DFA05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ижний колонтитул 4">
            <a:extLst>
              <a:ext uri="{FF2B5EF4-FFF2-40B4-BE49-F238E27FC236}">
                <a16:creationId xmlns:a16="http://schemas.microsoft.com/office/drawing/2014/main" id="{1201156A-C40D-4600-AA24-1DE713FD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25" name="Номер слайда 5">
            <a:extLst>
              <a:ext uri="{FF2B5EF4-FFF2-40B4-BE49-F238E27FC236}">
                <a16:creationId xmlns:a16="http://schemas.microsoft.com/office/drawing/2014/main" id="{30D48A9B-C125-4B76-8D7D-7B620729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C6E430-DC7B-4B6C-8275-DBA4FB96A0F2}" type="slidenum">
              <a:rPr lang="ru-RU" altLang="ru-RU" sz="1400">
                <a:latin typeface="Arial" panose="020B0604020202020204" pitchFamily="34" charset="0"/>
              </a:rPr>
              <a:pPr eaLnBrk="1" hangingPunct="1"/>
              <a:t>18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7541745B-11D6-4E3F-9CAF-37BF35776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-26988"/>
            <a:ext cx="7648575" cy="739776"/>
          </a:xfrm>
        </p:spPr>
        <p:txBody>
          <a:bodyPr/>
          <a:lstStyle/>
          <a:p>
            <a:pPr eaLnBrk="1" hangingPunct="1"/>
            <a:r>
              <a:rPr lang="ru-RU" altLang="ru-RU"/>
              <a:t>Зависимость погрешностей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5" name="Rectangle 3">
                <a:extLst>
                  <a:ext uri="{FF2B5EF4-FFF2-40B4-BE49-F238E27FC236}">
                    <a16:creationId xmlns:a16="http://schemas.microsoft.com/office/drawing/2014/main" id="{55530D70-DDF7-4914-BF00-07540E9DB51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800" dirty="0"/>
                  <a:t>При наличии корреляций</a:t>
                </a:r>
              </a:p>
              <a:p>
                <a:pPr lvl="1" eaLnBrk="1" hangingPunct="1"/>
                <a:r>
                  <a:rPr lang="ru-RU" altLang="ru-RU" sz="2400" dirty="0"/>
                  <a:t>Произвольную матрицы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можно определить итерационно при наличии повторных измерений</a:t>
                </a:r>
              </a:p>
              <a:p>
                <a:pPr lvl="1" eaLnBrk="1" hangingPunct="1"/>
                <a:endParaRPr lang="ru-RU" altLang="ru-RU" sz="2400" dirty="0"/>
              </a:p>
              <a:p>
                <a:pPr lvl="1" eaLnBrk="1" hangingPunct="1"/>
                <a:endParaRPr lang="ru-RU" altLang="ru-RU" sz="2400" dirty="0"/>
              </a:p>
              <a:p>
                <a:pPr lvl="1" eaLnBrk="1" hangingPunct="1"/>
                <a:endParaRPr lang="ru-RU" altLang="ru-RU" sz="2400" dirty="0"/>
              </a:p>
              <a:p>
                <a:pPr lvl="1" eaLnBrk="1" hangingPunct="1"/>
                <a:endParaRPr lang="en-US" altLang="ru-RU" sz="2400" dirty="0"/>
              </a:p>
              <a:p>
                <a:pPr lvl="1" eaLnBrk="1" hangingPunct="1"/>
                <a:endParaRPr lang="ru-RU" altLang="ru-RU" sz="2400" dirty="0"/>
              </a:p>
              <a:p>
                <a:pPr lvl="1" eaLnBrk="1" hangingPunct="1"/>
                <a:r>
                  <a:rPr lang="ru-RU" altLang="ru-RU" sz="2400" dirty="0"/>
                  <a:t>Предполагая стационарный нормальный процесс – тогда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ru-RU" altLang="ru-RU" sz="2400" b="1" dirty="0">
                    <a:latin typeface="Times New Roman" panose="02020603050405020304" pitchFamily="18" charset="0"/>
                  </a:rPr>
                  <a:t> </a:t>
                </a:r>
                <a:r>
                  <a:rPr lang="ru-RU" altLang="ru-RU" sz="2400" dirty="0"/>
                  <a:t>определяется по</a:t>
                </a:r>
                <a:r>
                  <a:rPr lang="ru-RU" altLang="ru-RU" sz="240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u-RU" altLang="ru-RU" sz="2400" dirty="0"/>
                  <a:t> (меньше неизвестных)</a:t>
                </a:r>
              </a:p>
            </p:txBody>
          </p:sp>
        </mc:Choice>
        <mc:Fallback xmlns="">
          <p:sp>
            <p:nvSpPr>
              <p:cNvPr id="20485" name="Rectangle 3">
                <a:extLst>
                  <a:ext uri="{FF2B5EF4-FFF2-40B4-BE49-F238E27FC236}">
                    <a16:creationId xmlns:a16="http://schemas.microsoft.com/office/drawing/2014/main" id="{55530D70-DDF7-4914-BF00-07540E9DB5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486" name="Группа 3">
            <a:extLst>
              <a:ext uri="{FF2B5EF4-FFF2-40B4-BE49-F238E27FC236}">
                <a16:creationId xmlns:a16="http://schemas.microsoft.com/office/drawing/2014/main" id="{433E0167-FA66-45B2-AD7F-16ED27E41DAB}"/>
              </a:ext>
            </a:extLst>
          </p:cNvPr>
          <p:cNvGrpSpPr>
            <a:grpSpLocks/>
          </p:cNvGrpSpPr>
          <p:nvPr/>
        </p:nvGrpSpPr>
        <p:grpSpPr bwMode="auto">
          <a:xfrm>
            <a:off x="1042988" y="2708920"/>
            <a:ext cx="6553200" cy="1512888"/>
            <a:chOff x="1042988" y="2708275"/>
            <a:chExt cx="6553200" cy="1512888"/>
          </a:xfrm>
        </p:grpSpPr>
        <p:grpSp>
          <p:nvGrpSpPr>
            <p:cNvPr id="20488" name="Group 14">
              <a:extLst>
                <a:ext uri="{FF2B5EF4-FFF2-40B4-BE49-F238E27FC236}">
                  <a16:creationId xmlns:a16="http://schemas.microsoft.com/office/drawing/2014/main" id="{DBE71205-B357-4C47-A3CB-D53AA2521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988" y="2708275"/>
              <a:ext cx="1800225" cy="1222375"/>
              <a:chOff x="430" y="1616"/>
              <a:chExt cx="1134" cy="770"/>
            </a:xfrm>
          </p:grpSpPr>
          <p:sp>
            <p:nvSpPr>
              <p:cNvPr id="20501" name="Rectangle 15">
                <a:extLst>
                  <a:ext uri="{FF2B5EF4-FFF2-40B4-BE49-F238E27FC236}">
                    <a16:creationId xmlns:a16="http://schemas.microsoft.com/office/drawing/2014/main" id="{EBFAEF89-ECE7-4400-BCE8-C6B86C848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" y="1616"/>
                <a:ext cx="952" cy="5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20502" name="Rectangle 16">
                <a:extLst>
                  <a:ext uri="{FF2B5EF4-FFF2-40B4-BE49-F238E27FC236}">
                    <a16:creationId xmlns:a16="http://schemas.microsoft.com/office/drawing/2014/main" id="{A8243120-E5BF-4FE4-8F7B-3353B9164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952" cy="5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20503" name="Rectangle 17">
                <a:extLst>
                  <a:ext uri="{FF2B5EF4-FFF2-40B4-BE49-F238E27FC236}">
                    <a16:creationId xmlns:a16="http://schemas.microsoft.com/office/drawing/2014/main" id="{CC60B3B9-EB7E-42CC-82B8-FBBE7B29C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797"/>
                <a:ext cx="952" cy="5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20504" name="Freeform 18">
                <a:extLst>
                  <a:ext uri="{FF2B5EF4-FFF2-40B4-BE49-F238E27FC236}">
                    <a16:creationId xmlns:a16="http://schemas.microsoft.com/office/drawing/2014/main" id="{D0EBDCAB-F30D-47A1-9665-3BC978997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" y="1878"/>
                <a:ext cx="792" cy="474"/>
              </a:xfrm>
              <a:custGeom>
                <a:avLst/>
                <a:gdLst>
                  <a:gd name="T0" fmla="*/ 0 w 792"/>
                  <a:gd name="T1" fmla="*/ 474 h 474"/>
                  <a:gd name="T2" fmla="*/ 30 w 792"/>
                  <a:gd name="T3" fmla="*/ 282 h 474"/>
                  <a:gd name="T4" fmla="*/ 36 w 792"/>
                  <a:gd name="T5" fmla="*/ 318 h 474"/>
                  <a:gd name="T6" fmla="*/ 48 w 792"/>
                  <a:gd name="T7" fmla="*/ 354 h 474"/>
                  <a:gd name="T8" fmla="*/ 72 w 792"/>
                  <a:gd name="T9" fmla="*/ 192 h 474"/>
                  <a:gd name="T10" fmla="*/ 108 w 792"/>
                  <a:gd name="T11" fmla="*/ 312 h 474"/>
                  <a:gd name="T12" fmla="*/ 126 w 792"/>
                  <a:gd name="T13" fmla="*/ 132 h 474"/>
                  <a:gd name="T14" fmla="*/ 144 w 792"/>
                  <a:gd name="T15" fmla="*/ 246 h 474"/>
                  <a:gd name="T16" fmla="*/ 174 w 792"/>
                  <a:gd name="T17" fmla="*/ 102 h 474"/>
                  <a:gd name="T18" fmla="*/ 204 w 792"/>
                  <a:gd name="T19" fmla="*/ 204 h 474"/>
                  <a:gd name="T20" fmla="*/ 252 w 792"/>
                  <a:gd name="T21" fmla="*/ 54 h 474"/>
                  <a:gd name="T22" fmla="*/ 258 w 792"/>
                  <a:gd name="T23" fmla="*/ 132 h 474"/>
                  <a:gd name="T24" fmla="*/ 264 w 792"/>
                  <a:gd name="T25" fmla="*/ 156 h 474"/>
                  <a:gd name="T26" fmla="*/ 270 w 792"/>
                  <a:gd name="T27" fmla="*/ 132 h 474"/>
                  <a:gd name="T28" fmla="*/ 306 w 792"/>
                  <a:gd name="T29" fmla="*/ 24 h 474"/>
                  <a:gd name="T30" fmla="*/ 360 w 792"/>
                  <a:gd name="T31" fmla="*/ 144 h 474"/>
                  <a:gd name="T32" fmla="*/ 402 w 792"/>
                  <a:gd name="T33" fmla="*/ 12 h 474"/>
                  <a:gd name="T34" fmla="*/ 426 w 792"/>
                  <a:gd name="T35" fmla="*/ 48 h 474"/>
                  <a:gd name="T36" fmla="*/ 438 w 792"/>
                  <a:gd name="T37" fmla="*/ 84 h 474"/>
                  <a:gd name="T38" fmla="*/ 474 w 792"/>
                  <a:gd name="T39" fmla="*/ 0 h 474"/>
                  <a:gd name="T40" fmla="*/ 504 w 792"/>
                  <a:gd name="T41" fmla="*/ 60 h 474"/>
                  <a:gd name="T42" fmla="*/ 522 w 792"/>
                  <a:gd name="T43" fmla="*/ 42 h 474"/>
                  <a:gd name="T44" fmla="*/ 534 w 792"/>
                  <a:gd name="T45" fmla="*/ 6 h 474"/>
                  <a:gd name="T46" fmla="*/ 540 w 792"/>
                  <a:gd name="T47" fmla="*/ 54 h 474"/>
                  <a:gd name="T48" fmla="*/ 564 w 792"/>
                  <a:gd name="T49" fmla="*/ 24 h 474"/>
                  <a:gd name="T50" fmla="*/ 612 w 792"/>
                  <a:gd name="T51" fmla="*/ 60 h 474"/>
                  <a:gd name="T52" fmla="*/ 666 w 792"/>
                  <a:gd name="T53" fmla="*/ 30 h 474"/>
                  <a:gd name="T54" fmla="*/ 684 w 792"/>
                  <a:gd name="T55" fmla="*/ 36 h 474"/>
                  <a:gd name="T56" fmla="*/ 720 w 792"/>
                  <a:gd name="T57" fmla="*/ 12 h 474"/>
                  <a:gd name="T58" fmla="*/ 792 w 792"/>
                  <a:gd name="T59" fmla="*/ 18 h 47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92" h="474">
                    <a:moveTo>
                      <a:pt x="0" y="474"/>
                    </a:moveTo>
                    <a:cubicBezTo>
                      <a:pt x="5" y="403"/>
                      <a:pt x="19" y="350"/>
                      <a:pt x="30" y="282"/>
                    </a:cubicBezTo>
                    <a:cubicBezTo>
                      <a:pt x="32" y="294"/>
                      <a:pt x="33" y="306"/>
                      <a:pt x="36" y="318"/>
                    </a:cubicBezTo>
                    <a:cubicBezTo>
                      <a:pt x="39" y="330"/>
                      <a:pt x="48" y="354"/>
                      <a:pt x="48" y="354"/>
                    </a:cubicBezTo>
                    <a:cubicBezTo>
                      <a:pt x="78" y="309"/>
                      <a:pt x="65" y="245"/>
                      <a:pt x="72" y="192"/>
                    </a:cubicBezTo>
                    <a:cubicBezTo>
                      <a:pt x="78" y="232"/>
                      <a:pt x="85" y="278"/>
                      <a:pt x="108" y="312"/>
                    </a:cubicBezTo>
                    <a:cubicBezTo>
                      <a:pt x="127" y="254"/>
                      <a:pt x="107" y="190"/>
                      <a:pt x="126" y="132"/>
                    </a:cubicBezTo>
                    <a:cubicBezTo>
                      <a:pt x="130" y="173"/>
                      <a:pt x="131" y="208"/>
                      <a:pt x="144" y="246"/>
                    </a:cubicBezTo>
                    <a:cubicBezTo>
                      <a:pt x="168" y="199"/>
                      <a:pt x="145" y="146"/>
                      <a:pt x="174" y="102"/>
                    </a:cubicBezTo>
                    <a:cubicBezTo>
                      <a:pt x="185" y="136"/>
                      <a:pt x="193" y="170"/>
                      <a:pt x="204" y="204"/>
                    </a:cubicBezTo>
                    <a:cubicBezTo>
                      <a:pt x="267" y="183"/>
                      <a:pt x="198" y="90"/>
                      <a:pt x="252" y="54"/>
                    </a:cubicBezTo>
                    <a:cubicBezTo>
                      <a:pt x="262" y="83"/>
                      <a:pt x="264" y="101"/>
                      <a:pt x="258" y="132"/>
                    </a:cubicBezTo>
                    <a:cubicBezTo>
                      <a:pt x="260" y="140"/>
                      <a:pt x="256" y="156"/>
                      <a:pt x="264" y="156"/>
                    </a:cubicBezTo>
                    <a:cubicBezTo>
                      <a:pt x="272" y="156"/>
                      <a:pt x="268" y="140"/>
                      <a:pt x="270" y="132"/>
                    </a:cubicBezTo>
                    <a:cubicBezTo>
                      <a:pt x="279" y="94"/>
                      <a:pt x="271" y="47"/>
                      <a:pt x="306" y="24"/>
                    </a:cubicBezTo>
                    <a:cubicBezTo>
                      <a:pt x="333" y="64"/>
                      <a:pt x="315" y="129"/>
                      <a:pt x="360" y="144"/>
                    </a:cubicBezTo>
                    <a:cubicBezTo>
                      <a:pt x="372" y="98"/>
                      <a:pt x="387" y="57"/>
                      <a:pt x="402" y="12"/>
                    </a:cubicBezTo>
                    <a:cubicBezTo>
                      <a:pt x="429" y="30"/>
                      <a:pt x="416" y="16"/>
                      <a:pt x="426" y="48"/>
                    </a:cubicBezTo>
                    <a:cubicBezTo>
                      <a:pt x="430" y="60"/>
                      <a:pt x="438" y="84"/>
                      <a:pt x="438" y="84"/>
                    </a:cubicBezTo>
                    <a:cubicBezTo>
                      <a:pt x="472" y="73"/>
                      <a:pt x="466" y="32"/>
                      <a:pt x="474" y="0"/>
                    </a:cubicBezTo>
                    <a:cubicBezTo>
                      <a:pt x="478" y="35"/>
                      <a:pt x="468" y="72"/>
                      <a:pt x="504" y="60"/>
                    </a:cubicBezTo>
                    <a:cubicBezTo>
                      <a:pt x="510" y="54"/>
                      <a:pt x="518" y="49"/>
                      <a:pt x="522" y="42"/>
                    </a:cubicBezTo>
                    <a:cubicBezTo>
                      <a:pt x="528" y="31"/>
                      <a:pt x="534" y="6"/>
                      <a:pt x="534" y="6"/>
                    </a:cubicBezTo>
                    <a:cubicBezTo>
                      <a:pt x="536" y="22"/>
                      <a:pt x="531" y="41"/>
                      <a:pt x="540" y="54"/>
                    </a:cubicBezTo>
                    <a:cubicBezTo>
                      <a:pt x="551" y="71"/>
                      <a:pt x="560" y="36"/>
                      <a:pt x="564" y="24"/>
                    </a:cubicBezTo>
                    <a:cubicBezTo>
                      <a:pt x="584" y="37"/>
                      <a:pt x="589" y="52"/>
                      <a:pt x="612" y="60"/>
                    </a:cubicBezTo>
                    <a:cubicBezTo>
                      <a:pt x="634" y="53"/>
                      <a:pt x="644" y="37"/>
                      <a:pt x="666" y="30"/>
                    </a:cubicBezTo>
                    <a:cubicBezTo>
                      <a:pt x="672" y="32"/>
                      <a:pt x="678" y="38"/>
                      <a:pt x="684" y="36"/>
                    </a:cubicBezTo>
                    <a:cubicBezTo>
                      <a:pt x="698" y="31"/>
                      <a:pt x="720" y="12"/>
                      <a:pt x="720" y="12"/>
                    </a:cubicBezTo>
                    <a:cubicBezTo>
                      <a:pt x="740" y="15"/>
                      <a:pt x="773" y="28"/>
                      <a:pt x="792" y="1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489" name="Line 19">
              <a:extLst>
                <a:ext uri="{FF2B5EF4-FFF2-40B4-BE49-F238E27FC236}">
                  <a16:creationId xmlns:a16="http://schemas.microsoft.com/office/drawing/2014/main" id="{98657CFB-0891-46F8-A2C4-A391BF2DA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138" y="3355975"/>
              <a:ext cx="1079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Text Box 20">
              <a:extLst>
                <a:ext uri="{FF2B5EF4-FFF2-40B4-BE49-F238E27FC236}">
                  <a16:creationId xmlns:a16="http://schemas.microsoft.com/office/drawing/2014/main" id="{AAA864B6-D478-445F-BCA8-6D1523C25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676" y="2924175"/>
              <a:ext cx="12366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4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 dirty="0">
                  <a:latin typeface="Tahoma" panose="020B0604030504040204" pitchFamily="34" charset="0"/>
                </a:rPr>
                <a:t>подгонка</a:t>
              </a:r>
            </a:p>
          </p:txBody>
        </p:sp>
        <p:grpSp>
          <p:nvGrpSpPr>
            <p:cNvPr id="20491" name="Group 21">
              <a:extLst>
                <a:ext uri="{FF2B5EF4-FFF2-40B4-BE49-F238E27FC236}">
                  <a16:creationId xmlns:a16="http://schemas.microsoft.com/office/drawing/2014/main" id="{50DE0D7F-AF03-4A7B-89F1-85F9B28280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7538" y="2708275"/>
              <a:ext cx="1800225" cy="1222375"/>
              <a:chOff x="430" y="1616"/>
              <a:chExt cx="1134" cy="770"/>
            </a:xfrm>
          </p:grpSpPr>
          <p:sp>
            <p:nvSpPr>
              <p:cNvPr id="20497" name="Rectangle 22">
                <a:extLst>
                  <a:ext uri="{FF2B5EF4-FFF2-40B4-BE49-F238E27FC236}">
                    <a16:creationId xmlns:a16="http://schemas.microsoft.com/office/drawing/2014/main" id="{488427EB-AAB6-4D6D-86A2-E25CD88DF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" y="1616"/>
                <a:ext cx="952" cy="5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20498" name="Rectangle 23">
                <a:extLst>
                  <a:ext uri="{FF2B5EF4-FFF2-40B4-BE49-F238E27FC236}">
                    <a16:creationId xmlns:a16="http://schemas.microsoft.com/office/drawing/2014/main" id="{2556387B-28D9-41B3-A613-8771D3327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952" cy="5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20499" name="Rectangle 24">
                <a:extLst>
                  <a:ext uri="{FF2B5EF4-FFF2-40B4-BE49-F238E27FC236}">
                    <a16:creationId xmlns:a16="http://schemas.microsoft.com/office/drawing/2014/main" id="{79B9A46C-769B-4D26-B0E2-F2CD5B52B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797"/>
                <a:ext cx="952" cy="58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20500" name="Freeform 25">
                <a:extLst>
                  <a:ext uri="{FF2B5EF4-FFF2-40B4-BE49-F238E27FC236}">
                    <a16:creationId xmlns:a16="http://schemas.microsoft.com/office/drawing/2014/main" id="{1C7D5761-FE95-46F8-9C70-ACBA04416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" y="1878"/>
                <a:ext cx="792" cy="474"/>
              </a:xfrm>
              <a:custGeom>
                <a:avLst/>
                <a:gdLst>
                  <a:gd name="T0" fmla="*/ 0 w 792"/>
                  <a:gd name="T1" fmla="*/ 474 h 474"/>
                  <a:gd name="T2" fmla="*/ 30 w 792"/>
                  <a:gd name="T3" fmla="*/ 282 h 474"/>
                  <a:gd name="T4" fmla="*/ 36 w 792"/>
                  <a:gd name="T5" fmla="*/ 318 h 474"/>
                  <a:gd name="T6" fmla="*/ 48 w 792"/>
                  <a:gd name="T7" fmla="*/ 354 h 474"/>
                  <a:gd name="T8" fmla="*/ 72 w 792"/>
                  <a:gd name="T9" fmla="*/ 192 h 474"/>
                  <a:gd name="T10" fmla="*/ 108 w 792"/>
                  <a:gd name="T11" fmla="*/ 312 h 474"/>
                  <a:gd name="T12" fmla="*/ 126 w 792"/>
                  <a:gd name="T13" fmla="*/ 132 h 474"/>
                  <a:gd name="T14" fmla="*/ 144 w 792"/>
                  <a:gd name="T15" fmla="*/ 246 h 474"/>
                  <a:gd name="T16" fmla="*/ 174 w 792"/>
                  <a:gd name="T17" fmla="*/ 102 h 474"/>
                  <a:gd name="T18" fmla="*/ 204 w 792"/>
                  <a:gd name="T19" fmla="*/ 204 h 474"/>
                  <a:gd name="T20" fmla="*/ 252 w 792"/>
                  <a:gd name="T21" fmla="*/ 54 h 474"/>
                  <a:gd name="T22" fmla="*/ 258 w 792"/>
                  <a:gd name="T23" fmla="*/ 132 h 474"/>
                  <a:gd name="T24" fmla="*/ 264 w 792"/>
                  <a:gd name="T25" fmla="*/ 156 h 474"/>
                  <a:gd name="T26" fmla="*/ 270 w 792"/>
                  <a:gd name="T27" fmla="*/ 132 h 474"/>
                  <a:gd name="T28" fmla="*/ 306 w 792"/>
                  <a:gd name="T29" fmla="*/ 24 h 474"/>
                  <a:gd name="T30" fmla="*/ 360 w 792"/>
                  <a:gd name="T31" fmla="*/ 144 h 474"/>
                  <a:gd name="T32" fmla="*/ 402 w 792"/>
                  <a:gd name="T33" fmla="*/ 12 h 474"/>
                  <a:gd name="T34" fmla="*/ 426 w 792"/>
                  <a:gd name="T35" fmla="*/ 48 h 474"/>
                  <a:gd name="T36" fmla="*/ 438 w 792"/>
                  <a:gd name="T37" fmla="*/ 84 h 474"/>
                  <a:gd name="T38" fmla="*/ 474 w 792"/>
                  <a:gd name="T39" fmla="*/ 0 h 474"/>
                  <a:gd name="T40" fmla="*/ 504 w 792"/>
                  <a:gd name="T41" fmla="*/ 60 h 474"/>
                  <a:gd name="T42" fmla="*/ 522 w 792"/>
                  <a:gd name="T43" fmla="*/ 42 h 474"/>
                  <a:gd name="T44" fmla="*/ 534 w 792"/>
                  <a:gd name="T45" fmla="*/ 6 h 474"/>
                  <a:gd name="T46" fmla="*/ 540 w 792"/>
                  <a:gd name="T47" fmla="*/ 54 h 474"/>
                  <a:gd name="T48" fmla="*/ 564 w 792"/>
                  <a:gd name="T49" fmla="*/ 24 h 474"/>
                  <a:gd name="T50" fmla="*/ 612 w 792"/>
                  <a:gd name="T51" fmla="*/ 60 h 474"/>
                  <a:gd name="T52" fmla="*/ 666 w 792"/>
                  <a:gd name="T53" fmla="*/ 30 h 474"/>
                  <a:gd name="T54" fmla="*/ 684 w 792"/>
                  <a:gd name="T55" fmla="*/ 36 h 474"/>
                  <a:gd name="T56" fmla="*/ 720 w 792"/>
                  <a:gd name="T57" fmla="*/ 12 h 474"/>
                  <a:gd name="T58" fmla="*/ 792 w 792"/>
                  <a:gd name="T59" fmla="*/ 18 h 47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92" h="474">
                    <a:moveTo>
                      <a:pt x="0" y="474"/>
                    </a:moveTo>
                    <a:cubicBezTo>
                      <a:pt x="5" y="403"/>
                      <a:pt x="19" y="350"/>
                      <a:pt x="30" y="282"/>
                    </a:cubicBezTo>
                    <a:cubicBezTo>
                      <a:pt x="32" y="294"/>
                      <a:pt x="33" y="306"/>
                      <a:pt x="36" y="318"/>
                    </a:cubicBezTo>
                    <a:cubicBezTo>
                      <a:pt x="39" y="330"/>
                      <a:pt x="48" y="354"/>
                      <a:pt x="48" y="354"/>
                    </a:cubicBezTo>
                    <a:cubicBezTo>
                      <a:pt x="78" y="309"/>
                      <a:pt x="65" y="245"/>
                      <a:pt x="72" y="192"/>
                    </a:cubicBezTo>
                    <a:cubicBezTo>
                      <a:pt x="78" y="232"/>
                      <a:pt x="85" y="278"/>
                      <a:pt x="108" y="312"/>
                    </a:cubicBezTo>
                    <a:cubicBezTo>
                      <a:pt x="127" y="254"/>
                      <a:pt x="107" y="190"/>
                      <a:pt x="126" y="132"/>
                    </a:cubicBezTo>
                    <a:cubicBezTo>
                      <a:pt x="130" y="173"/>
                      <a:pt x="131" y="208"/>
                      <a:pt x="144" y="246"/>
                    </a:cubicBezTo>
                    <a:cubicBezTo>
                      <a:pt x="168" y="199"/>
                      <a:pt x="145" y="146"/>
                      <a:pt x="174" y="102"/>
                    </a:cubicBezTo>
                    <a:cubicBezTo>
                      <a:pt x="185" y="136"/>
                      <a:pt x="193" y="170"/>
                      <a:pt x="204" y="204"/>
                    </a:cubicBezTo>
                    <a:cubicBezTo>
                      <a:pt x="267" y="183"/>
                      <a:pt x="198" y="90"/>
                      <a:pt x="252" y="54"/>
                    </a:cubicBezTo>
                    <a:cubicBezTo>
                      <a:pt x="262" y="83"/>
                      <a:pt x="264" y="101"/>
                      <a:pt x="258" y="132"/>
                    </a:cubicBezTo>
                    <a:cubicBezTo>
                      <a:pt x="260" y="140"/>
                      <a:pt x="256" y="156"/>
                      <a:pt x="264" y="156"/>
                    </a:cubicBezTo>
                    <a:cubicBezTo>
                      <a:pt x="272" y="156"/>
                      <a:pt x="268" y="140"/>
                      <a:pt x="270" y="132"/>
                    </a:cubicBezTo>
                    <a:cubicBezTo>
                      <a:pt x="279" y="94"/>
                      <a:pt x="271" y="47"/>
                      <a:pt x="306" y="24"/>
                    </a:cubicBezTo>
                    <a:cubicBezTo>
                      <a:pt x="333" y="64"/>
                      <a:pt x="315" y="129"/>
                      <a:pt x="360" y="144"/>
                    </a:cubicBezTo>
                    <a:cubicBezTo>
                      <a:pt x="372" y="98"/>
                      <a:pt x="387" y="57"/>
                      <a:pt x="402" y="12"/>
                    </a:cubicBezTo>
                    <a:cubicBezTo>
                      <a:pt x="429" y="30"/>
                      <a:pt x="416" y="16"/>
                      <a:pt x="426" y="48"/>
                    </a:cubicBezTo>
                    <a:cubicBezTo>
                      <a:pt x="430" y="60"/>
                      <a:pt x="438" y="84"/>
                      <a:pt x="438" y="84"/>
                    </a:cubicBezTo>
                    <a:cubicBezTo>
                      <a:pt x="472" y="73"/>
                      <a:pt x="466" y="32"/>
                      <a:pt x="474" y="0"/>
                    </a:cubicBezTo>
                    <a:cubicBezTo>
                      <a:pt x="478" y="35"/>
                      <a:pt x="468" y="72"/>
                      <a:pt x="504" y="60"/>
                    </a:cubicBezTo>
                    <a:cubicBezTo>
                      <a:pt x="510" y="54"/>
                      <a:pt x="518" y="49"/>
                      <a:pt x="522" y="42"/>
                    </a:cubicBezTo>
                    <a:cubicBezTo>
                      <a:pt x="528" y="31"/>
                      <a:pt x="534" y="6"/>
                      <a:pt x="534" y="6"/>
                    </a:cubicBezTo>
                    <a:cubicBezTo>
                      <a:pt x="536" y="22"/>
                      <a:pt x="531" y="41"/>
                      <a:pt x="540" y="54"/>
                    </a:cubicBezTo>
                    <a:cubicBezTo>
                      <a:pt x="551" y="71"/>
                      <a:pt x="560" y="36"/>
                      <a:pt x="564" y="24"/>
                    </a:cubicBezTo>
                    <a:cubicBezTo>
                      <a:pt x="584" y="37"/>
                      <a:pt x="589" y="52"/>
                      <a:pt x="612" y="60"/>
                    </a:cubicBezTo>
                    <a:cubicBezTo>
                      <a:pt x="634" y="53"/>
                      <a:pt x="644" y="37"/>
                      <a:pt x="666" y="30"/>
                    </a:cubicBezTo>
                    <a:cubicBezTo>
                      <a:pt x="672" y="32"/>
                      <a:pt x="678" y="38"/>
                      <a:pt x="684" y="36"/>
                    </a:cubicBezTo>
                    <a:cubicBezTo>
                      <a:pt x="698" y="31"/>
                      <a:pt x="720" y="12"/>
                      <a:pt x="720" y="12"/>
                    </a:cubicBezTo>
                    <a:cubicBezTo>
                      <a:pt x="740" y="15"/>
                      <a:pt x="773" y="28"/>
                      <a:pt x="792" y="1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492" name="Freeform 26">
              <a:extLst>
                <a:ext uri="{FF2B5EF4-FFF2-40B4-BE49-F238E27FC236}">
                  <a16:creationId xmlns:a16="http://schemas.microsoft.com/office/drawing/2014/main" id="{99BA8886-0E26-4B5D-8FF5-36AEC0496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1" y="3140075"/>
              <a:ext cx="1368425" cy="720725"/>
            </a:xfrm>
            <a:custGeom>
              <a:avLst/>
              <a:gdLst>
                <a:gd name="T0" fmla="*/ 0 w 862"/>
                <a:gd name="T1" fmla="*/ 2147483647 h 454"/>
                <a:gd name="T2" fmla="*/ 2147483647 w 862"/>
                <a:gd name="T3" fmla="*/ 2147483647 h 454"/>
                <a:gd name="T4" fmla="*/ 2147483647 w 862"/>
                <a:gd name="T5" fmla="*/ 2147483647 h 454"/>
                <a:gd name="T6" fmla="*/ 2147483647 w 862"/>
                <a:gd name="T7" fmla="*/ 0 h 4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2" h="454">
                  <a:moveTo>
                    <a:pt x="0" y="454"/>
                  </a:moveTo>
                  <a:cubicBezTo>
                    <a:pt x="34" y="352"/>
                    <a:pt x="68" y="250"/>
                    <a:pt x="136" y="182"/>
                  </a:cubicBezTo>
                  <a:cubicBezTo>
                    <a:pt x="204" y="114"/>
                    <a:pt x="287" y="76"/>
                    <a:pt x="408" y="46"/>
                  </a:cubicBezTo>
                  <a:cubicBezTo>
                    <a:pt x="529" y="16"/>
                    <a:pt x="794" y="8"/>
                    <a:pt x="862" y="0"/>
                  </a:cubicBezTo>
                </a:path>
              </a:pathLst>
            </a:custGeom>
            <a:noFill/>
            <a:ln w="19050" cmpd="sng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3" name="Line 28">
              <a:extLst>
                <a:ext uri="{FF2B5EF4-FFF2-40B4-BE49-F238E27FC236}">
                  <a16:creationId xmlns:a16="http://schemas.microsoft.com/office/drawing/2014/main" id="{CB7A7B4E-3425-4F5F-90E7-5F6590E21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3301" y="3716338"/>
              <a:ext cx="10795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4" name="Text Box 29">
                  <a:extLst>
                    <a:ext uri="{FF2B5EF4-FFF2-40B4-BE49-F238E27FC236}">
                      <a16:creationId xmlns:a16="http://schemas.microsoft.com/office/drawing/2014/main" id="{C4326480-96FB-4415-93B5-49161141A4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64388" y="3475038"/>
                  <a:ext cx="4318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40000"/>
                    </a:spcBef>
                    <a:buClr>
                      <a:schemeClr val="folHlink"/>
                    </a:buClr>
                    <a:buSzPct val="60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5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50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5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</a:rPr>
                          <m:t>𝐕</m:t>
                        </m:r>
                      </m:oMath>
                    </m:oMathPara>
                  </a14:m>
                  <a:endParaRPr lang="ru-RU" altLang="ru-RU" sz="2400" b="1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494" name="Text Box 29">
                  <a:extLst>
                    <a:ext uri="{FF2B5EF4-FFF2-40B4-BE49-F238E27FC236}">
                      <a16:creationId xmlns:a16="http://schemas.microsoft.com/office/drawing/2014/main" id="{C4326480-96FB-4415-93B5-49161141A4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64388" y="3475038"/>
                  <a:ext cx="431800" cy="4572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95" name="Freeform 30">
              <a:extLst>
                <a:ext uri="{FF2B5EF4-FFF2-40B4-BE49-F238E27FC236}">
                  <a16:creationId xmlns:a16="http://schemas.microsoft.com/office/drawing/2014/main" id="{EC8FDD17-721F-42AC-88EC-B37C52A6E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913" y="3500438"/>
              <a:ext cx="3889375" cy="720725"/>
            </a:xfrm>
            <a:custGeom>
              <a:avLst/>
              <a:gdLst>
                <a:gd name="T0" fmla="*/ 2147483647 w 2450"/>
                <a:gd name="T1" fmla="*/ 2147483647 h 454"/>
                <a:gd name="T2" fmla="*/ 2147483647 w 2450"/>
                <a:gd name="T3" fmla="*/ 2147483647 h 454"/>
                <a:gd name="T4" fmla="*/ 0 w 2450"/>
                <a:gd name="T5" fmla="*/ 2147483647 h 454"/>
                <a:gd name="T6" fmla="*/ 0 w 2450"/>
                <a:gd name="T7" fmla="*/ 0 h 4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50" h="454">
                  <a:moveTo>
                    <a:pt x="2450" y="272"/>
                  </a:moveTo>
                  <a:lnTo>
                    <a:pt x="2450" y="454"/>
                  </a:lnTo>
                  <a:lnTo>
                    <a:pt x="0" y="454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96" name="Объект 1">
                  <a:extLst>
                    <a:ext uri="{FF2B5EF4-FFF2-40B4-BE49-F238E27FC236}">
                      <a16:creationId xmlns:a16="http://schemas.microsoft.com/office/drawing/2014/main" id="{293A91C9-9D84-4459-A4C9-60C381E3E15D}"/>
                    </a:ext>
                  </a:extLst>
                </p:cNvPr>
                <p:cNvSpPr txBox="1"/>
                <p:nvPr/>
              </p:nvSpPr>
              <p:spPr bwMode="auto">
                <a:xfrm>
                  <a:off x="5555456" y="3348832"/>
                  <a:ext cx="708025" cy="639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ru-RU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ru-RU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d>
                              <m:dPr>
                                <m:ctrlPr>
                                  <a:rPr lang="ru-RU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bSup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0496" name="Объект 1">
                  <a:extLst>
                    <a:ext uri="{FF2B5EF4-FFF2-40B4-BE49-F238E27FC236}">
                      <a16:creationId xmlns:a16="http://schemas.microsoft.com/office/drawing/2014/main" id="{293A91C9-9D84-4459-A4C9-60C381E3E1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55456" y="3348832"/>
                  <a:ext cx="708025" cy="6397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070C7D84-DB2F-4E1E-AB7C-3CBD3C9D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Пример для бактерий</a:t>
            </a:r>
            <a:r>
              <a:rPr lang="en-US" altLang="ru-RU"/>
              <a:t> </a:t>
            </a:r>
            <a:r>
              <a:rPr lang="en-US" altLang="ru-RU" i="1"/>
              <a:t>E.Coli</a:t>
            </a:r>
            <a:endParaRPr lang="ru-RU" altLang="ru-RU" i="1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3F929-1323-4B20-8457-B449575D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54A3B-B7E9-48D7-BD13-7B1FB288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1323BC-9CA3-4851-B1A4-C978B0C8813E}" type="slidenum">
              <a:rPr lang="ru-RU" altLang="ru-RU" sz="1400">
                <a:latin typeface="Arial" panose="020B0604020202020204" pitchFamily="34" charset="0"/>
              </a:rPr>
              <a:pPr eaLnBrk="1" hangingPunct="1"/>
              <a:t>19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graphicFrame>
        <p:nvGraphicFramePr>
          <p:cNvPr id="21509" name="Объект 1">
            <a:extLst>
              <a:ext uri="{FF2B5EF4-FFF2-40B4-BE49-F238E27FC236}">
                <a16:creationId xmlns:a16="http://schemas.microsoft.com/office/drawing/2014/main" id="{63B2E28A-5B55-4089-8F96-31CBE2E4F4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1028700"/>
          <a:ext cx="6769100" cy="564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Graph" r:id="rId4" imgW="4389120" imgH="3657600" progId="Origin50.Graph">
                  <p:embed/>
                </p:oleObj>
              </mc:Choice>
              <mc:Fallback>
                <p:oleObj name="Graph" r:id="rId4" imgW="4389120" imgH="3657600" progId="Origin50.Graph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028700"/>
                        <a:ext cx="6769100" cy="564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5D3C5EE-05C2-437D-9DFE-C28C32EE3F46}"/>
              </a:ext>
            </a:extLst>
          </p:cNvPr>
          <p:cNvSpPr txBox="1"/>
          <p:nvPr/>
        </p:nvSpPr>
        <p:spPr>
          <a:xfrm>
            <a:off x="1547813" y="806450"/>
            <a:ext cx="32686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  <a:cs typeface="Arial" charset="0"/>
              </a:rPr>
              <a:t>Изначальная невязка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A7D3AB-EF03-4089-A0BE-BC14E5F4C3CE}"/>
                  </a:ext>
                </a:extLst>
              </p:cNvPr>
              <p:cNvSpPr txBox="1"/>
              <p:nvPr/>
            </p:nvSpPr>
            <p:spPr>
              <a:xfrm>
                <a:off x="4922838" y="806450"/>
                <a:ext cx="2705100" cy="4619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ru-RU" dirty="0">
                    <a:latin typeface="+mn-lt"/>
                    <a:cs typeface="Arial" charset="0"/>
                  </a:rPr>
                  <a:t>Умноженная на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𝐑</m:t>
                    </m:r>
                  </m:oMath>
                </a14:m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A7D3AB-EF03-4089-A0BE-BC14E5F4C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38" y="806450"/>
                <a:ext cx="2705100" cy="461963"/>
              </a:xfrm>
              <a:prstGeom prst="rect">
                <a:avLst/>
              </a:prstGeom>
              <a:blipFill>
                <a:blip r:embed="rId6"/>
                <a:stretch>
                  <a:fillRect l="-3612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FCE0C-E8F9-475C-89E7-AD3B45DC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809A0D-3A08-48DC-BC57-9BA38402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BC4F54-9CAD-4B2D-896C-EF636C80FFC1}" type="slidenum">
              <a:rPr lang="ru-RU" altLang="ru-RU" sz="1400">
                <a:latin typeface="Arial" panose="020B0604020202020204" pitchFamily="34" charset="0"/>
              </a:rPr>
              <a:pPr eaLnBrk="1" hangingPunct="1"/>
              <a:t>2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59440648-1C97-4499-ADB6-E87E83E8E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План темы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47F1CDF6-DDD5-4C6D-8A55-A73D0FED0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4013" indent="-354013" eaLnBrk="1" hangingPunct="1"/>
            <a:r>
              <a:rPr lang="ru-RU" altLang="ru-RU" sz="2800" dirty="0"/>
              <a:t>Проверка изначальных предположений</a:t>
            </a:r>
          </a:p>
          <a:p>
            <a:pPr marL="801688" lvl="1" indent="-344488" eaLnBrk="1" hangingPunct="1"/>
            <a:r>
              <a:rPr lang="ru-RU" altLang="ru-RU" sz="2400" dirty="0"/>
              <a:t>Обобщенный метод наименьших квадратов</a:t>
            </a:r>
          </a:p>
          <a:p>
            <a:pPr marL="801688" lvl="1" indent="-344488" eaLnBrk="1" hangingPunct="1"/>
            <a:r>
              <a:rPr lang="ru-RU" altLang="ru-RU" sz="2400" dirty="0"/>
              <a:t>Определение выпадающих точек</a:t>
            </a:r>
          </a:p>
          <a:p>
            <a:pPr marL="801688" lvl="1" indent="-344488" eaLnBrk="1" hangingPunct="1"/>
            <a:r>
              <a:rPr lang="ru-RU" altLang="ru-RU" sz="2400" dirty="0"/>
              <a:t>Ненормальное распределение погрешностей</a:t>
            </a:r>
          </a:p>
          <a:p>
            <a:pPr marL="801688" lvl="1" indent="-344488" eaLnBrk="1" hangingPunct="1"/>
            <a:r>
              <a:rPr lang="ru-RU" altLang="ru-RU" sz="2400" dirty="0"/>
              <a:t>Зависимость погрешностей разных точек между собой</a:t>
            </a:r>
          </a:p>
          <a:p>
            <a:pPr marL="801688" lvl="1" indent="-344488" eaLnBrk="1" hangingPunct="1"/>
            <a:r>
              <a:rPr lang="ru-RU" altLang="ru-RU" sz="2400" dirty="0"/>
              <a:t>Общая адекватность модели</a:t>
            </a:r>
          </a:p>
          <a:p>
            <a:pPr marL="801688" lvl="1" indent="-344488" eaLnBrk="1" hangingPunct="1"/>
            <a:r>
              <a:rPr lang="ru-RU" altLang="ru-RU" sz="2400" dirty="0"/>
              <a:t>Сравнение разных моделей</a:t>
            </a:r>
          </a:p>
          <a:p>
            <a:pPr marL="354013" indent="-354013" eaLnBrk="1" hangingPunct="1"/>
            <a:r>
              <a:rPr lang="ru-RU" altLang="ru-RU" sz="2800" dirty="0"/>
              <a:t>Модификации экспериментальной схемы</a:t>
            </a:r>
          </a:p>
          <a:p>
            <a:pPr marL="801688" lvl="1" indent="-344488" eaLnBrk="1" hangingPunct="1"/>
            <a:r>
              <a:rPr lang="ru-RU" altLang="ru-RU" sz="2400" dirty="0"/>
              <a:t>Учет повторных измерений</a:t>
            </a:r>
          </a:p>
          <a:p>
            <a:pPr marL="801688" lvl="1" indent="-344488" eaLnBrk="1" hangingPunct="1"/>
            <a:r>
              <a:rPr lang="ru-RU" altLang="ru-RU" sz="2400" dirty="0"/>
              <a:t>Регрессия нескольких наборов данных при одинаковых значениях части параметров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2EC1B5DC-1EBF-407A-BFB2-79EB4273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Пример для бактерий</a:t>
            </a:r>
            <a:r>
              <a:rPr lang="en-US" altLang="ru-RU"/>
              <a:t> </a:t>
            </a:r>
            <a:r>
              <a:rPr lang="en-US" altLang="ru-RU" i="1"/>
              <a:t>E.Coli</a:t>
            </a: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5F9B8-2196-4967-BE42-42E7B832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04B28B-5F79-488B-8FF3-B0B83084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915657-7569-4B36-9D92-EB62CE7E46C5}" type="slidenum">
              <a:rPr lang="ru-RU" altLang="ru-RU" sz="1400">
                <a:latin typeface="Arial" panose="020B0604020202020204" pitchFamily="34" charset="0"/>
              </a:rPr>
              <a:pPr eaLnBrk="1" hangingPunct="1"/>
              <a:t>20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graphicFrame>
        <p:nvGraphicFramePr>
          <p:cNvPr id="22533" name="Объект 6">
            <a:extLst>
              <a:ext uri="{FF2B5EF4-FFF2-40B4-BE49-F238E27FC236}">
                <a16:creationId xmlns:a16="http://schemas.microsoft.com/office/drawing/2014/main" id="{33FA89FF-7907-4CA5-A300-5C424CAC4BCE}"/>
              </a:ext>
            </a:extLst>
          </p:cNvPr>
          <p:cNvGraphicFramePr>
            <a:graphicFrameLocks/>
          </p:cNvGraphicFramePr>
          <p:nvPr/>
        </p:nvGraphicFramePr>
        <p:xfrm>
          <a:off x="71438" y="2708275"/>
          <a:ext cx="4860925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Graph" r:id="rId4" imgW="3467100" imgH="2695575" progId="Origin50.Graph">
                  <p:embed/>
                </p:oleObj>
              </mc:Choice>
              <mc:Fallback>
                <p:oleObj name="Graph" r:id="rId4" imgW="3467100" imgH="2695575" progId="Origin50.Graph">
                  <p:embed/>
                  <p:pic>
                    <p:nvPicPr>
                      <p:cNvPr id="0" name="Объект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708275"/>
                        <a:ext cx="4860925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Объект 7">
            <a:extLst>
              <a:ext uri="{FF2B5EF4-FFF2-40B4-BE49-F238E27FC236}">
                <a16:creationId xmlns:a16="http://schemas.microsoft.com/office/drawing/2014/main" id="{F8387C28-2A36-4D31-AC70-4F3EC5420E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977769"/>
              </p:ext>
            </p:extLst>
          </p:nvPr>
        </p:nvGraphicFramePr>
        <p:xfrm>
          <a:off x="4500563" y="2997200"/>
          <a:ext cx="4535487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Graph" r:id="rId6" imgW="3467880" imgH="2695680" progId="Origin50.Graph">
                  <p:embed/>
                </p:oleObj>
              </mc:Choice>
              <mc:Fallback>
                <p:oleObj name="Graph" r:id="rId6" imgW="3467880" imgH="2695680" progId="Origin50.Graph">
                  <p:embed/>
                  <p:pic>
                    <p:nvPicPr>
                      <p:cNvPr id="0" name="Объект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997200"/>
                        <a:ext cx="4535487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535" name="Text Box 13">
                <a:extLst>
                  <a:ext uri="{FF2B5EF4-FFF2-40B4-BE49-F238E27FC236}">
                    <a16:creationId xmlns:a16="http://schemas.microsoft.com/office/drawing/2014/main" id="{A9EB8B5B-B536-46A9-9063-90CAD465BA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9613" y="2276475"/>
                <a:ext cx="127150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152</a:t>
                </a:r>
                <a:endPara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535" name="Text Box 13">
                <a:extLst>
                  <a:ext uri="{FF2B5EF4-FFF2-40B4-BE49-F238E27FC236}">
                    <a16:creationId xmlns:a16="http://schemas.microsoft.com/office/drawing/2014/main" id="{A9EB8B5B-B536-46A9-9063-90CAD465B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613" y="2276475"/>
                <a:ext cx="1271502" cy="461665"/>
              </a:xfrm>
              <a:prstGeom prst="rect">
                <a:avLst/>
              </a:prstGeom>
              <a:blipFill>
                <a:blip r:embed="rId8"/>
                <a:stretch>
                  <a:fillRect l="-1442" t="-10526" r="-6250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36" name="Text Box 14">
                <a:extLst>
                  <a:ext uri="{FF2B5EF4-FFF2-40B4-BE49-F238E27FC236}">
                    <a16:creationId xmlns:a16="http://schemas.microsoft.com/office/drawing/2014/main" id="{29E750E2-2DEC-43F0-9DFB-D9B0A2CEE8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9563" y="2319338"/>
                <a:ext cx="111761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61</a:t>
                </a:r>
                <a:endPara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536" name="Text Box 14">
                <a:extLst>
                  <a:ext uri="{FF2B5EF4-FFF2-40B4-BE49-F238E27FC236}">
                    <a16:creationId xmlns:a16="http://schemas.microsoft.com/office/drawing/2014/main" id="{29E750E2-2DEC-43F0-9DFB-D9B0A2CEE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59563" y="2319338"/>
                <a:ext cx="1117614" cy="461665"/>
              </a:xfrm>
              <a:prstGeom prst="rect">
                <a:avLst/>
              </a:prstGeom>
              <a:blipFill>
                <a:blip r:embed="rId9"/>
                <a:stretch>
                  <a:fillRect l="-1087" t="-10526" r="-7065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CF8DD551-7939-4C7F-BF20-5BDF709A75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388" y="1052514"/>
                <a:ext cx="8785225" cy="100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4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r>
                  <a:rPr lang="ru-RU" sz="2800" kern="0" dirty="0"/>
                  <a:t>Критерий серий (должно быть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kern="0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 kern="0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800" i="1" kern="0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800" i="1" kern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+1</m:t>
                    </m:r>
                  </m:oMath>
                </a14:m>
                <a:r>
                  <a:rPr lang="en-US" sz="2800" kern="0" dirty="0"/>
                  <a:t>)</a:t>
                </a:r>
                <a:endParaRPr lang="en-US" sz="2400" kern="0" dirty="0"/>
              </a:p>
            </p:txBody>
          </p:sp>
        </mc:Choice>
        <mc:Fallback xmlns="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CF8DD551-7939-4C7F-BF20-5BDF709A7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1052514"/>
                <a:ext cx="8785225" cy="1008062"/>
              </a:xfrm>
              <a:prstGeom prst="rect">
                <a:avLst/>
              </a:prstGeom>
              <a:blipFill>
                <a:blip r:embed="rId10"/>
                <a:stretch>
                  <a:fillRect l="-277" t="-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94369EF-6D81-4DF4-8623-678D094C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86AB7D2-40B2-48ED-A93A-57058AF4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C75545-7F39-4B61-A517-39BD53EE2D04}" type="slidenum">
              <a:rPr lang="ru-RU" altLang="ru-RU" sz="1400">
                <a:latin typeface="Arial" panose="020B0604020202020204" pitchFamily="34" charset="0"/>
              </a:rPr>
              <a:pPr eaLnBrk="1" hangingPunct="1"/>
              <a:t>21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D81B64AA-24CB-48F6-966C-DA2D77EA5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Общая адекватность модели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>
                <a:extLst>
                  <a:ext uri="{FF2B5EF4-FFF2-40B4-BE49-F238E27FC236}">
                    <a16:creationId xmlns:a16="http://schemas.microsoft.com/office/drawing/2014/main" id="{60C50344-F38B-4AF6-96F7-ED614122364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/>
                  <a:t>Построить графики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/>
                  <a:t> от скрытых параметров, таких как время, порядок измерения, номер пациента и т.п. 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/>
                  <a:t>Если есть видимые зависимости, то надо включить этот скрытый параметр в рассмотрении</a:t>
                </a:r>
              </a:p>
              <a:p>
                <a:pPr eaLnBrk="1" hangingPunct="1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ru-RU" altLang="ru-RU" sz="2400" dirty="0">
                    <a:solidFill>
                      <a:srgbClr val="3333CC"/>
                    </a:solidFill>
                  </a:rPr>
                  <a:t>Если знаем величину экспериментального шума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ru-RU" altLang="ru-RU" sz="2400" dirty="0"/>
                  <a:t>, то при нормальных и независимых погрешностях должно быть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𝛃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ru-RU" altLang="ru-RU" sz="2400" dirty="0"/>
              </a:p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/>
                  <a:t>Поэтому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𝛃</m:t>
                            </m:r>
                          </m:e>
                        </m:acc>
                      </m:e>
                    </m:d>
                  </m:oMath>
                </a14:m>
                <a:r>
                  <a:rPr lang="ru-RU" altLang="ru-RU" sz="2400" dirty="0"/>
                  <a:t> должно попадать в соответствующий (двухсторонний) доверительный интервал</a:t>
                </a:r>
              </a:p>
              <a:p>
                <a:pPr eaLnBrk="1" hangingPunct="1">
                  <a:spcAft>
                    <a:spcPts val="600"/>
                  </a:spcAft>
                </a:pPr>
                <a:r>
                  <a:rPr lang="ru-RU" altLang="ru-RU" sz="2400" dirty="0">
                    <a:solidFill>
                      <a:srgbClr val="3333CC"/>
                    </a:solidFill>
                  </a:rPr>
                  <a:t>Адекватность может нарушаться как при пере-, так и при недооценке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ru-RU" altLang="ru-RU" sz="24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3557" name="Rectangle 3">
                <a:extLst>
                  <a:ext uri="{FF2B5EF4-FFF2-40B4-BE49-F238E27FC236}">
                    <a16:creationId xmlns:a16="http://schemas.microsoft.com/office/drawing/2014/main" id="{60C50344-F38B-4AF6-96F7-ED61412236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790" r="-4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E906E0C5-36C1-4D5A-9F2A-3E5745B1D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17411" name="Номер слайда 5">
            <a:extLst>
              <a:ext uri="{FF2B5EF4-FFF2-40B4-BE49-F238E27FC236}">
                <a16:creationId xmlns:a16="http://schemas.microsoft.com/office/drawing/2014/main" id="{D5A6F35F-9515-41CB-A13D-720DF6CC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B807B4-FBC7-4FC8-9532-189B28B38D96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ru-RU" altLang="ru-RU" sz="1400"/>
          </a:p>
        </p:txBody>
      </p:sp>
      <p:graphicFrame>
        <p:nvGraphicFramePr>
          <p:cNvPr id="17412" name="Object 6">
            <a:extLst>
              <a:ext uri="{FF2B5EF4-FFF2-40B4-BE49-F238E27FC236}">
                <a16:creationId xmlns:a16="http://schemas.microsoft.com/office/drawing/2014/main" id="{4A35C663-585D-433E-A991-70CD57EB16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692150"/>
          <a:ext cx="8151813" cy="593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Graph" r:id="rId3" imgW="3880714" imgH="2823667" progId="Origin50.Graph">
                  <p:embed/>
                </p:oleObj>
              </mc:Choice>
              <mc:Fallback>
                <p:oleObj name="Graph" r:id="rId3" imgW="3880714" imgH="2823667" progId="Origin50.Graph">
                  <p:embed/>
                  <p:pic>
                    <p:nvPicPr>
                      <p:cNvPr id="17412" name="Object 6">
                        <a:extLst>
                          <a:ext uri="{FF2B5EF4-FFF2-40B4-BE49-F238E27FC236}">
                            <a16:creationId xmlns:a16="http://schemas.microsoft.com/office/drawing/2014/main" id="{4A35C663-585D-433E-A991-70CD57EB16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692150"/>
                        <a:ext cx="8151813" cy="593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2">
            <a:extLst>
              <a:ext uri="{FF2B5EF4-FFF2-40B4-BE49-F238E27FC236}">
                <a16:creationId xmlns:a16="http://schemas.microsoft.com/office/drawing/2014/main" id="{A581CD8E-1027-441F-9AB3-8E0BF63A9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Сравнение разных моделей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4" name="Text Box 4">
                <a:extLst>
                  <a:ext uri="{FF2B5EF4-FFF2-40B4-BE49-F238E27FC236}">
                    <a16:creationId xmlns:a16="http://schemas.microsoft.com/office/drawing/2014/main" id="{DD05B264-4BFC-438C-8098-65F091334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7450" y="917575"/>
                <a:ext cx="3431965" cy="18145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ru-RU" sz="2800" i="1" dirty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sz="2800" i="1" dirty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altLang="ru-RU" sz="2800" i="1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i="1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ru-RU" sz="2800" i="1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ru-RU" sz="2800" i="1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US" altLang="ru-RU" sz="2800" i="1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ru-RU" sz="2800" i="1" dirty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ru-RU" sz="28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ru-RU" sz="2800" i="1" dirty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ru-RU" sz="2800" b="0" i="1" dirty="0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ru-RU" sz="2800" baseline="30000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ru-RU" sz="28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=0.8±0.2</m:t>
                      </m:r>
                    </m:oMath>
                  </m:oMathPara>
                </a14:m>
                <a:endParaRPr lang="en-US" altLang="ru-RU" sz="2800" dirty="0">
                  <a:solidFill>
                    <a:srgbClr val="3333CC"/>
                  </a:solidFill>
                  <a:latin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ru-RU" sz="28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=3.8±0.9</m:t>
                      </m:r>
                    </m:oMath>
                  </m:oMathPara>
                </a14:m>
                <a:endParaRPr lang="en-US" altLang="ru-RU" sz="2800" dirty="0">
                  <a:solidFill>
                    <a:srgbClr val="3333CC"/>
                  </a:solidFill>
                  <a:latin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ru-RU" sz="280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=−2.7±0.8</m:t>
                      </m:r>
                    </m:oMath>
                  </m:oMathPara>
                </a14:m>
                <a:endParaRPr lang="en-US" altLang="ru-RU" sz="2800" dirty="0">
                  <a:solidFill>
                    <a:srgbClr val="3333CC"/>
                  </a:solidFill>
                  <a:latin typeface="Times New Roman" panose="020206030504050203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414" name="Text Box 4">
                <a:extLst>
                  <a:ext uri="{FF2B5EF4-FFF2-40B4-BE49-F238E27FC236}">
                    <a16:creationId xmlns:a16="http://schemas.microsoft.com/office/drawing/2014/main" id="{DD05B264-4BFC-438C-8098-65F091334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450" y="917575"/>
                <a:ext cx="3431965" cy="1814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15" name="Text Box 5">
                <a:extLst>
                  <a:ext uri="{FF2B5EF4-FFF2-40B4-BE49-F238E27FC236}">
                    <a16:creationId xmlns:a16="http://schemas.microsoft.com/office/drawing/2014/main" id="{556137A2-E7B1-4662-BC0E-AEBBFD63E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0152" y="917575"/>
                <a:ext cx="2789417" cy="13750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4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ru-RU" sz="28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sz="2800" i="1" dirty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ru-RU" sz="2800" i="1" dirty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𝑏𝑥</m:t>
                      </m:r>
                    </m:oMath>
                  </m:oMathPara>
                </a14:m>
                <a:endParaRPr lang="en-US" altLang="ru-RU" sz="2800" baseline="30000" dirty="0">
                  <a:solidFill>
                    <a:schemeClr val="hlink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ru-RU" sz="28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=1.29±0.13</m:t>
                      </m:r>
                    </m:oMath>
                  </m:oMathPara>
                </a14:m>
                <a:endParaRPr lang="en-US" altLang="ru-RU" sz="2800" dirty="0">
                  <a:solidFill>
                    <a:schemeClr val="hlink"/>
                  </a:solidFill>
                  <a:latin typeface="Times New Roman" panose="02020603050405020304" pitchFamily="18" charset="0"/>
                  <a:cs typeface="Tahoma" panose="020B060403050404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ru-RU" sz="2800" i="1" dirty="0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</a:rPr>
                        <m:t>=1.06±0.22</m:t>
                      </m:r>
                    </m:oMath>
                  </m:oMathPara>
                </a14:m>
                <a:endParaRPr lang="en-US" altLang="ru-RU" sz="2800" dirty="0">
                  <a:solidFill>
                    <a:schemeClr val="hlink"/>
                  </a:solidFill>
                  <a:latin typeface="Times New Roman" panose="020206030504050203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415" name="Text Box 5">
                <a:extLst>
                  <a:ext uri="{FF2B5EF4-FFF2-40B4-BE49-F238E27FC236}">
                    <a16:creationId xmlns:a16="http://schemas.microsoft.com/office/drawing/2014/main" id="{556137A2-E7B1-4662-BC0E-AEBBFD63E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917575"/>
                <a:ext cx="2789417" cy="13750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D981ECC6-1698-4DBA-A081-98F594F9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Сравнение разных моделей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Объект 2">
                <a:extLst>
                  <a:ext uri="{FF2B5EF4-FFF2-40B4-BE49-F238E27FC236}">
                    <a16:creationId xmlns:a16="http://schemas.microsoft.com/office/drawing/2014/main" id="{31E3322D-FBA1-4EF9-8C08-6962D50D2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400" dirty="0"/>
                  <a:t>Одна модель – частный случай другой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b="1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ru-RU" sz="2400" b="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ru-RU" sz="2400" b="1" i="0" dirty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ru-RU" altLang="ru-RU" sz="2400" dirty="0"/>
                  <a:t>)</a:t>
                </a:r>
                <a:endParaRPr lang="en-US" altLang="ru-RU" sz="2400" dirty="0"/>
              </a:p>
              <a:p>
                <a:pPr eaLnBrk="1" hangingPunct="1"/>
                <a:r>
                  <a:rPr lang="ru-RU" altLang="ru-RU" sz="2400" dirty="0"/>
                  <a:t>Отношение</a:t>
                </a:r>
                <a:br>
                  <a:rPr lang="en-US" altLang="ru-RU" sz="2400" dirty="0"/>
                </a:br>
                <a:r>
                  <a:rPr lang="ru-RU" altLang="ru-RU" sz="2400" dirty="0"/>
                  <a:t>правдоподобий</a:t>
                </a:r>
              </a:p>
              <a:p>
                <a:pPr eaLnBrk="1" hangingPunct="1">
                  <a:spcBef>
                    <a:spcPts val="1200"/>
                  </a:spcBef>
                </a:pPr>
                <a:r>
                  <a:rPr lang="ru-RU" altLang="ru-RU" sz="2400" dirty="0"/>
                  <a:t>Нулевая гипотеза (модель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b="1" i="0" dirty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altLang="ru-RU" sz="2400" dirty="0"/>
                  <a:t>) отвергается, если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ru-RU" sz="2400" i="0" dirty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altLang="ru-RU" sz="2400" dirty="0"/>
                  <a:t> 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≝−2</m:t>
                    </m:r>
                    <m:func>
                      <m:func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altLang="ru-RU" sz="2400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func>
                  </m:oMath>
                </a14:m>
                <a:r>
                  <a:rPr lang="ru-RU" altLang="ru-RU" sz="2400" dirty="0">
                    <a:latin typeface="Times New Roman" panose="02020603050405020304" pitchFamily="18" charset="0"/>
                  </a:rPr>
                  <a:t>,</a:t>
                </a:r>
                <a:r>
                  <a:rPr lang="en-US" altLang="ru-RU" sz="2400" dirty="0">
                    <a:latin typeface="Times New Roman" panose="02020603050405020304" pitchFamily="18" charset="0"/>
                  </a:rPr>
                  <a:t> </a:t>
                </a:r>
                <a:r>
                  <a:rPr lang="ru-RU" altLang="ru-RU" sz="2400" dirty="0"/>
                  <a:t>асимптотически (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ru-RU" sz="2400" b="0" i="1" dirty="0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ru-RU" altLang="ru-RU" sz="2400" dirty="0"/>
                  <a:t>)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limLow>
                          <m:limLow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func>
                                  <m:func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dim</m:t>
                                    </m:r>
                                  </m:fName>
                                  <m:e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e>
                                </m:func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groupChr>
                          </m:e>
                          <m:lim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limLow>
                          <m:limLow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func>
                                  <m:func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ru-RU" sz="2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dim</m:t>
                                    </m:r>
                                  </m:fName>
                                  <m:e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𝚩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sub>
                      <m: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br>
                  <a:rPr lang="ru-RU" altLang="ru-RU" sz="2400" dirty="0"/>
                </a:br>
                <a14:m>
                  <m:oMath xmlns:m="http://schemas.openxmlformats.org/officeDocument/2006/math">
                    <m:r>
                      <a:rPr lang="en-US" altLang="ru-RU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⇒</m:t>
                    </m:r>
                  </m:oMath>
                </a14:m>
                <a:r>
                  <a:rPr lang="ru-RU" altLang="ru-RU" sz="2400" dirty="0"/>
                  <a:t> проверяем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ru-RU" altLang="ru-RU" sz="2400" dirty="0"/>
              </a:p>
              <a:p>
                <a:pPr eaLnBrk="1" hangingPunct="1"/>
                <a:r>
                  <a:rPr lang="ru-RU" altLang="ru-RU" sz="2400" dirty="0">
                    <a:solidFill>
                      <a:srgbClr val="3333CC"/>
                    </a:solidFill>
                  </a:rPr>
                  <a:t>Для нормальных</a:t>
                </a:r>
                <a:br>
                  <a:rPr lang="en-US" altLang="ru-RU" sz="2400" dirty="0">
                    <a:solidFill>
                      <a:srgbClr val="3333CC"/>
                    </a:solidFill>
                  </a:rPr>
                </a:br>
                <a:r>
                  <a:rPr lang="ru-RU" altLang="ru-RU" sz="2400" dirty="0">
                    <a:solidFill>
                      <a:srgbClr val="3333CC"/>
                    </a:solidFill>
                  </a:rPr>
                  <a:t>погрешностей</a:t>
                </a:r>
              </a:p>
              <a:p>
                <a:pPr eaLnBrk="1" hangingPunct="1">
                  <a:spcBef>
                    <a:spcPts val="3000"/>
                  </a:spcBef>
                </a:pPr>
                <a:r>
                  <a:rPr lang="en-US" altLang="ru-RU" sz="2400" dirty="0"/>
                  <a:t>F-</a:t>
                </a:r>
                <a:r>
                  <a:rPr lang="ru-RU" altLang="ru-RU" sz="2400" dirty="0"/>
                  <a:t>тест: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den>
                        </m:f>
                      </m:den>
                    </m:f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solidFill>
                                          <a:srgbClr val="33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2400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den>
                        </m:f>
                      </m:den>
                    </m:f>
                    <m:r>
                      <a:rPr lang="en-US" sz="24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altLang="ru-RU" sz="2400" dirty="0"/>
                  <a:t> (</a:t>
                </a:r>
                <a:r>
                  <a:rPr lang="ru-RU" altLang="ru-RU" sz="2400" dirty="0" err="1"/>
                  <a:t>асимпт</a:t>
                </a:r>
                <a:r>
                  <a:rPr lang="ru-RU" altLang="ru-RU" sz="2400" dirty="0"/>
                  <a:t>.)</a:t>
                </a:r>
                <a:endParaRPr lang="en-US" altLang="ru-RU" sz="2400" dirty="0"/>
              </a:p>
              <a:p>
                <a:pPr eaLnBrk="1" hangingPunct="1"/>
                <a:endParaRPr lang="ru-RU" sz="1800" dirty="0"/>
              </a:p>
              <a:p>
                <a:pPr eaLnBrk="1" hangingPunct="1"/>
                <a:endParaRPr lang="ru-RU" altLang="ru-RU" sz="2400" dirty="0"/>
              </a:p>
            </p:txBody>
          </p:sp>
        </mc:Choice>
        <mc:Fallback xmlns="">
          <p:sp>
            <p:nvSpPr>
              <p:cNvPr id="25603" name="Объект 2">
                <a:extLst>
                  <a:ext uri="{FF2B5EF4-FFF2-40B4-BE49-F238E27FC236}">
                    <a16:creationId xmlns:a16="http://schemas.microsoft.com/office/drawing/2014/main" id="{31E3322D-FBA1-4EF9-8C08-6962D50D2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AAA2-F0BF-4564-B6EE-44ECAA8D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25976-05D5-4D59-8CE7-4142C353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C31AF8-58B1-4790-94DE-D7DC676BA7AB}" type="slidenum">
              <a:rPr lang="ru-RU" altLang="ru-RU" sz="1400">
                <a:latin typeface="Arial" panose="020B0604020202020204" pitchFamily="34" charset="0"/>
              </a:rPr>
              <a:pPr eaLnBrk="1" hangingPunct="1"/>
              <a:t>23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6" name="Объект 1">
                <a:extLst>
                  <a:ext uri="{FF2B5EF4-FFF2-40B4-BE49-F238E27FC236}">
                    <a16:creationId xmlns:a16="http://schemas.microsoft.com/office/drawing/2014/main" id="{AAE5F93D-C5F3-4746-B612-36218C72863D}"/>
                  </a:ext>
                </a:extLst>
              </p:cNvPr>
              <p:cNvSpPr txBox="1"/>
              <p:nvPr/>
            </p:nvSpPr>
            <p:spPr bwMode="auto">
              <a:xfrm>
                <a:off x="2915816" y="1564481"/>
                <a:ext cx="5904656" cy="10001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d>
                        <m:d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</m:d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𝛔</m:t>
                                      </m:r>
                                    </m:e>
                                  </m:d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𝐁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𝛔</m:t>
                                      </m:r>
                                    </m:e>
                                  </m:d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606" name="Объект 1">
                <a:extLst>
                  <a:ext uri="{FF2B5EF4-FFF2-40B4-BE49-F238E27FC236}">
                    <a16:creationId xmlns:a16="http://schemas.microsoft.com/office/drawing/2014/main" id="{AAE5F93D-C5F3-4746-B612-36218C728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5816" y="1564481"/>
                <a:ext cx="5904656" cy="1000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2D5932-BCD6-414A-BC87-0B1B9F86E255}"/>
                  </a:ext>
                </a:extLst>
              </p:cNvPr>
              <p:cNvSpPr txBox="1"/>
              <p:nvPr/>
            </p:nvSpPr>
            <p:spPr>
              <a:xfrm>
                <a:off x="3059832" y="4437112"/>
                <a:ext cx="4580708" cy="981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𝐷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limLow>
                        <m:limLow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groupChrPr>
                            <m:e>
                              <m:func>
                                <m:funcPr>
                                  <m:ctrlPr>
                                    <a:rPr lang="en-US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inf</m:t>
                                      </m:r>
                                    </m:e>
                                    <m:lim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ru-RU" sz="24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𝐁</m:t>
                                          </m:r>
                                        </m:e>
                                        <m:sub>
                                          <m:r>
                                            <a:rPr lang="ru-RU" sz="24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𝛔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−</m:t>
                      </m:r>
                      <m:limLow>
                        <m:limLow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kumimoji="0" lang="ru-RU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groupChrPr>
                            <m:e>
                              <m:func>
                                <m:funcPr>
                                  <m:ctrlPr>
                                    <a:rPr lang="en-US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inf</m:t>
                                      </m:r>
                                    </m:e>
                                    <m:lim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𝐁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24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𝛔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𝑆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F2D5932-BCD6-414A-BC87-0B1B9F86E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437112"/>
                <a:ext cx="4580708" cy="9810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1B524828-EBB7-45D2-BAE4-7232E932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C6337F90-BFCF-4A98-A99F-57A20074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FEEE69-C019-47FE-8269-65747D1BA22E}" type="slidenum">
              <a:rPr lang="ru-RU" altLang="ru-RU" sz="1400">
                <a:latin typeface="Arial" panose="020B0604020202020204" pitchFamily="34" charset="0"/>
              </a:rPr>
              <a:pPr eaLnBrk="1" hangingPunct="1"/>
              <a:t>24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FB89EED8-C4E1-4E38-9121-72BA3B1D8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-26988"/>
            <a:ext cx="7648575" cy="739776"/>
          </a:xfrm>
        </p:spPr>
        <p:txBody>
          <a:bodyPr/>
          <a:lstStyle/>
          <a:p>
            <a:pPr eaLnBrk="1" hangingPunct="1"/>
            <a:r>
              <a:rPr lang="ru-RU" altLang="ru-RU"/>
              <a:t>Повторные измерения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9" name="Rectangle 3">
                <a:extLst>
                  <a:ext uri="{FF2B5EF4-FFF2-40B4-BE49-F238E27FC236}">
                    <a16:creationId xmlns:a16="http://schemas.microsoft.com/office/drawing/2014/main" id="{A0978BA4-47B9-4EE2-91B3-F147E55DE4A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800" dirty="0"/>
                  <a:t>Если повторные измерения независимые (например, в отдельных пробирках), то используются в регрессии как отдельные точки. Но дополнительно можно:</a:t>
                </a:r>
              </a:p>
              <a:p>
                <a:pPr lvl="1" eaLnBrk="1" hangingPunct="1"/>
                <a:r>
                  <a:rPr lang="ru-RU" altLang="ru-RU" sz="2400" dirty="0">
                    <a:solidFill>
                      <a:srgbClr val="3333CC"/>
                    </a:solidFill>
                  </a:rPr>
                  <a:t>Оценить матрицу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ru-RU" altLang="ru-RU" sz="2400" dirty="0"/>
                  <a:t> – как веса, так и зависимости</a:t>
                </a:r>
              </a:p>
              <a:p>
                <a:pPr marL="0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2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𝐲</m:t>
                          </m:r>
                        </m:e>
                        <m:sup>
                          <m: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(1)</m:t>
                          </m:r>
                        </m:sup>
                      </m:sSup>
                      <m:r>
                        <a:rPr kumimoji="0" lang="en-US" sz="22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,…</m:t>
                      </m:r>
                      <m:r>
                        <a:rPr kumimoji="0" lang="ru-RU" sz="2200" b="0" i="1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sSup>
                        <m:sSupPr>
                          <m:ctrlP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𝐲</m:t>
                          </m:r>
                        </m:e>
                        <m:sup>
                          <m:d>
                            <m:dPr>
                              <m:ctrlPr>
                                <a:rPr kumimoji="0" lang="ru-RU" sz="2200" b="0" i="1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200" b="0" i="1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kumimoji="0" lang="ru-RU" sz="2200" b="0" i="1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𝐲</m:t>
                          </m:r>
                        </m:e>
                      </m:acc>
                      <m:r>
                        <a:rPr kumimoji="0" lang="ru-RU" sz="2200" b="0" i="1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≈</m:t>
                      </m:r>
                      <m:acc>
                        <m:accPr>
                          <m:chr m:val="̅"/>
                          <m:ctrlPr>
                            <a:rPr kumimoji="0" lang="en-US" sz="2200" b="0" i="1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accPr>
                        <m:e>
                          <m:r>
                            <a:rPr kumimoji="0" lang="en-US" sz="2200" b="1" i="0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𝐲</m:t>
                          </m:r>
                        </m:e>
                      </m:acc>
                      <m:r>
                        <a:rPr kumimoji="0" lang="ru-RU" sz="2200" b="0" i="1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𝑗</m:t>
                          </m:r>
                          <m: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=1</m:t>
                          </m:r>
                        </m:sub>
                        <m:sup>
                          <m: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kumimoji="0" lang="ru-RU" sz="2200" b="0" i="1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ru-RU" sz="2200" b="0" i="1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𝐲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0" lang="ru-RU" sz="2200" b="0" i="1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kumimoji="0" lang="ru-RU" sz="2200" b="0" i="1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kumimoji="0" lang="en-US" sz="22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, </m:t>
                      </m:r>
                      <m:r>
                        <a:rPr kumimoji="0" lang="ru-RU" sz="22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𝐕</m:t>
                      </m:r>
                      <m:r>
                        <a:rPr kumimoji="0" lang="ru-RU" sz="2200" b="0" i="1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≈</m:t>
                      </m:r>
                      <m:f>
                        <m:fPr>
                          <m:ctrlP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  <m: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𝑗</m:t>
                          </m:r>
                          <m: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=1</m:t>
                          </m:r>
                        </m:sub>
                        <m:sup>
                          <m:r>
                            <a:rPr kumimoji="0" lang="ru-RU" sz="2200" b="0" i="1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kumimoji="0" lang="ru-RU" sz="2200" b="0" i="1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ru-RU" sz="2200" b="0" i="1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200" b="0" i="1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𝐲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kumimoji="0" lang="ru-RU" sz="2200" b="0" i="1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ru-RU" sz="2200" b="0" i="1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kumimoji="0" lang="ru-RU" sz="2200" b="0" i="1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kumimoji="0" lang="ru-RU" sz="2200" b="0" i="1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200" b="0" i="1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𝐲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kumimoji="0" lang="ru-RU" sz="2200" b="0" i="1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2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2200" i="1" kern="120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200" i="1" kern="120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ru-RU" sz="22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2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ru-RU" sz="2200" i="1" kern="120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ru-RU" sz="2200" i="1" kern="120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sz="2200" i="1" kern="120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kumimoji="0" lang="ru-RU" sz="2200" b="0" i="1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ru-RU" sz="2400" dirty="0"/>
              </a:p>
              <a:p>
                <a:pPr marL="741600" lvl="1" indent="0" eaLnBrk="1" hangingPunct="1">
                  <a:spcBef>
                    <a:spcPts val="600"/>
                  </a:spcBef>
                  <a:buNone/>
                </a:pPr>
                <a:r>
                  <a:rPr lang="ru-RU" altLang="ru-RU" sz="2400" dirty="0"/>
                  <a:t>подгонка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ru-RU" sz="2400" dirty="0"/>
                  <a:t> </a:t>
                </a:r>
                <a:r>
                  <a:rPr lang="ru-RU" altLang="ru-RU" sz="2400" dirty="0"/>
                  <a:t>новое значение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400" b="1" i="0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</m:oMath>
                </a14:m>
                <a:endParaRPr lang="en-US" altLang="ru-RU" sz="2400" dirty="0"/>
              </a:p>
              <a:p>
                <a:pPr marL="741600" lvl="1" indent="-284400" eaLnBrk="1" hangingPunct="1">
                  <a:spcBef>
                    <a:spcPts val="1200"/>
                  </a:spcBef>
                </a:pPr>
                <a:r>
                  <a:rPr lang="ru-RU" altLang="ru-RU" sz="2400" dirty="0"/>
                  <a:t>При этом требуется</a:t>
                </a:r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altLang="ru-RU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ru-RU" dirty="0"/>
                  <a:t> </a:t>
                </a:r>
                <a:r>
                  <a:rPr lang="ru-RU" altLang="ru-RU" dirty="0"/>
                  <a:t>не зависит от </a:t>
                </a:r>
                <a14:m>
                  <m:oMath xmlns:m="http://schemas.openxmlformats.org/officeDocument/2006/math">
                    <m:r>
                      <a:rPr lang="en-US" altLang="ru-RU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ru-RU" dirty="0"/>
                  <a:t> (</a:t>
                </a:r>
                <a:r>
                  <a:rPr lang="ru-RU" altLang="ru-RU" dirty="0"/>
                  <a:t>полные данные)</a:t>
                </a:r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altLang="ru-RU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ru-RU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ru-RU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ru-RU" dirty="0"/>
                  <a:t> </a:t>
                </a:r>
                <a:r>
                  <a:rPr lang="ru-RU" altLang="ru-RU" dirty="0"/>
                  <a:t>(иначе </a:t>
                </a:r>
                <a14:m>
                  <m:oMath xmlns:m="http://schemas.openxmlformats.org/officeDocument/2006/math">
                    <m:r>
                      <a:rPr lang="en-US" altLang="ru-RU" b="1" i="0" dirty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altLang="ru-RU" dirty="0"/>
                  <a:t> </a:t>
                </a:r>
                <a:r>
                  <a:rPr lang="ru-RU" altLang="ru-RU" dirty="0"/>
                  <a:t>вырождена) 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ru-RU" altLang="ru-RU" sz="2400" dirty="0"/>
                  <a:t>	Но есть алгоритмы коррекции</a:t>
                </a:r>
              </a:p>
            </p:txBody>
          </p:sp>
        </mc:Choice>
        <mc:Fallback xmlns="">
          <p:sp>
            <p:nvSpPr>
              <p:cNvPr id="26629" name="Rectangle 3">
                <a:extLst>
                  <a:ext uri="{FF2B5EF4-FFF2-40B4-BE49-F238E27FC236}">
                    <a16:creationId xmlns:a16="http://schemas.microsoft.com/office/drawing/2014/main" id="{A0978BA4-47B9-4EE2-91B3-F147E55DE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1242" b="-4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0" name="Freeform 8">
            <a:extLst>
              <a:ext uri="{FF2B5EF4-FFF2-40B4-BE49-F238E27FC236}">
                <a16:creationId xmlns:a16="http://schemas.microsoft.com/office/drawing/2014/main" id="{DD8750B4-CB65-4B8C-A477-ADABF2FCA3C6}"/>
              </a:ext>
            </a:extLst>
          </p:cNvPr>
          <p:cNvSpPr>
            <a:spLocks/>
          </p:cNvSpPr>
          <p:nvPr/>
        </p:nvSpPr>
        <p:spPr bwMode="auto">
          <a:xfrm>
            <a:off x="5364088" y="4077073"/>
            <a:ext cx="1511995" cy="432048"/>
          </a:xfrm>
          <a:custGeom>
            <a:avLst/>
            <a:gdLst>
              <a:gd name="T0" fmla="*/ 0 w 771"/>
              <a:gd name="T1" fmla="*/ 2147483647 h 318"/>
              <a:gd name="T2" fmla="*/ 2147483647 w 771"/>
              <a:gd name="T3" fmla="*/ 2147483647 h 318"/>
              <a:gd name="T4" fmla="*/ 2147483647 w 771"/>
              <a:gd name="T5" fmla="*/ 0 h 31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71" h="318">
                <a:moveTo>
                  <a:pt x="0" y="318"/>
                </a:moveTo>
                <a:lnTo>
                  <a:pt x="771" y="318"/>
                </a:lnTo>
                <a:lnTo>
                  <a:pt x="771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5683FD5-77E8-402D-AFA6-7C0F0021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F3E09B1-5BFC-4823-AAB1-64FCEC16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2DAB9F-C5A7-4903-BA3A-3A78319AC8AF}" type="slidenum">
              <a:rPr lang="ru-RU" altLang="ru-RU" sz="1400">
                <a:latin typeface="Arial" panose="020B0604020202020204" pitchFamily="34" charset="0"/>
              </a:rPr>
              <a:pPr eaLnBrk="1" hangingPunct="1"/>
              <a:t>25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827A4C67-6570-4FBF-9550-AE1F1DB1A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Повторные измерения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Rectangle 3">
                <a:extLst>
                  <a:ext uri="{FF2B5EF4-FFF2-40B4-BE49-F238E27FC236}">
                    <a16:creationId xmlns:a16="http://schemas.microsoft.com/office/drawing/2014/main" id="{FA74E7B0-5A0B-4CC2-B56D-14B9A83123F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836613"/>
                <a:ext cx="8785225" cy="5616575"/>
              </a:xfrm>
            </p:spPr>
            <p:txBody>
              <a:bodyPr/>
              <a:lstStyle/>
              <a:p>
                <a:pPr lvl="1" eaLnBrk="1" hangingPunct="1"/>
                <a:r>
                  <a:rPr lang="ru-RU" altLang="ru-RU" sz="2400" dirty="0"/>
                  <a:t>Если повторений совсем мало, то можно выбрать</a:t>
                </a:r>
              </a:p>
              <a:p>
                <a:pPr lvl="2" eaLnBrk="1" hangingPunct="1"/>
                <a:r>
                  <a:rPr lang="ru-RU" altLang="ru-RU" dirty="0"/>
                  <a:t>один из стандартных весов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altLang="ru-RU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altLang="ru-RU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altLang="ru-RU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ru-RU" altLang="ru-RU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ru-RU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ru-RU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ru-RU" altLang="ru-RU" dirty="0"/>
              </a:p>
              <a:p>
                <a:pPr lvl="2" eaLnBrk="1" hangingPunct="1"/>
                <a:r>
                  <a:rPr lang="ru-RU" altLang="ru-RU" dirty="0"/>
                  <a:t>одно из стандартных преобразований модели, например, пробовать</a:t>
                </a:r>
                <a:br>
                  <a:rPr lang="en-US" altLang="ru-RU" dirty="0"/>
                </a:br>
                <a14:m>
                  <m:oMath xmlns:m="http://schemas.openxmlformats.org/officeDocument/2006/math">
                    <m:r>
                      <a:rPr lang="en-US" altLang="ru-RU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𝜆</m:t>
                    </m:r>
                    <m:r>
                      <a:rPr lang="en-US" altLang="ru-RU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=0,±0.5,±1,…</m:t>
                    </m:r>
                  </m:oMath>
                </a14:m>
                <a:r>
                  <a:rPr lang="en-US" altLang="ru-RU" sz="2000" dirty="0"/>
                  <a:t> </a:t>
                </a:r>
                <a:endParaRPr lang="ru-RU" altLang="ru-RU" sz="2400" dirty="0"/>
              </a:p>
              <a:p>
                <a:pPr lvl="1" eaLnBrk="1" hangingPunct="1"/>
                <a:endParaRPr lang="ru-RU" altLang="ru-RU" sz="2400" dirty="0"/>
              </a:p>
              <a:p>
                <a:pPr lvl="1" eaLnBrk="1" hangingPunct="1"/>
                <a:r>
                  <a:rPr lang="ru-RU" altLang="ru-RU" sz="2400" dirty="0">
                    <a:solidFill>
                      <a:srgbClr val="3333CC"/>
                    </a:solidFill>
                  </a:rPr>
                  <a:t>Количественно оценить адекватность подгонки</a:t>
                </a:r>
                <a:endParaRPr lang="en-US" altLang="ru-RU" sz="2400" dirty="0">
                  <a:solidFill>
                    <a:srgbClr val="3333CC"/>
                  </a:solidFill>
                </a:endParaRPr>
              </a:p>
              <a:p>
                <a:pPr marL="720725" lvl="1" indent="0" eaLnBrk="1" hangingPunct="1"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ru-RU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</m:d>
                      <m:r>
                        <a:rPr lang="ru-RU" sz="2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ru-RU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ru-RU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ru-RU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ru-RU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ru-RU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  <m:r>
                                        <a:rPr lang="ru-RU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2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2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ru-RU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220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ru-RU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ru-RU" sz="2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ru-RU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𝛃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ru-RU" sz="2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, </m:t>
                      </m:r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, 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ru-RU" sz="2200" dirty="0"/>
              </a:p>
              <a:p>
                <a:pPr lvl="1" eaLnBrk="1" hangingPunct="1"/>
                <a:r>
                  <a:rPr lang="ru-RU" altLang="ru-RU" sz="2400" dirty="0"/>
                  <a:t>Модель адекватна, если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𝑙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d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𝑛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−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𝑝</m:t>
                                </m:r>
                              </m:e>
                            </m:d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𝑟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d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𝑁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−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3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den>
                    </m:f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≤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𝑄</m:t>
                    </m:r>
                    <m:d>
                      <m:d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𝐹</m:t>
                            </m:r>
                          </m:e>
                          <m:sub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𝑛</m:t>
                            </m:r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−</m:t>
                            </m:r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𝑝</m:t>
                            </m:r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,</m:t>
                            </m:r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𝑁</m:t>
                            </m:r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−</m:t>
                            </m:r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3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𝑛</m:t>
                            </m:r>
                          </m:sub>
                        </m:s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,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𝛼</m:t>
                        </m:r>
                      </m:e>
                    </m:d>
                  </m:oMath>
                </a14:m>
                <a:endParaRPr lang="ru-RU" altLang="ru-RU" sz="2400" dirty="0"/>
              </a:p>
            </p:txBody>
          </p:sp>
        </mc:Choice>
        <mc:Fallback xmlns="">
          <p:sp>
            <p:nvSpPr>
              <p:cNvPr id="27653" name="Rectangle 3">
                <a:extLst>
                  <a:ext uri="{FF2B5EF4-FFF2-40B4-BE49-F238E27FC236}">
                    <a16:creationId xmlns:a16="http://schemas.microsoft.com/office/drawing/2014/main" id="{FA74E7B0-5A0B-4CC2-B56D-14B9A83123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836613"/>
                <a:ext cx="8785225" cy="5616575"/>
              </a:xfrm>
              <a:blipFill>
                <a:blip r:embed="rId2"/>
                <a:stretch>
                  <a:fillRect t="-759" b="-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4" name="Объект 1">
                <a:extLst>
                  <a:ext uri="{FF2B5EF4-FFF2-40B4-BE49-F238E27FC236}">
                    <a16:creationId xmlns:a16="http://schemas.microsoft.com/office/drawing/2014/main" id="{F7136E9B-7A42-4C55-A5DB-1033979A222C}"/>
                  </a:ext>
                </a:extLst>
              </p:cNvPr>
              <p:cNvSpPr txBox="1"/>
              <p:nvPr/>
            </p:nvSpPr>
            <p:spPr bwMode="auto">
              <a:xfrm>
                <a:off x="4543896" y="2070901"/>
                <a:ext cx="2974687" cy="1386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sup>
                      </m:sSup>
                      <m:r>
                        <a:rPr lang="ru-RU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ru-RU" sz="2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sup>
                                  </m:sSup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≠0,</m:t>
                              </m:r>
                            </m:e>
                            <m:e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2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ru-RU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func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,   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ru-RU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7654" name="Объект 1">
                <a:extLst>
                  <a:ext uri="{FF2B5EF4-FFF2-40B4-BE49-F238E27FC236}">
                    <a16:creationId xmlns:a16="http://schemas.microsoft.com/office/drawing/2014/main" id="{F7136E9B-7A42-4C55-A5DB-1033979A2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3896" y="2070901"/>
                <a:ext cx="2974687" cy="1386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9988E3-76A5-477E-8D9A-0CFCB486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6E9DC-652D-4F4F-A437-EC290E19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5647F9-CB0E-4C96-A1EF-CD5C674874C9}" type="slidenum">
              <a:rPr lang="ru-RU" altLang="ru-RU" sz="1400">
                <a:latin typeface="Arial" panose="020B0604020202020204" pitchFamily="34" charset="0"/>
              </a:rPr>
              <a:pPr eaLnBrk="1" hangingPunct="1"/>
              <a:t>26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94618163-B43F-4AD6-871A-FB8B2523F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Повторные измерения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886CF07D-5A5F-4AB0-AF11-6BBE69B57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Если зависимые (например, несколько измерений одной пробирки), </a:t>
            </a:r>
          </a:p>
          <a:p>
            <a:pPr lvl="1" eaLnBrk="1" hangingPunct="1"/>
            <a:r>
              <a:rPr lang="ru-RU" altLang="ru-RU" dirty="0"/>
              <a:t>надо оставить среднее по всем повторениям</a:t>
            </a:r>
          </a:p>
          <a:p>
            <a:pPr lvl="1" eaLnBrk="1" hangingPunct="1"/>
            <a:r>
              <a:rPr lang="ru-RU" altLang="ru-RU" dirty="0"/>
              <a:t>ожидаемая погрешность в каждой точке уменьшается на инструментальную ошибку (или часть этой ошибки)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795E26-F053-4C33-9EE9-19AFB811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70230E-B872-457B-8760-C586DD39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33511C-7434-49A7-9B61-6089CBBA59C3}" type="slidenum">
              <a:rPr lang="ru-RU" altLang="ru-RU" sz="1400">
                <a:latin typeface="Arial" panose="020B0604020202020204" pitchFamily="34" charset="0"/>
              </a:rPr>
              <a:pPr eaLnBrk="1" hangingPunct="1"/>
              <a:t>27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5F23AFA9-3240-4572-9620-0E7782F77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Общие параметры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>
                <a:extLst>
                  <a:ext uri="{FF2B5EF4-FFF2-40B4-BE49-F238E27FC236}">
                    <a16:creationId xmlns:a16="http://schemas.microsoft.com/office/drawing/2014/main" id="{DA2176B4-B6ED-4880-9E6C-7B07FA80428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110000"/>
                  </a:lnSpc>
                </a:pPr>
                <a:r>
                  <a:rPr lang="ru-RU" altLang="ru-RU" sz="2400" dirty="0"/>
                  <a:t>Все данные из разных (</a:t>
                </a:r>
                <a14:m>
                  <m:oMath xmlns:m="http://schemas.openxmlformats.org/officeDocument/2006/math">
                    <m:r>
                      <a:rPr lang="en-US" altLang="ru-RU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altLang="ru-RU" sz="2400" dirty="0"/>
                  <a:t>)</a:t>
                </a:r>
                <a:r>
                  <a:rPr lang="en-US" altLang="ru-RU" sz="2400" dirty="0"/>
                  <a:t> </a:t>
                </a:r>
                <a:r>
                  <a:rPr lang="ru-RU" altLang="ru-RU" sz="2400" dirty="0"/>
                  <a:t>серий собираются в один большой набор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ru-RU" altLang="ru-RU" sz="2400" dirty="0">
                    <a:solidFill>
                      <a:srgbClr val="3333CC"/>
                    </a:solidFill>
                  </a:rPr>
                  <a:t>Часть параметров независимы – разные для разных серий</a:t>
                </a:r>
                <a:r>
                  <a:rPr lang="en-US" altLang="ru-RU" sz="2400" dirty="0">
                    <a:solidFill>
                      <a:srgbClr val="3333CC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1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ru-RU" altLang="ru-RU" sz="2400" b="1" i="0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𝛃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ru-RU" sz="2400" dirty="0">
                    <a:solidFill>
                      <a:srgbClr val="3333CC"/>
                    </a:solidFill>
                  </a:rPr>
                  <a:t>)</a:t>
                </a:r>
                <a:r>
                  <a:rPr lang="ru-RU" altLang="ru-RU" sz="2400" dirty="0">
                    <a:solidFill>
                      <a:srgbClr val="3333CC"/>
                    </a:solidFill>
                  </a:rPr>
                  <a:t>, а часть – общие (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𝛄</m:t>
                    </m:r>
                  </m:oMath>
                </a14:m>
                <a:r>
                  <a:rPr lang="ru-RU" altLang="ru-RU" sz="2400" dirty="0">
                    <a:solidFill>
                      <a:srgbClr val="3333CC"/>
                    </a:solidFill>
                  </a:rPr>
                  <a:t>)</a:t>
                </a:r>
                <a:endParaRPr lang="ru-RU" altLang="ru-RU" sz="2400" dirty="0"/>
              </a:p>
              <a:p>
                <a:pPr eaLnBrk="1" hangingPunct="1">
                  <a:lnSpc>
                    <a:spcPct val="110000"/>
                  </a:lnSpc>
                </a:pPr>
                <a:r>
                  <a:rPr lang="ru-RU" altLang="ru-RU" sz="2400" dirty="0"/>
                  <a:t>С одной стороны, общие параметры отражают суть эксперимента и модели, с другой – увеличивают отношение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ru-RU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ru-RU" altLang="ru-RU" sz="2400" dirty="0"/>
                  <a:t> </a:t>
                </a:r>
                <a:r>
                  <a:rPr lang="en-US" altLang="ru-RU" sz="2400" dirty="0"/>
                  <a:t>(</a:t>
                </a:r>
                <a:r>
                  <a:rPr lang="ru-RU" altLang="ru-RU" sz="2400" dirty="0"/>
                  <a:t>важно, когда данных мало</a:t>
                </a:r>
                <a:r>
                  <a:rPr lang="en-US" altLang="ru-RU" sz="2400" dirty="0"/>
                  <a:t>)</a:t>
                </a:r>
                <a:endParaRPr lang="ru-RU" altLang="ru-RU" sz="2400" dirty="0"/>
              </a:p>
              <a:p>
                <a:pPr eaLnBrk="1" hangingPunct="1">
                  <a:lnSpc>
                    <a:spcPct val="110000"/>
                  </a:lnSpc>
                </a:pPr>
                <a:r>
                  <a:rPr lang="ru-RU" altLang="ru-RU" sz="2400" dirty="0"/>
                  <a:t>Выполняется в рамках общего подхода:</a:t>
                </a:r>
                <a:br>
                  <a:rPr lang="ru-RU" altLang="ru-RU" sz="2400" dirty="0"/>
                </a:b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𝐟</m:t>
                    </m:r>
                    <m:r>
                      <a:rPr lang="ru-RU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400" b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alt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ru-RU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ru-RU" altLang="ru-RU" sz="2400" b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𝛃</m:t>
                                </m:r>
                              </m:e>
                              <m:sub>
                                <m:r>
                                  <a:rPr lang="en-US" altLang="ru-RU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ru-RU" sz="2400" b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𝛄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d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400" b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en-US" alt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ru-RU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ru-RU" altLang="ru-RU" sz="2400" b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𝛃</m:t>
                                </m:r>
                              </m:e>
                              <m:sub>
                                <m:r>
                                  <a:rPr lang="en-US" altLang="ru-RU" sz="24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ru-RU" sz="2400" b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𝛄</m:t>
                            </m:r>
                          </m:e>
                        </m:d>
                      </m:e>
                    </m:d>
                  </m:oMath>
                </a14:m>
                <a:r>
                  <a:rPr lang="ru-RU" altLang="ru-RU" sz="2400" dirty="0"/>
                  <a:t>, только </a:t>
                </a:r>
                <a:r>
                  <a:rPr lang="ru-RU" altLang="ru-RU" sz="2400" dirty="0">
                    <a:solidFill>
                      <a:srgbClr val="3333CC"/>
                    </a:solidFill>
                  </a:rPr>
                  <a:t>матрица </a:t>
                </a:r>
                <a14:m>
                  <m:oMath xmlns:m="http://schemas.openxmlformats.org/officeDocument/2006/math">
                    <m:r>
                      <a:rPr lang="en-US" altLang="ru-RU" sz="2400" b="1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altLang="ru-RU" sz="2400" dirty="0">
                    <a:solidFill>
                      <a:srgbClr val="3333CC"/>
                    </a:solidFill>
                  </a:rPr>
                  <a:t> </a:t>
                </a:r>
                <a:r>
                  <a:rPr lang="ru-RU" altLang="ru-RU" sz="2400" dirty="0">
                    <a:solidFill>
                      <a:srgbClr val="3333CC"/>
                    </a:solidFill>
                  </a:rPr>
                  <a:t>сильно разрежена</a:t>
                </a:r>
                <a:r>
                  <a:rPr lang="ru-RU" altLang="ru-RU" sz="2400" dirty="0"/>
                  <a:t> (для раздельных параметров)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ru-RU" altLang="ru-RU" sz="2400" dirty="0"/>
                  <a:t>Можно пробовать параметр как общий и раздельный и проверить, есть ли достоверное различие</a:t>
                </a:r>
              </a:p>
            </p:txBody>
          </p:sp>
        </mc:Choice>
        <mc:Fallback xmlns="">
          <p:sp>
            <p:nvSpPr>
              <p:cNvPr id="29701" name="Rectangle 3">
                <a:extLst>
                  <a:ext uri="{FF2B5EF4-FFF2-40B4-BE49-F238E27FC236}">
                    <a16:creationId xmlns:a16="http://schemas.microsoft.com/office/drawing/2014/main" id="{DA2176B4-B6ED-4880-9E6C-7B07FA8042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677" b="-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9753E228-C1CB-4599-B8CF-75B4BD653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Общие параметры – пример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Объект 2">
                <a:extLst>
                  <a:ext uri="{FF2B5EF4-FFF2-40B4-BE49-F238E27FC236}">
                    <a16:creationId xmlns:a16="http://schemas.microsoft.com/office/drawing/2014/main" id="{B7635781-F841-4CB6-8C30-C2F9949AD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ru-RU" altLang="ru-RU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𝐲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(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)</m:t>
                        </m:r>
                      </m:sup>
                    </m:sSup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sSub>
                      <m:sSub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𝛽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𝛾</m:t>
                    </m:r>
                    <m:sSup>
                      <m:sSupPr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𝐱</m:t>
                        </m:r>
                      </m:e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(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</a:rPr>
                  <a:t>, 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𝑖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=1,… ,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𝑚</m:t>
                    </m:r>
                  </m:oMath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</a:endParaRPr>
              </a:p>
              <a:p>
                <a:pPr marL="355600" indent="-35560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𝐲</m:t>
                                    </m:r>
                                  </m:e>
                                  <m:sup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(1)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𝐲</m:t>
                                    </m:r>
                                  </m:e>
                                  <m:sup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(</m:t>
                                    </m:r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𝑚</m:t>
                                    </m:r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limLow>
                        <m:limLow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5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𝐞</m:t>
                                        </m:r>
                                      </m:e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𝟎</m:t>
                                        </m:r>
                                      </m:e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…</m:t>
                                        </m:r>
                                      </m:e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𝟎</m:t>
                                        </m:r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kumimoji="0" lang="ru-RU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ru-RU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kumimoji="0" lang="ru-RU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(1)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  <m:mr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𝟎</m:t>
                                        </m:r>
                                      </m:e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𝐞</m:t>
                                        </m:r>
                                      </m:e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…</m:t>
                                        </m:r>
                                      </m:e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𝟎</m:t>
                                        </m:r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kumimoji="0" lang="ru-RU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ru-RU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kumimoji="0" lang="ru-RU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(2)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  <m:mr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⋱</m:t>
                                        </m:r>
                                      </m:e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𝟎</m:t>
                                        </m:r>
                                      </m:e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𝟎</m:t>
                                        </m:r>
                                      </m:e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…</m:t>
                                        </m:r>
                                      </m:e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𝐞</m:t>
                                        </m:r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kumimoji="0" lang="ru-RU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0" lang="ru-RU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𝐱</m:t>
                                            </m:r>
                                          </m:e>
                                          <m:sup>
                                            <m:r>
                                              <a:rPr kumimoji="0" lang="ru-RU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(</m:t>
                                            </m:r>
                                            <m:r>
                                              <a:rPr kumimoji="0" lang="ru-RU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𝑚</m:t>
                                            </m:r>
                                            <m:r>
                                              <a:rPr kumimoji="0" lang="ru-RU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𝐗</m:t>
                          </m:r>
                        </m:lim>
                      </m:limLow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𝛾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altLang="ru-RU" sz="2800" dirty="0"/>
              </a:p>
              <a:p>
                <a:r>
                  <a:rPr lang="ru-RU" altLang="ru-RU" sz="2800" dirty="0"/>
                  <a:t>Разреженность упрощает:</a:t>
                </a:r>
              </a:p>
              <a:p>
                <a:pPr lvl="1"/>
                <a:r>
                  <a:rPr lang="ru-RU" altLang="ru-RU" sz="2400" dirty="0"/>
                  <a:t>определение задачи (задание матрицы)</a:t>
                </a:r>
              </a:p>
              <a:p>
                <a:pPr lvl="1"/>
                <a:r>
                  <a:rPr lang="ru-RU" altLang="ru-RU" sz="2400" dirty="0"/>
                  <a:t>операции с матрицей, например,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ru-RU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400" b="1" i="0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en-US" altLang="ru-RU" sz="2400" i="1" baseline="30000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ru-RU" sz="2400" b="1" i="0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</m:d>
                      </m:e>
                      <m:sup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ru-RU" altLang="ru-RU" sz="2400" dirty="0"/>
              </a:p>
              <a:p>
                <a:r>
                  <a:rPr lang="ru-RU" altLang="ru-RU" sz="2800" dirty="0">
                    <a:solidFill>
                      <a:srgbClr val="3333CC"/>
                    </a:solidFill>
                  </a:rPr>
                  <a:t>Некоторые программы имеют отдельный интерфейс для такой регрессии</a:t>
                </a:r>
              </a:p>
              <a:p>
                <a:endParaRPr lang="ru-RU" altLang="ru-RU" sz="2800" dirty="0"/>
              </a:p>
            </p:txBody>
          </p:sp>
        </mc:Choice>
        <mc:Fallback xmlns="">
          <p:sp>
            <p:nvSpPr>
              <p:cNvPr id="30723" name="Объект 2">
                <a:extLst>
                  <a:ext uri="{FF2B5EF4-FFF2-40B4-BE49-F238E27FC236}">
                    <a16:creationId xmlns:a16="http://schemas.microsoft.com/office/drawing/2014/main" id="{B7635781-F841-4CB6-8C30-C2F9949AD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437F5F-7FCF-42BF-96AF-C5834E6E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C21CFC-1FB6-477E-BCBF-9558550C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489262-CCC9-4954-8A67-B783144A2312}" type="slidenum">
              <a:rPr lang="ru-RU" altLang="ru-RU" sz="1400">
                <a:latin typeface="Arial" panose="020B0604020202020204" pitchFamily="34" charset="0"/>
              </a:rPr>
              <a:pPr eaLnBrk="1" hangingPunct="1"/>
              <a:t>28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D6D15876-45DA-41C0-B783-32B5AE10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4299B55-787A-4224-888C-F7415CB0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6F3196-3D9E-4BF0-BCE9-5E2880F74FC4}" type="slidenum">
              <a:rPr lang="ru-RU" altLang="ru-RU" sz="1400">
                <a:latin typeface="Arial" panose="020B0604020202020204" pitchFamily="34" charset="0"/>
              </a:rPr>
              <a:pPr eaLnBrk="1" hangingPunct="1"/>
              <a:t>3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12640FAD-C729-434D-B410-E096F1069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Обобщенный метод наим. квадр.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Rectangle 3">
                <a:extLst>
                  <a:ext uri="{FF2B5EF4-FFF2-40B4-BE49-F238E27FC236}">
                    <a16:creationId xmlns:a16="http://schemas.microsoft.com/office/drawing/2014/main" id="{D9312AA0-1DE5-4100-8D8C-2A8274757D3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1052513"/>
                <a:ext cx="8856662" cy="5400675"/>
              </a:xfrm>
            </p:spPr>
            <p:txBody>
              <a:bodyPr/>
              <a:lstStyle/>
              <a:p>
                <a:pPr marL="341313" indent="-341313" eaLnBrk="1" hangingPunct="1">
                  <a:spcAft>
                    <a:spcPts val="600"/>
                  </a:spcAft>
                </a:pPr>
                <a:r>
                  <a:rPr lang="ru-RU" altLang="ru-RU" sz="2400" dirty="0"/>
                  <a:t>Любая положительно определенная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altLang="ru-RU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𝐔</m:t>
                        </m:r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𝐔</m:t>
                    </m:r>
                    <m:r>
                      <a:rPr lang="en-US" altLang="ru-RU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400" b="1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𝐋</m:t>
                    </m:r>
                    <m:sSup>
                      <m:sSupPr>
                        <m:ctrlPr>
                          <a:rPr lang="en-US" altLang="ru-RU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𝐋</m:t>
                        </m:r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ru-RU" sz="2400" dirty="0"/>
                  <a:t>:</a:t>
                </a:r>
              </a:p>
              <a:p>
                <a:pPr marL="358775" indent="0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𝑆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𝛃</m:t>
                          </m:r>
                        </m:e>
                      </m:d>
                      <m:r>
                        <m:rPr>
                          <m:aln/>
                        </m:rP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𝐲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𝐟</m:t>
                              </m:r>
                              <m:d>
                                <m:d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𝐕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𝐲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𝐟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𝛃</m:t>
                              </m:r>
                            </m:e>
                          </m:d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𝐑</m:t>
                              </m:r>
                              <m:d>
                                <m:d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𝐲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−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𝐟</m:t>
                                  </m:r>
                                  <m:d>
                                    <m:d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𝛃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𝐰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𝐤</m:t>
                              </m:r>
                              <m:d>
                                <m:d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𝛃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kumimoji="0" lang="en-US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 </m:t>
                      </m:r>
                      <m:r>
                        <a:rPr lang="en-US" altLang="ru-RU" sz="2400" b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𝐑</m:t>
                      </m:r>
                      <m:r>
                        <a:rPr lang="en-US" altLang="ru-RU" sz="2400" b="1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≝</m:t>
                      </m:r>
                      <m:sSup>
                        <m:sSupPr>
                          <m:ctrlPr>
                            <a:rPr lang="en-US" altLang="ru-RU" sz="2400" i="1" dirty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ru-RU" sz="2400" b="1" dirty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𝐋</m:t>
                          </m:r>
                        </m:e>
                        <m:sup>
                          <m:r>
                            <a:rPr lang="en-US" altLang="ru-RU" sz="2400" i="1" dirty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ru-RU" sz="2400" b="0" i="1" dirty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𝐰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𝐑𝐲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, 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𝐤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𝛃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𝐑𝐟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𝛃</m:t>
                          </m:r>
                        </m:e>
                      </m:d>
                    </m:oMath>
                  </m:oMathPara>
                </a14:m>
                <a:endParaRPr lang="en-US" altLang="ru-RU" sz="2400" dirty="0"/>
              </a:p>
              <a:p>
                <a:pPr marL="342000" indent="-342000" eaLnBrk="1" hangingPunct="1">
                  <a:spcAft>
                    <a:spcPts val="1200"/>
                  </a:spcAft>
                </a:pPr>
                <a:r>
                  <a:rPr lang="ru-RU" altLang="ru-RU" sz="2400" dirty="0"/>
                  <a:t>Решаем, находим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𝛃</m:t>
                        </m:r>
                      </m:e>
                    </m:acc>
                  </m:oMath>
                </a14:m>
                <a:r>
                  <a:rPr lang="ru-RU" altLang="ru-RU" sz="2400" dirty="0"/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𝐤</m:t>
                                </m:r>
                              </m:num>
                              <m:den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𝛃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𝛃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𝛃</m:t>
                            </m:r>
                          </m:e>
                        </m:acc>
                      </m:sub>
                    </m:sSub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𝐑𝐅</m:t>
                    </m:r>
                  </m:oMath>
                </a14:m>
                <a:r>
                  <a:rPr lang="ru-RU" sz="2400" b="0" i="0" dirty="0">
                    <a:solidFill>
                      <a:srgbClr val="000000"/>
                    </a:solidFill>
                    <a:latin typeface="+mj-lt"/>
                  </a:rPr>
                  <a:t>,</a:t>
                </a:r>
              </a:p>
              <a:p>
                <a:pPr marL="357188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ru-RU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Var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𝛃</m:t>
                              </m:r>
                            </m:e>
                          </m:acc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𝑠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𝐊</m:t>
                                  </m:r>
                                </m:e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𝐊</m:t>
                              </m:r>
                            </m:e>
                          </m:d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−1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𝑠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e>
                                <m:sup>
                                  <m:r>
                                    <a:rPr lang="ru-RU" sz="24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ru-RU" sz="2400" i="1" kern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</m:d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−1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,  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𝑠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f>
                        <m:fPr>
                          <m:type m:val="lin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𝑆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𝛃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(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𝑝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altLang="ru-RU" sz="2400" dirty="0"/>
              </a:p>
              <a:p>
                <a:pPr marL="342000" indent="-342000" eaLnBrk="1" hangingPunct="1"/>
                <a:r>
                  <a:rPr lang="ru-RU" altLang="ru-RU" sz="2400" dirty="0">
                    <a:solidFill>
                      <a:srgbClr val="3333CC"/>
                    </a:solidFill>
                  </a:rPr>
                  <a:t>Формулы для доверительных интервалов на основе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altLang="ru-RU" sz="2400" b="1" i="0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𝛃</m:t>
                    </m:r>
                    <m:r>
                      <a:rPr lang="en-US" altLang="ru-RU" sz="2400" i="1" dirty="0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altLang="ru-RU" dirty="0">
                    <a:solidFill>
                      <a:srgbClr val="3333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solidFill>
                      <a:srgbClr val="3333CC"/>
                    </a:solidFill>
                  </a:rPr>
                  <a:t>полностью идентичны</a:t>
                </a:r>
              </a:p>
              <a:p>
                <a:pPr marL="342000" indent="-342000" eaLnBrk="1" hangingPunct="1"/>
                <a:r>
                  <a:rPr lang="ru-RU" altLang="ru-RU" sz="2400" dirty="0">
                    <a:solidFill>
                      <a:srgbClr val="000000"/>
                    </a:solidFill>
                  </a:rPr>
                  <a:t>Вместо явного нахождения матрицы</a:t>
                </a:r>
                <a:r>
                  <a:rPr lang="en-US" altLang="ru-RU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и умножения на нее, можно решать систему:</a:t>
                </a:r>
                <a:r>
                  <a:rPr lang="en-US" altLang="ru-RU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ru-RU" altLang="ru-RU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400" b="1" i="0" dirty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altLang="ru-RU" sz="2400" b="1" i="0" dirty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ru-RU" altLang="ru-R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⇔</m:t>
                    </m:r>
                    <m:r>
                      <a:rPr lang="en-US" altLang="ru-RU" sz="2400" b="1" i="0" dirty="0" err="1">
                        <a:latin typeface="Cambria Math" panose="02040503050406030204" pitchFamily="18" charset="0"/>
                      </a:rPr>
                      <m:t>𝐋𝐰</m:t>
                    </m:r>
                    <m:r>
                      <a:rPr lang="ru-RU" altLang="ru-RU" sz="24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2400" b="1" i="0" dirty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125" name="Rectangle 3">
                <a:extLst>
                  <a:ext uri="{FF2B5EF4-FFF2-40B4-BE49-F238E27FC236}">
                    <a16:creationId xmlns:a16="http://schemas.microsoft.com/office/drawing/2014/main" id="{D9312AA0-1DE5-4100-8D8C-2A8274757D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1052513"/>
                <a:ext cx="8856662" cy="5400675"/>
              </a:xfrm>
              <a:blipFill>
                <a:blip r:embed="rId2"/>
                <a:stretch>
                  <a:fillRect l="-138" t="-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6D2FB652-A118-4B4C-904E-8CF8D66E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E5AAFD0-17DF-4A0E-846C-46347E06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77D2F-C080-4616-94C1-B7AEAD8EE8B1}" type="slidenum">
              <a:rPr lang="ru-RU" altLang="ru-RU" sz="1400">
                <a:latin typeface="Arial" panose="020B0604020202020204" pitchFamily="34" charset="0"/>
              </a:rPr>
              <a:pPr eaLnBrk="1" hangingPunct="1"/>
              <a:t>4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71D84748-CDF6-4FDF-BE1F-72D5369C9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Веса разных измерений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3">
                <a:extLst>
                  <a:ext uri="{FF2B5EF4-FFF2-40B4-BE49-F238E27FC236}">
                    <a16:creationId xmlns:a16="http://schemas.microsoft.com/office/drawing/2014/main" id="{1CFC538F-1DA2-4861-BA45-2864F041228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spcAft>
                    <a:spcPts val="600"/>
                  </a:spcAft>
                  <a:tabLst>
                    <a:tab pos="7894638" algn="l"/>
                  </a:tabLst>
                </a:pPr>
                <a:r>
                  <a:rPr lang="ru-RU" altLang="ru-RU" sz="2400" dirty="0">
                    <a:solidFill>
                      <a:srgbClr val="000000"/>
                    </a:solidFill>
                  </a:rPr>
                  <a:t>«Стьюдентизированные» погрешности</a:t>
                </a:r>
                <a:r>
                  <a:rPr lang="en-US" altLang="ru-RU" sz="2400" dirty="0">
                    <a:solidFill>
                      <a:srgbClr val="000000"/>
                    </a:solidFill>
                  </a:rPr>
                  <a:t>:</a:t>
                </a:r>
              </a:p>
              <a:p>
                <a:pPr marL="357188" indent="0" eaLnBrk="1" hangingPunct="1">
                  <a:buNone/>
                  <a:tabLst>
                    <a:tab pos="789463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𝐏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𝐅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𝐅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+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𝛆</m:t>
                          </m:r>
                        </m:e>
                      </m:acc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400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</m:d>
                      <m:r>
                        <a:rPr lang="ru-RU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𝛆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</m:d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 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</m:acc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  <m:rad>
                            <m:radPr>
                              <m:degHide m:val="on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0,1</m:t>
                          </m:r>
                        </m:sub>
                      </m:sSub>
                    </m:oMath>
                  </m:oMathPara>
                </a14:m>
                <a:br>
                  <a:rPr lang="ru-RU" altLang="ru-RU" sz="2400" dirty="0">
                    <a:solidFill>
                      <a:srgbClr val="000000"/>
                    </a:solidFill>
                  </a:rPr>
                </a:br>
                <a:r>
                  <a:rPr lang="ru-RU" altLang="ru-RU" sz="2400" dirty="0">
                    <a:solidFill>
                      <a:srgbClr val="000000"/>
                    </a:solidFill>
                  </a:rPr>
                  <a:t>Верно, если неотъемлемая кривизна несущественна</a:t>
                </a:r>
                <a:r>
                  <a:rPr lang="en-US" altLang="ru-RU" sz="2400" dirty="0">
                    <a:solidFill>
                      <a:srgbClr val="000000"/>
                    </a:solidFill>
                  </a:rPr>
                  <a:t>,</a:t>
                </a:r>
                <a:br>
                  <a:rPr lang="ru-RU" altLang="ru-RU" sz="2400" dirty="0">
                    <a:solidFill>
                      <a:srgbClr val="000000"/>
                    </a:solidFill>
                  </a:rPr>
                </a:br>
                <a:r>
                  <a:rPr lang="ru-RU" altLang="ru-RU" sz="2400" dirty="0">
                    <a:solidFill>
                      <a:srgbClr val="000000"/>
                    </a:solidFill>
                  </a:rPr>
                  <a:t>при этом эти погрешности почти независимы (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</a:rPr>
                  <a:t>)</a:t>
                </a:r>
              </a:p>
              <a:p>
                <a:pPr eaLnBrk="1" hangingPunct="1">
                  <a:tabLst>
                    <a:tab pos="7894638" algn="l"/>
                  </a:tabLst>
                </a:pPr>
                <a:r>
                  <a:rPr lang="ru-RU" altLang="ru-RU" sz="2400" dirty="0">
                    <a:solidFill>
                      <a:srgbClr val="000000"/>
                    </a:solidFill>
                  </a:rPr>
                  <a:t>График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</a:rPr>
                  <a:t> 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ru-RU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ru-RU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</a:rPr>
                  <a:t>. Если систематические зависимости, то надо либо преобразовать модель, либо добавить веса</a:t>
                </a:r>
              </a:p>
              <a:p>
                <a:pPr eaLnBrk="1" hangingPunct="1">
                  <a:tabLst>
                    <a:tab pos="7894638" algn="l"/>
                  </a:tabLst>
                </a:pPr>
                <a:r>
                  <a:rPr lang="ru-RU" altLang="ru-RU" sz="2400" dirty="0">
                    <a:solidFill>
                      <a:srgbClr val="000000"/>
                    </a:solidFill>
                  </a:rPr>
                  <a:t>Стандартные веса: относительные ошибки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b="1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𝐕</m:t>
                        </m:r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</m:t>
                        </m:r>
                        <m:func>
                          <m:funcPr>
                            <m:ctrlPr>
                              <a:rPr lang="en-US" alt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ru-RU" sz="24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diag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altLang="ru-RU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ru-RU" sz="2400" b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𝐲</m:t>
                                </m:r>
                              </m:e>
                              <m:sup>
                                <m:r>
                                  <a:rPr lang="en-US" altLang="ru-RU" sz="24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r>
                  <a:rPr lang="en-US" altLang="ru-RU" sz="2400" dirty="0">
                    <a:solidFill>
                      <a:srgbClr val="000000"/>
                    </a:solidFill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или Пуассоновские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2400" b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𝐕</m:t>
                        </m:r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ru-R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</m:t>
                        </m:r>
                        <m:func>
                          <m:funcPr>
                            <m:ctrlPr>
                              <a:rPr lang="en-US" altLang="ru-RU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ru-RU" sz="24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diag</m:t>
                            </m:r>
                          </m:fName>
                          <m:e>
                            <m:r>
                              <a:rPr lang="en-US" altLang="ru-RU" sz="2400" b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</m:e>
                        </m:func>
                      </m:e>
                    </m:d>
                  </m:oMath>
                </a14:m>
                <a:endParaRPr lang="en-US" altLang="ru-RU" sz="2400" dirty="0">
                  <a:solidFill>
                    <a:srgbClr val="000000"/>
                  </a:solidFill>
                </a:endParaRPr>
              </a:p>
              <a:p>
                <a:pPr eaLnBrk="1" hangingPunct="1">
                  <a:tabLst>
                    <a:tab pos="7894638" algn="l"/>
                  </a:tabLst>
                </a:pPr>
                <a:r>
                  <a:rPr lang="ru-RU" altLang="ru-RU" sz="2400" dirty="0">
                    <a:solidFill>
                      <a:srgbClr val="3333CC"/>
                    </a:solidFill>
                  </a:rPr>
                  <a:t>Более сложные веса оправданы, если известны из схемы эксперимента, или имеются повторные измерения</a:t>
                </a:r>
              </a:p>
            </p:txBody>
          </p:sp>
        </mc:Choice>
        <mc:Fallback xmlns="">
          <p:sp>
            <p:nvSpPr>
              <p:cNvPr id="6149" name="Rectangle 3">
                <a:extLst>
                  <a:ext uri="{FF2B5EF4-FFF2-40B4-BE49-F238E27FC236}">
                    <a16:creationId xmlns:a16="http://schemas.microsoft.com/office/drawing/2014/main" id="{1CFC538F-1DA2-4861-BA45-2864F0412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9" t="-790" r="-1872" b="-1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F90FDE-F8DF-4C67-83BB-3A312185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41D9E5-0FEF-42BB-B830-07476C66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D88687-B33F-4694-9AF8-C19B0D93C858}" type="slidenum">
              <a:rPr lang="ru-RU" altLang="ru-RU" sz="1400">
                <a:latin typeface="Arial" panose="020B0604020202020204" pitchFamily="34" charset="0"/>
              </a:rPr>
              <a:pPr eaLnBrk="1" hangingPunct="1"/>
              <a:t>5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26D9EC1B-B5FC-4D13-A0A8-E4D65F9D6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Пример стьюдент. погрешностей</a:t>
            </a:r>
          </a:p>
        </p:txBody>
      </p:sp>
      <p:pic>
        <p:nvPicPr>
          <p:cNvPr id="7173" name="Picture 4">
            <a:extLst>
              <a:ext uri="{FF2B5EF4-FFF2-40B4-BE49-F238E27FC236}">
                <a16:creationId xmlns:a16="http://schemas.microsoft.com/office/drawing/2014/main" id="{B2276296-E5F6-4CD7-B754-7C01DB94F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4932362" cy="4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765853D-28C3-4D22-9AA0-4883C476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8E5AE752-77B1-4B50-8656-31B2E030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819110-9F38-42E3-B6C2-9FF704460A49}" type="slidenum">
              <a:rPr lang="ru-RU" altLang="ru-RU" sz="1400">
                <a:latin typeface="Arial" panose="020B0604020202020204" pitchFamily="34" charset="0"/>
              </a:rPr>
              <a:pPr eaLnBrk="1" hangingPunct="1"/>
              <a:t>6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9C0F3469-B10F-4BF4-A27D-E0BB2014E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Выпадающие точки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>
                <a:extLst>
                  <a:ext uri="{FF2B5EF4-FFF2-40B4-BE49-F238E27FC236}">
                    <a16:creationId xmlns:a16="http://schemas.microsoft.com/office/drawing/2014/main" id="{165D9229-A8C9-45F4-82CB-E1BDAC50C5D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800" dirty="0"/>
                  <a:t>Определение по исходным данным или по графикам стьюдентизированных погрешностей</a:t>
                </a:r>
              </a:p>
              <a:p>
                <a:pPr eaLnBrk="1" hangingPunct="1"/>
                <a:r>
                  <a:rPr lang="ru-RU" altLang="ru-RU" sz="2800" dirty="0"/>
                  <a:t>Удаление</a:t>
                </a:r>
              </a:p>
              <a:p>
                <a:pPr lvl="1" eaLnBrk="1" hangingPunct="1"/>
                <a:r>
                  <a:rPr lang="ru-RU" altLang="ru-RU" sz="2400" dirty="0"/>
                  <a:t>Критерий Шовене: отбрасываем все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ru-RU" sz="2400" dirty="0"/>
                  <a:t>,</a:t>
                </a:r>
                <a:r>
                  <a:rPr lang="ru-RU" altLang="ru-RU" sz="2400" dirty="0"/>
                  <a:t> </a:t>
                </a:r>
                <a:br>
                  <a:rPr lang="ru-RU" altLang="ru-RU" sz="2400" dirty="0"/>
                </a:br>
                <a:r>
                  <a:rPr lang="ru-RU" altLang="ru-RU" sz="2400" dirty="0"/>
                  <a:t>для которых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type m:val="lin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alt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ru-RU" altLang="ru-RU" sz="2400" dirty="0">
                    <a:solidFill>
                      <a:srgbClr val="000000"/>
                    </a:solidFill>
                  </a:rPr>
                  <a:t>Только один раз!</a:t>
                </a:r>
              </a:p>
              <a:p>
                <a:pPr lvl="1" eaLnBrk="1" hangingPunct="1"/>
                <a:r>
                  <a:rPr lang="ru-RU" altLang="ru-RU" sz="2400" dirty="0"/>
                  <a:t>Критерий Граббса: отбрасываем самый дальний от среднего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/>
                  <a:t>, если </a:t>
                </a:r>
              </a:p>
              <a:p>
                <a:pPr marL="714375" lvl="1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limLow>
                            <m:limLow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ru-RU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𝑖</m:t>
                              </m:r>
                            </m:lim>
                          </m:limLow>
                          <m:d>
                            <m:dPr>
                              <m:begChr m:val="|"/>
                              <m:endChr m:val="|"/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𝜇</m:t>
                              </m:r>
                            </m:e>
                          </m:d>
                        </m:num>
                        <m:den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den>
                      </m:f>
                      <m:r>
                        <a:rPr kumimoji="0" lang="ru-RU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&gt;</m:t>
                      </m:r>
                      <m:f>
                        <m:fPr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ru-RU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𝑛</m:t>
                                      </m:r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−2</m:t>
                                      </m:r>
                                    </m:sub>
                                  </m:sSub>
                                  <m: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,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kumimoji="0" lang="ru-RU" sz="20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ru-RU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2</m:t>
                                          </m:r>
                                          <m:r>
                                            <a:rPr kumimoji="0" lang="ru-RU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𝑛</m:t>
                              </m:r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−2+</m:t>
                              </m:r>
                              <m:sSup>
                                <m:sSupPr>
                                  <m:ctrlPr>
                                    <a:rPr lang="ru-RU" sz="20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ru-RU" sz="20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0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ru-RU" sz="20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ru-RU" sz="20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b>
                                  </m:sSub>
                                  <m:r>
                                    <a:rPr lang="ru-RU" sz="2000" i="1" kern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ru-RU" sz="20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 kern="12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ru-RU" sz="20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0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ru-RU" sz="2000" i="1" kern="120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br>
                  <a:rPr lang="ru-RU" altLang="ru-RU" sz="2400" dirty="0"/>
                </a:br>
                <a:r>
                  <a:rPr lang="ru-RU" altLang="ru-RU" sz="2400" dirty="0"/>
                  <a:t>потом пересчитываем и повторяем.</a:t>
                </a:r>
              </a:p>
              <a:p>
                <a:pPr lvl="1" eaLnBrk="1" hangingPunct="1"/>
                <a:r>
                  <a:rPr lang="ru-RU" altLang="ru-RU" sz="2400" dirty="0">
                    <a:solidFill>
                      <a:srgbClr val="3333CC"/>
                    </a:solidFill>
                  </a:rPr>
                  <a:t>Очень противоречивая процедура. Применять только, если есть предположения, какие причины вызвали.</a:t>
                </a:r>
              </a:p>
            </p:txBody>
          </p:sp>
        </mc:Choice>
        <mc:Fallback xmlns="">
          <p:sp>
            <p:nvSpPr>
              <p:cNvPr id="8197" name="Rectangle 3">
                <a:extLst>
                  <a:ext uri="{FF2B5EF4-FFF2-40B4-BE49-F238E27FC236}">
                    <a16:creationId xmlns:a16="http://schemas.microsoft.com/office/drawing/2014/main" id="{165D9229-A8C9-45F4-82CB-E1BDAC50C5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1242" r="-763" b="-20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Rectangle 5">
            <a:extLst>
              <a:ext uri="{FF2B5EF4-FFF2-40B4-BE49-F238E27FC236}">
                <a16:creationId xmlns:a16="http://schemas.microsoft.com/office/drawing/2014/main" id="{2E634375-39A1-48CF-BAC0-D3A26F4D7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C6E83A4-F893-4440-881B-E3A26525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B9BE6D6-5E1B-4986-B258-417E939C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0489EC-1336-4BFE-A114-BC07D059F3D8}" type="slidenum">
              <a:rPr lang="ru-RU" altLang="ru-RU" sz="1400">
                <a:latin typeface="Arial" panose="020B0604020202020204" pitchFamily="34" charset="0"/>
              </a:rPr>
              <a:pPr eaLnBrk="1" hangingPunct="1"/>
              <a:t>7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1B2716A6-487D-45D3-B3AC-2CA84D028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Выпадающие точки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Rectangle 3">
                <a:extLst>
                  <a:ext uri="{FF2B5EF4-FFF2-40B4-BE49-F238E27FC236}">
                    <a16:creationId xmlns:a16="http://schemas.microsoft.com/office/drawing/2014/main" id="{9E533AE1-0AEE-41D8-8714-9539F9F5237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ru-RU" altLang="ru-RU" sz="2800" dirty="0"/>
                  <a:t>Использование «устойчивой» регрессии </a:t>
                </a:r>
              </a:p>
              <a:p>
                <a:pPr lvl="1" eaLnBrk="1" hangingPunct="1"/>
                <a:r>
                  <a:rPr lang="ru-RU" altLang="ru-RU" sz="2400" dirty="0"/>
                  <a:t>Минимизация суммы модулей</a:t>
                </a:r>
                <a:r>
                  <a:rPr lang="en-US" alt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𝑆</m:t>
                        </m:r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sub>
                    </m:sSub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𝛃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𝛔</m:t>
                    </m:r>
                    <m:r>
                      <a:rPr kumimoji="0" lang="ru-RU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)≝</m:t>
                    </m:r>
                    <m:nary>
                      <m:naryPr>
                        <m:chr m:val="∑"/>
                        <m:ctrlP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naryPr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𝑖</m:t>
                        </m:r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=1</m:t>
                        </m:r>
                      </m:sub>
                      <m:sup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−</m:t>
                                </m:r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0" lang="ru-RU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,</m:t>
                                    </m:r>
                                    <m:r>
                                      <a:rPr kumimoji="0" lang="ru-RU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𝛃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sSubPr>
                              <m:e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ru-RU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ru-RU" altLang="ru-RU" sz="2400" dirty="0"/>
              </a:p>
              <a:p>
                <a:pPr lvl="1" eaLnBrk="1" hangingPunct="1"/>
                <a:r>
                  <a:rPr lang="ru-RU" altLang="ru-RU" sz="2400" dirty="0"/>
                  <a:t>Специальные весовые функции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𝜌</m:t>
                    </m:r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altLang="ru-RU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altLang="ru-RU" sz="2400" dirty="0">
                    <a:solidFill>
                      <a:srgbClr val="000000"/>
                    </a:solidFill>
                  </a:rPr>
                  <a:t> вместо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altLang="ru-R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p>
                        <m:r>
                          <a:rPr lang="en-US" altLang="ru-R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altLang="ru-RU" sz="2400" dirty="0"/>
                  <a:t>, например,</a:t>
                </a:r>
                <a:r>
                  <a:rPr lang="en-US" altLang="ru-RU" sz="2400" dirty="0"/>
                  <a:t> </a:t>
                </a:r>
                <a:r>
                  <a:rPr lang="ru-RU" altLang="ru-RU" sz="2400" dirty="0"/>
                  <a:t>«</a:t>
                </a:r>
                <a:r>
                  <a:rPr lang="en-US" altLang="ru-RU" sz="2400" dirty="0"/>
                  <a:t>Tukey </a:t>
                </a:r>
                <a:r>
                  <a:rPr lang="en-US" altLang="ru-RU" sz="2400" dirty="0" err="1"/>
                  <a:t>biweight</a:t>
                </a:r>
                <a:r>
                  <a:rPr lang="ru-RU" altLang="ru-RU" sz="2400" dirty="0"/>
                  <a:t>» (биквадрат)</a:t>
                </a:r>
              </a:p>
              <a:p>
                <a:pPr lvl="2" eaLnBrk="1" hangingPunct="1"/>
                <a:r>
                  <a:rPr lang="ru-RU" altLang="ru-RU" sz="2000" dirty="0"/>
                  <a:t>Используя текущее значение параметров (на каждой итерации), определить невязки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ru-RU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ru-RU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ru-RU" altLang="ru-RU" sz="2000" dirty="0"/>
              </a:p>
              <a:p>
                <a:pPr lvl="2" eaLnBrk="1" hangingPunct="1"/>
                <a:r>
                  <a:rPr lang="ru-RU" altLang="ru-RU" sz="2000" dirty="0"/>
                  <a:t>Определить медиану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altLang="ru-RU" sz="2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ru-RU" sz="2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000" dirty="0"/>
                  <a:t> (средний элемент в списке по порядку) – </a:t>
                </a:r>
                <a14:m>
                  <m:oMath xmlns:m="http://schemas.openxmlformats.org/officeDocument/2006/math">
                    <m:r>
                      <a:rPr lang="en-US" altLang="ru-RU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ru-RU" altLang="ru-RU" sz="2000" dirty="0"/>
                  <a:t>, уровень отсечки </a:t>
                </a:r>
                <a14:m>
                  <m:oMath xmlns:m="http://schemas.openxmlformats.org/officeDocument/2006/math">
                    <m:r>
                      <a:rPr lang="en-US" altLang="ru-RU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ru-RU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ru-RU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ru-RU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ru-RU" altLang="ru-RU" sz="2000" dirty="0"/>
              </a:p>
              <a:p>
                <a:pPr lvl="2" eaLnBrk="1" hangingPunct="1"/>
                <a:r>
                  <a:rPr lang="ru-RU" altLang="ru-RU" sz="2000" dirty="0"/>
                  <a:t>Остатки больше чем </a:t>
                </a:r>
                <a14:m>
                  <m:oMath xmlns:m="http://schemas.openxmlformats.org/officeDocument/2006/math">
                    <m:r>
                      <a:rPr lang="en-US" altLang="ru-RU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altLang="ru-RU" sz="2000" dirty="0"/>
                  <a:t> игнорируются, остальные:</a:t>
                </a:r>
                <a:endParaRPr lang="en-US" altLang="ru-RU" sz="2000" dirty="0"/>
              </a:p>
              <a:p>
                <a:pPr marL="1166813" lvl="0" indent="-1166813" eaLnBrk="1" hangingPunct="1">
                  <a:spcBef>
                    <a:spcPct val="0"/>
                  </a:spcBef>
                  <a:buClrTx/>
                  <a:buSz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𝜌</m:t>
                      </m:r>
                      <m:d>
                        <m:dPr>
                          <m:ctrlP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𝑧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sSup>
                        <m:sSupPr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𝑧</m:t>
                          </m:r>
                        </m:e>
                        <m:sup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ru-RU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kumimoji="0" lang="ru-RU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ru-RU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𝑧</m:t>
                                          </m:r>
                                        </m:num>
                                        <m:den>
                                          <m:r>
                                            <a:rPr kumimoji="0" lang="ru-RU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𝐶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ru-RU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</m:sup>
                      </m:sSup>
                      <m:r>
                        <a:rPr kumimoji="0" lang="ru-RU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,  </m:t>
                      </m:r>
                      <m:sSub>
                        <m:sSubPr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𝑆</m:t>
                          </m:r>
                        </m:e>
                        <m:sub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𝜌</m:t>
                          </m:r>
                        </m:sub>
                      </m:sSub>
                      <m:d>
                        <m:dPr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𝛃</m:t>
                          </m:r>
                        </m:e>
                      </m:d>
                      <m:r>
                        <a:rPr kumimoji="0" lang="ru-RU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≝</m:t>
                      </m:r>
                      <m:nary>
                        <m:naryPr>
                          <m:chr m:val="∑"/>
                          <m:ctrlP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𝑖</m:t>
                          </m:r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=1</m:t>
                          </m:r>
                        </m:sub>
                        <m:sup>
                          <m:r>
                            <a:rPr kumimoji="0" lang="ru-RU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𝑛</m:t>
                          </m:r>
                        </m:sup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𝛃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ru-RU" altLang="ru-RU" sz="2400" dirty="0"/>
              </a:p>
              <a:p>
                <a:pPr lvl="1" eaLnBrk="1" hangingPunct="1"/>
                <a:r>
                  <a:rPr lang="ru-RU" altLang="ru-RU" sz="2400" dirty="0">
                    <a:solidFill>
                      <a:srgbClr val="3333CC"/>
                    </a:solidFill>
                  </a:rPr>
                  <a:t>Эквивалентно предположению о распределении погрешностей с б</a:t>
                </a:r>
                <a:r>
                  <a:rPr lang="en-US" altLang="ru-RU" sz="2400" dirty="0">
                    <a:solidFill>
                      <a:srgbClr val="3333CC"/>
                    </a:solidFill>
                  </a:rPr>
                  <a:t>ó</a:t>
                </a:r>
                <a:r>
                  <a:rPr lang="ru-RU" altLang="ru-RU" sz="2400" dirty="0" err="1">
                    <a:solidFill>
                      <a:srgbClr val="3333CC"/>
                    </a:solidFill>
                  </a:rPr>
                  <a:t>льшими</a:t>
                </a:r>
                <a:r>
                  <a:rPr lang="ru-RU" altLang="ru-RU" sz="2400" dirty="0">
                    <a:solidFill>
                      <a:srgbClr val="3333CC"/>
                    </a:solidFill>
                  </a:rPr>
                  <a:t> хвостами</a:t>
                </a:r>
              </a:p>
              <a:p>
                <a:pPr lvl="2" eaLnBrk="1" hangingPunct="1"/>
                <a:endParaRPr lang="ru-RU" altLang="ru-RU" sz="2000" dirty="0"/>
              </a:p>
            </p:txBody>
          </p:sp>
        </mc:Choice>
        <mc:Fallback xmlns="">
          <p:sp>
            <p:nvSpPr>
              <p:cNvPr id="9221" name="Rectangle 3">
                <a:extLst>
                  <a:ext uri="{FF2B5EF4-FFF2-40B4-BE49-F238E27FC236}">
                    <a16:creationId xmlns:a16="http://schemas.microsoft.com/office/drawing/2014/main" id="{9E533AE1-0AEE-41D8-8714-9539F9F523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1242" b="-22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2" name="Rectangle 4">
            <a:extLst>
              <a:ext uri="{FF2B5EF4-FFF2-40B4-BE49-F238E27FC236}">
                <a16:creationId xmlns:a16="http://schemas.microsoft.com/office/drawing/2014/main" id="{1DB33192-39FB-4923-B39D-17D3AA6E0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122426B5-1388-4BBD-A438-D3019998C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40413588-51D4-4EA9-A934-654CBF2D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E921C7-C561-4CF8-94D0-B9C15DC7F540}" type="slidenum">
              <a:rPr lang="ru-RU" altLang="ru-RU" sz="1400">
                <a:latin typeface="Arial" panose="020B0604020202020204" pitchFamily="34" charset="0"/>
              </a:rPr>
              <a:pPr eaLnBrk="1" hangingPunct="1"/>
              <a:t>8</a:t>
            </a:fld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60A50D90-A08F-4BF4-B45B-8A6BFF188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Проверка нормальности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>
                <a:extLst>
                  <a:ext uri="{FF2B5EF4-FFF2-40B4-BE49-F238E27FC236}">
                    <a16:creationId xmlns:a16="http://schemas.microsoft.com/office/drawing/2014/main" id="{D3453EC9-E3EE-41B0-8E3F-C16E9C2FCC8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1052513"/>
                <a:ext cx="8785225" cy="2016125"/>
              </a:xfrm>
            </p:spPr>
            <p:txBody>
              <a:bodyPr/>
              <a:lstStyle/>
              <a:p>
                <a:pPr marL="609600" indent="-609600" eaLnBrk="1" hangingPunct="1"/>
                <a:r>
                  <a:rPr lang="ru-RU" altLang="ru-RU" sz="2400" dirty="0"/>
                  <a:t>График нормальной вероятности: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ru-RU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kumimoji="0" lang="ru-RU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altLang="ru-RU" sz="2400" dirty="0"/>
                  <a:t> от медиан нормальной порядковой статистики.</a:t>
                </a:r>
              </a:p>
              <a:p>
                <a:pPr marL="609600" indent="-609600" eaLnBrk="1" hangingPunct="1"/>
                <a:r>
                  <a:rPr lang="ru-RU" altLang="ru-RU" sz="2400" dirty="0"/>
                  <a:t>Существует много количественных тестов</a:t>
                </a:r>
              </a:p>
              <a:p>
                <a:pPr marL="609600" indent="-609600" eaLnBrk="1" hangingPunct="1"/>
                <a:r>
                  <a:rPr lang="ru-RU" altLang="ru-RU" sz="2400" dirty="0"/>
                  <a:t>Удовлетворительные примеры:</a:t>
                </a:r>
              </a:p>
            </p:txBody>
          </p:sp>
        </mc:Choice>
        <mc:Fallback xmlns="">
          <p:sp>
            <p:nvSpPr>
              <p:cNvPr id="10245" name="Rectangle 3">
                <a:extLst>
                  <a:ext uri="{FF2B5EF4-FFF2-40B4-BE49-F238E27FC236}">
                    <a16:creationId xmlns:a16="http://schemas.microsoft.com/office/drawing/2014/main" id="{D3453EC9-E3EE-41B0-8E3F-C16E9C2FCC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1052513"/>
                <a:ext cx="8785225" cy="2016125"/>
              </a:xfrm>
              <a:blipFill>
                <a:blip r:embed="rId3"/>
                <a:stretch>
                  <a:fillRect l="-139" t="-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6" name="Picture 4">
            <a:extLst>
              <a:ext uri="{FF2B5EF4-FFF2-40B4-BE49-F238E27FC236}">
                <a16:creationId xmlns:a16="http://schemas.microsoft.com/office/drawing/2014/main" id="{C5307CD3-34D5-4EE2-973C-A1641F23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68613"/>
            <a:ext cx="7640637" cy="365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A6A51559-D827-4E57-A232-E2181ABA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Тест Шапиро-Вилка (</a:t>
            </a:r>
            <a:r>
              <a:rPr lang="en-US" altLang="ru-RU"/>
              <a:t>Shapiro-Wilk)</a:t>
            </a:r>
            <a:endParaRPr lang="ru-RU" alt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Объект 2">
                <a:extLst>
                  <a:ext uri="{FF2B5EF4-FFF2-40B4-BE49-F238E27FC236}">
                    <a16:creationId xmlns:a16="http://schemas.microsoft.com/office/drawing/2014/main" id="{AEA2ED01-750A-4318-AA56-AAEB195E0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d>
                          <m:dPr>
                            <m:ctrlPr>
                              <a:rPr lang="en-US" altLang="ru-RU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2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ru-RU" sz="2400" dirty="0"/>
                  <a:t> – </a:t>
                </a:r>
                <a:r>
                  <a:rPr lang="ru-RU" altLang="ru-RU" sz="2400" dirty="0"/>
                  <a:t>порядковая статистика (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ru-RU" altLang="ru-RU" sz="2400" dirty="0"/>
                  <a:t>-тая по порядку)</a:t>
                </a:r>
                <a:endParaRPr lang="en-US" altLang="ru-RU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ru-RU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≝</m:t>
                    </m:r>
                    <m:r>
                      <a:rPr lang="en-US" altLang="ru-R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altLang="ru-R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ru-RU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RU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altLang="ru-RU" sz="2400" dirty="0"/>
                  <a:t> – </a:t>
                </a:r>
                <a:r>
                  <a:rPr lang="ru-RU" altLang="ru-RU" sz="2400" dirty="0"/>
                  <a:t>ее ожидаемое значения</a:t>
                </a:r>
              </a:p>
              <a:p>
                <a14:m>
                  <m:oMath xmlns:m="http://schemas.openxmlformats.org/officeDocument/2006/math">
                    <m:r>
                      <a:rPr lang="en-US" altLang="ru-RU" sz="24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𝐕</m:t>
                    </m:r>
                  </m:oMath>
                </a14:m>
                <a:r>
                  <a:rPr lang="en-US" altLang="ru-RU" sz="2400" dirty="0"/>
                  <a:t> – </a:t>
                </a:r>
                <a:r>
                  <a:rPr lang="ru-RU" altLang="ru-RU" sz="2400" dirty="0"/>
                  <a:t>матрица ковариаций</a:t>
                </a:r>
                <a:r>
                  <a:rPr lang="en-US" altLang="ru-RU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ru-RU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≝</m:t>
                    </m:r>
                    <m:func>
                      <m:funcPr>
                        <m:ctrlPr>
                          <a:rPr lang="en-US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cov</m:t>
                        </m:r>
                      </m:fName>
                      <m:e>
                        <m:d>
                          <m:dPr>
                            <m:ctrlPr>
                              <a:rPr lang="en-US" altLang="ru-R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ru-RU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altLang="ru-RU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ru-RU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altLang="ru-R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ru-RU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ru-RU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altLang="ru-RU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ru-RU" sz="24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ru-RU" altLang="ru-RU" sz="2400" dirty="0"/>
                  <a:t>Тестовая статистика</a:t>
                </a:r>
                <a:endParaRPr lang="en-US" altLang="ru-RU" sz="2400" dirty="0"/>
              </a:p>
              <a:p>
                <a:pPr marL="35718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𝑊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𝑖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𝑥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333CC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naryPr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𝑖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 kern="120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ru-RU" sz="2400" i="1" kern="1200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̄"/>
                                          <m:ctrlPr>
                                            <a:rPr lang="ru-RU" sz="2400" i="1" kern="1200" smtClean="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2400" i="1" kern="1200">
                                              <a:solidFill>
                                                <a:srgbClr val="3333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  </m:t>
                      </m:r>
                      <m:r>
                        <a:rPr lang="ru-RU" sz="2400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ru-RU" sz="240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ru-RU" sz="2400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  <a:p>
                <a:endParaRPr lang="ru-RU" altLang="ru-RU" sz="2400" dirty="0"/>
              </a:p>
              <a:p>
                <a:r>
                  <a:rPr lang="ru-RU" altLang="ru-RU" sz="2400" dirty="0"/>
                  <a:t>Отвергается, если значение меньше табулированного</a:t>
                </a:r>
              </a:p>
              <a:p>
                <a:r>
                  <a:rPr lang="ru-RU" altLang="ru-RU" sz="2400" dirty="0"/>
                  <a:t>Или переводится в достоверность </a:t>
                </a:r>
                <a14:m>
                  <m:oMath xmlns:m="http://schemas.openxmlformats.org/officeDocument/2006/math">
                    <m:r>
                      <a:rPr lang="en-US" altLang="ru-R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endParaRPr lang="ru-RU" altLang="ru-RU" sz="2400" dirty="0"/>
              </a:p>
            </p:txBody>
          </p:sp>
        </mc:Choice>
        <mc:Fallback xmlns="">
          <p:sp>
            <p:nvSpPr>
              <p:cNvPr id="11267" name="Объект 2">
                <a:extLst>
                  <a:ext uri="{FF2B5EF4-FFF2-40B4-BE49-F238E27FC236}">
                    <a16:creationId xmlns:a16="http://schemas.microsoft.com/office/drawing/2014/main" id="{AEA2ED01-750A-4318-AA56-AAEB195E0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" t="-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9C934-A88B-45A0-8D9B-547A6294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задачи.Тема 6: Проверка изначальных предположений.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DD3361-1DFF-4ED5-9105-D21F44CE8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9F8C11-6B93-4682-B007-9E0253EA1603}" type="slidenum">
              <a:rPr lang="ru-RU" altLang="ru-RU" sz="1400">
                <a:latin typeface="Arial" panose="020B0604020202020204" pitchFamily="34" charset="0"/>
              </a:rPr>
              <a:pPr eaLnBrk="1" hangingPunct="1"/>
              <a:t>9</a:t>
            </a:fld>
            <a:endParaRPr lang="ru-RU" altLang="ru-RU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8039</TotalTime>
  <Words>1959</Words>
  <Application>Microsoft Office PowerPoint</Application>
  <PresentationFormat>Экран (4:3)</PresentationFormat>
  <Paragraphs>259</Paragraphs>
  <Slides>28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Tahoma</vt:lpstr>
      <vt:lpstr>Times New Roman</vt:lpstr>
      <vt:lpstr>Wingdings</vt:lpstr>
      <vt:lpstr>Blends</vt:lpstr>
      <vt:lpstr>Graph</vt:lpstr>
      <vt:lpstr>Обратные задачи: теория и практика</vt:lpstr>
      <vt:lpstr>План темы</vt:lpstr>
      <vt:lpstr>Обобщенный метод наим. квадр.</vt:lpstr>
      <vt:lpstr>Веса разных измерений</vt:lpstr>
      <vt:lpstr>Пример стьюдент. погрешностей</vt:lpstr>
      <vt:lpstr>Выпадающие точки</vt:lpstr>
      <vt:lpstr>Выпадающие точки</vt:lpstr>
      <vt:lpstr>Проверка нормальности</vt:lpstr>
      <vt:lpstr>Тест Шапиро-Вилка (Shapiro-Wilk)</vt:lpstr>
      <vt:lpstr>Ненормальность погрешностей</vt:lpstr>
      <vt:lpstr>Проверка зависимости погрешностей</vt:lpstr>
      <vt:lpstr>Проверка зависимости погрешностей</vt:lpstr>
      <vt:lpstr>Зависимость погрешностей</vt:lpstr>
      <vt:lpstr>Зависимость погрешностей</vt:lpstr>
      <vt:lpstr>Ожидаемый результат</vt:lpstr>
      <vt:lpstr>Пример: коррекция авторегрессии</vt:lpstr>
      <vt:lpstr>Зависимость погрешностей</vt:lpstr>
      <vt:lpstr>Зависимость погрешностей</vt:lpstr>
      <vt:lpstr>Пример для бактерий E.Coli</vt:lpstr>
      <vt:lpstr>Пример для бактерий E.Coli</vt:lpstr>
      <vt:lpstr>Общая адекватность модели</vt:lpstr>
      <vt:lpstr>Сравнение разных моделей</vt:lpstr>
      <vt:lpstr>Сравнение разных моделей</vt:lpstr>
      <vt:lpstr>Повторные измерения</vt:lpstr>
      <vt:lpstr>Повторные измерения</vt:lpstr>
      <vt:lpstr>Повторные измерения</vt:lpstr>
      <vt:lpstr>Общие параметры</vt:lpstr>
      <vt:lpstr>Общие параметры – пример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Обратные задачи: теория и практика</dc:title>
  <dc:creator>Maxim</dc:creator>
  <cp:lastModifiedBy>Maxim</cp:lastModifiedBy>
  <cp:revision>114</cp:revision>
  <dcterms:created xsi:type="dcterms:W3CDTF">2009-02-23T16:02:07Z</dcterms:created>
  <dcterms:modified xsi:type="dcterms:W3CDTF">2023-03-23T16:58:23Z</dcterms:modified>
</cp:coreProperties>
</file>