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5503" autoAdjust="0"/>
  </p:normalViewPr>
  <p:slideViewPr>
    <p:cSldViewPr>
      <p:cViewPr varScale="1">
        <p:scale>
          <a:sx n="88" d="100"/>
          <a:sy n="88" d="100"/>
        </p:scale>
        <p:origin x="105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2D5478B-7E99-4CD4-9D9F-C816C72325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F97DBCA-D5D4-4E8C-8187-5615B38287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CB69E092-39E7-4ED6-9D9B-6B6AC3D594F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C7D9B7B-1351-475F-8BAE-D961F64EF3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D370574-F689-4988-B262-0546A47234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DB84D71-37A9-4353-9334-35D3E38D5D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3B0C3B-A426-4C9B-B4E9-61664FEED3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9E4DD80-3E9E-46BD-8F18-4EFC7E8D5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C1918A-EEDB-4406-86D8-AA398D4BB8D2}" type="slidenum">
              <a:rPr lang="ru-RU" altLang="ru-RU"/>
              <a:pPr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0E90A08-2C1B-42C3-B385-1361D64F6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5D3799F-96FE-4D06-BBDD-21925FF77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E87A4326-779A-4AED-BAFE-1D9B866912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6350A18B-E9A2-4E8D-9026-394E89BE5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D.M. Bates and D.G. Watts,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Nonlinear regression analysis and its applications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New York: Wiley, 1988.</a:t>
            </a:r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A3889EBC-A66F-47E4-9B8B-A202EB936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EDFDA2-A141-4C12-A510-07CA5DF92AAD}" type="slidenum">
              <a:rPr lang="ru-RU" altLang="ru-RU"/>
              <a:pPr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4C13C96D-CEDC-45C9-B070-D1A607C321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8E6E7969-8B08-42F5-8691-2D5247C6D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D.M. Bates and D.G. Watts,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Nonlinear regression analysis and its applications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New York: Wiley, 1988.</a:t>
            </a: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A352CFE7-37EB-4E76-A76B-EF0EB60EE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B522AF-0F58-4127-8B5E-70E98F71AB4D}" type="slidenum">
              <a:rPr lang="ru-RU" altLang="ru-RU"/>
              <a:pPr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E2D502C7-91FC-4203-84B2-1F73E3B0D2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31D334B0-1913-4AA4-B07C-0C698E1DC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Konokhova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J. Biomed. Opt.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057006 (2012).</a:t>
            </a:r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51A92A77-933C-4758-8BB4-ACEE56FCA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B40637-C317-4B47-B4C2-E380EA671976}" type="slidenum">
              <a:rPr lang="ru-RU" altLang="ru-RU"/>
              <a:pPr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4DAAC36F-702C-4CDA-9BEA-6F239B86FD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A36BC9E6-F272-44A3-8EFC-32B7704E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D.M. Bates and D.G. Watts,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Nonlinear regression analysis and its applications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New York: Wiley, 1988.</a:t>
            </a:r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D6AF013A-AAC3-4228-99CF-E2994AB07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5E8F2B-96FE-423C-A09A-6AE9C8B13E10}" type="slidenum">
              <a:rPr lang="ru-RU" altLang="ru-RU"/>
              <a:pPr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D7FCA1BB-F71D-42FE-897F-68FA10909A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6CFF9017-A004-4491-8A2B-7455382C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Strokotov &amp; Konokhova. Unpublished data.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FF5A041D-AA16-4E21-BAE6-202FCA599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93A780-DF9E-40F3-A1EB-6D9A871B1B31}" type="slidenum">
              <a:rPr lang="ru-RU" altLang="ru-RU"/>
              <a:pPr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ADFD1523-F34D-42B1-8F6F-D23A3B8C09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A736DD72-B43D-43DF-9634-796B1B6EB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простое изложение в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A. Doicu, T. Trautmann, and F. Schreier, </a:t>
            </a:r>
            <a:r>
              <a:rPr lang="en-US" altLang="ru-RU" i="1" dirty="0">
                <a:latin typeface="Arial" panose="020B0604020202020204" pitchFamily="34" charset="0"/>
                <a:cs typeface="Arial" panose="020B0604020202020204" pitchFamily="34" charset="0"/>
              </a:rPr>
              <a:t>Numerical regularization for atmospheric inverse problems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 Springer, Heidelberg (2010).</a:t>
            </a: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01801962-984B-4DAA-9EF1-4C2AB17DD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A9CBF7-7BA2-4B1F-9A88-C33831082C9B}" type="slidenum">
              <a:rPr lang="ru-RU" altLang="ru-RU"/>
              <a:pPr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68C2DB6-0F6D-41D4-8A25-AE7B78C5A561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91F825D-88AE-4749-99E7-339CBFAED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F604023E-BD6B-4807-9DFD-6E46EE3F8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54F0F3A-31EE-41A7-904B-D8216CD64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695AFF3-21F3-4F07-8311-127AC10F5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4C1BA309-A1D5-4D82-9FD8-270248015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B107BAFF-BA7F-451C-8344-95A0F0643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7AD384E-619E-449D-827C-A7C432C31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FD11703A-CB92-4272-9F52-ED73F75E9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A9D16826-5620-4EA5-8B2D-65B8F61577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3D8475D-0E8D-4811-8354-8361E4345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B43792B1-320D-4F06-92C2-C706E1108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B20D6E6-1DFD-4BAC-A4C5-3C0046475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14CB56-C7F0-4B8E-9482-C5A29391BD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17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1623082-2D4A-4918-824A-1B8DC884C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1101BAF-1D2F-47AE-945D-DD5D851BB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8F3654F-19AE-4A32-8EF7-B599C8DA4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6E4DA-8C06-43D5-AAD5-9E216331A5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25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2FF5A04-3327-491A-A851-045D8366B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CEF8F2B-B286-41CF-9310-2D673F5D48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E4A28F0-1D09-4231-9EB6-C6FFFDE38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893DF-827B-4CC1-8E9A-0DB2FD0AFD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08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648575" cy="739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052513"/>
            <a:ext cx="4316413" cy="2624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316413" cy="2624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DA13FAF-6B2C-474F-8931-D7A6379C3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4E8DBEF-9D73-405E-B59B-28513EDCF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2036B11-81AB-4BB9-99F2-1D109E25B2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FB33E-525B-4DEC-BD17-996798E25A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71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2A2D674-3F8E-47A9-9E8E-9FF5DCF17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7788D57-F02F-41FA-BD30-4F0E9F042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2868F1E-8B62-45B7-B2A3-3E2A1E262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6BECA-6513-48F4-9291-369AEE0C7C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42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3D0FF90-971D-4948-9DFB-5CC430E10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E4D8511-24A7-44C1-9A94-DC046A3C1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8A684B2-87DA-4737-8588-DBC75DE61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35E71-B00B-429C-B8EA-DBF15B3BE0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56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9FAE6D4-EDBA-4676-B948-707DE11DB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9FE4E3C-15CE-41FF-9CA6-C8B2A6215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D25D284-F0FA-4B78-B61B-29719441D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10017-08FB-450A-8BE1-D6AB6D8C61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857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696D36D-850D-4F58-B04B-1497FE6CE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E5E60A8-FD71-40CF-9A55-D61D97DD8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874B4618-0C6B-4E14-B5EF-2E80ABD4B4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B0A33-6B71-44D0-8073-4422C1B731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03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B1F8421-9A25-4E84-8F85-72C3EC343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EDAF50B-8779-444F-AA06-D56317940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1DA5FC5-D2C0-4485-B240-787B5C4D9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2A29A-D805-474F-BB50-89CF043793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72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3646C195-20B6-479A-A298-F28151F72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1E07E73-C964-43BC-857B-78551B2BB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4F45433-C724-44F2-8CC1-D16B228D8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9AD52-5CE1-4136-89DD-54FFE0C985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93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EB9CCF9-B57D-47A4-A7DD-689286A2D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977C798-C6A1-464B-9368-A9BCD1551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3A62555-B445-44BF-9373-1A658D591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E1D1C-24FF-41BB-B3C7-0B6D127053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98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BB1F87B-E1A7-49DA-9CED-7D596924A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90E767F-85A3-4225-951D-F08CFD2EE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6D74E7A-7230-48E3-8785-B58ED38D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8BEB9-BED7-4A2B-9FED-1455AC881C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4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A4EEC8-E797-4D41-B100-112B4E89648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B76E9F-681E-4997-8285-A6A1F2BC488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730491-D94B-46BF-A3B8-3E9AAF3BA70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99ED67-05DB-4504-990D-6B778F0F8B8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C518DD-61D5-41DD-B01D-2E36595AFE9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AB7926D-252E-400A-9CDA-56D6AAEB82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A2EB5450-9F34-4D66-B15D-95D88D4B8D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C82CE1D-5470-4016-9E72-7091CD81E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D52A05FE-D5EE-49FF-87F6-00575BE6C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56B310B2-8996-4E54-A4B8-E75E6D2590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588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13.03.2013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7DEAEAD2-01CE-4B19-8AED-230B0AE3BA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97B0A1C5-EDBD-4F61-9C85-899ACFA242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8A315C52-F964-4406-981A-C275D52BEB1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67025E10-F82A-4FDF-A350-F8B089317C2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6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7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3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782AA8E-7222-4E57-9220-84C24D907B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/>
              <a:t>Обратные задачи: теория и практика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FF0C74-BF38-49D0-AFB9-F573BB1F33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484313"/>
            <a:ext cx="7777162" cy="1657350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Тема 5: </a:t>
            </a:r>
            <a:br>
              <a:rPr lang="ru-RU" altLang="ru-RU" sz="3600" dirty="0"/>
            </a:br>
            <a:r>
              <a:rPr lang="ru-RU" altLang="ru-RU" sz="3600" dirty="0"/>
              <a:t> Оценка погрешности </a:t>
            </a:r>
            <a:br>
              <a:rPr lang="ru-RU" altLang="ru-RU" sz="3600" dirty="0"/>
            </a:br>
            <a:r>
              <a:rPr lang="ru-RU" altLang="ru-RU" sz="3600" dirty="0"/>
              <a:t>определения параметров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6B9F91EF-8A5C-4965-8399-5C9F2282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к.ф.-м.н. Юркин М.А.</a:t>
            </a: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4688AEEF-70E4-4B2B-94EA-3CA21E7E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2"/>
                </a:solidFill>
                <a:latin typeface="Tahoma" panose="020B0604030504040204" pitchFamily="34" charset="0"/>
              </a:rPr>
              <a:t>This work is licensed under the Creative Commons Attribution 3.0 Unported License.</a:t>
            </a:r>
            <a:endParaRPr lang="ru-RU" altLang="ru-RU" sz="18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C6C13AEA-C5A5-405E-96CE-B51C1E7D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3D4F43A-4472-4BC4-BD5D-590655CA1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Байесовский подход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>
                <a:extLst>
                  <a:ext uri="{FF2B5EF4-FFF2-40B4-BE49-F238E27FC236}">
                    <a16:creationId xmlns:a16="http://schemas.microsoft.com/office/drawing/2014/main" id="{FF8D6FFE-51AD-42D5-8163-9048EFA5321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1200"/>
                  </a:spcAft>
                </a:pPr>
                <a:r>
                  <a:rPr lang="ru-RU" altLang="ru-RU" sz="2400" dirty="0"/>
                  <a:t>Вместо доверительной области, строим область наибольшей апостериорной вероятности (область минимального объема, вероятность попадания в которую равна</a:t>
                </a:r>
                <a:r>
                  <a:rPr lang="ru-RU" altLang="ru-RU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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𝛼</m:t>
                    </m:r>
                  </m:oMath>
                </a14:m>
                <a:r>
                  <a:rPr lang="ru-RU" altLang="ru-RU" sz="2400" dirty="0"/>
                  <a:t>). Она определяется контуром: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𝑆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𝛃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(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)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𝐅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(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−1/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const</m:t>
                      </m:r>
                    </m:oMath>
                  </m:oMathPara>
                </a14:m>
                <a:endParaRPr lang="en-US" altLang="ru-RU" sz="24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altLang="ru-RU" sz="2400" dirty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400" dirty="0"/>
                  <a:t>Определение константы:</a:t>
                </a:r>
              </a:p>
              <a:p>
                <a:pPr lvl="1" eaLnBrk="1" hangingPunct="1"/>
                <a:r>
                  <a:rPr lang="ru-RU" altLang="ru-RU" sz="2400" dirty="0"/>
                  <a:t>Приблизительно, используя аналог линейного приближения</a:t>
                </a:r>
              </a:p>
              <a:p>
                <a:pPr lvl="1" eaLnBrk="1" hangingPunct="1"/>
                <a:r>
                  <a:rPr lang="ru-RU" altLang="ru-RU" sz="2400" dirty="0"/>
                  <a:t>Точно, численно интегрируя по пространству параметров</a:t>
                </a:r>
                <a:endParaRPr lang="ru-RU" altLang="ru-RU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15" name="Rectangle 3">
                <a:extLst>
                  <a:ext uri="{FF2B5EF4-FFF2-40B4-BE49-F238E27FC236}">
                    <a16:creationId xmlns:a16="http://schemas.microsoft.com/office/drawing/2014/main" id="{FF8D6FFE-51AD-42D5-8163-9048EFA53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r="-1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780C8B3-70A0-4CF5-87CA-849ED200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B62DD0-EA13-455F-B644-FC1FFCE6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6D5762-3EC0-4954-894E-5C90FBF08E99}" type="slidenum">
              <a:rPr lang="ru-RU" altLang="ru-RU" sz="1400"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14B70EE-10F3-49DB-B94D-E21E94A88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Байесовский подход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17CA3E22-C0BD-42B0-80BC-3AB40680229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Сначала определяем константу нормировки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nary>
                        <m:naryPr>
                          <m:limLoc m:val="undOvr"/>
                          <m:sup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ℝ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sup>
                          </m:sSup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𝐅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𝛃</m:t>
                                      </m:r>
                                    </m:e>
                                  </m:d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𝐅</m:t>
                                  </m:r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</m:e>
                      </m:nary>
                    </m:oMath>
                  </m:oMathPara>
                </a14:m>
                <a:endParaRPr lang="ru-RU" altLang="ru-RU" sz="2400" dirty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400" dirty="0"/>
                  <a:t>Потом решаем уравнение на</a:t>
                </a:r>
                <a:r>
                  <a:rPr lang="ru-RU" altLang="ru-RU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ru-RU" altLang="ru-RU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</m:d>
                  </m:oMath>
                </a14:m>
                <a:endParaRPr lang="en-US" altLang="ru-RU" sz="2400" dirty="0">
                  <a:latin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nary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  <a:p>
                <a:pPr eaLnBrk="1" hangingPunct="1"/>
                <a:endParaRPr lang="ru-RU" altLang="ru-RU" sz="2400" dirty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400" dirty="0"/>
                  <a:t>При больших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altLang="ru-RU" sz="2400" i="1" dirty="0"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(малом размере доверительной области)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вариацией</a:t>
                </a:r>
                <a:r>
                  <a:rPr lang="ru-RU" altLang="ru-RU" sz="2400" dirty="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kern="120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ru-RU" sz="2400" i="1" kern="120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  <m:r>
                          <a:rPr lang="ru-RU" sz="2400" i="1" kern="120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можно пренебречь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. </a:t>
                </a:r>
                <a:br>
                  <a:rPr lang="ru-RU" altLang="ru-RU" sz="2400" dirty="0">
                    <a:solidFill>
                      <a:srgbClr val="000000"/>
                    </a:solidFill>
                  </a:rPr>
                </a:br>
                <a:r>
                  <a:rPr lang="ru-RU" altLang="ru-RU" sz="2400" dirty="0">
                    <a:solidFill>
                      <a:srgbClr val="000000"/>
                    </a:solidFill>
                  </a:rPr>
                  <a:t>Тогда надо знать только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зависимость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339" name="Rectangle 3">
                <a:extLst>
                  <a:ext uri="{FF2B5EF4-FFF2-40B4-BE49-F238E27FC236}">
                    <a16:creationId xmlns:a16="http://schemas.microsoft.com/office/drawing/2014/main" id="{17CA3E22-C0BD-42B0-80BC-3AB4068022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r="-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A36985A-9E04-43DE-9C49-EF2BBE2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AC6B23-C1B6-4EBC-AEC5-B3151F53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D2E469-7BD2-4870-906B-E73019FAE794}" type="slidenum">
              <a:rPr lang="ru-RU" altLang="ru-RU" sz="1400"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C62162-27D2-49C8-84E6-4B53245A3439}"/>
                  </a:ext>
                </a:extLst>
              </p:cNvPr>
              <p:cNvSpPr txBox="1"/>
              <p:nvPr/>
            </p:nvSpPr>
            <p:spPr>
              <a:xfrm>
                <a:off x="755576" y="3690620"/>
                <a:ext cx="4580708" cy="386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sSup>
                        <m:sSup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d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C62162-27D2-49C8-84E6-4B53245A3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90620"/>
                <a:ext cx="4580708" cy="386452"/>
              </a:xfrm>
              <a:prstGeom prst="rect">
                <a:avLst/>
              </a:prstGeom>
              <a:blipFill>
                <a:blip r:embed="rId3"/>
                <a:stretch>
                  <a:fillRect t="-78125" b="-96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BB6C8D94-8CD2-4C18-8DAD-C06F0497A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949450"/>
            <a:ext cx="4608513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5">
            <a:extLst>
              <a:ext uri="{FF2B5EF4-FFF2-40B4-BE49-F238E27FC236}">
                <a16:creationId xmlns:a16="http://schemas.microsoft.com/office/drawing/2014/main" id="{32427529-025B-4A0D-9F3C-B0A96883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1989138"/>
            <a:ext cx="4503737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CDE0A365-6D01-42FD-AFC2-83C079817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Сравнение Байеса с правдоподобием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9A8864E0-A6D0-4303-83C2-9AEA87C0B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863600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Закрашенные контуры – по Байесу (80% и 95%), пунктиром – контуры правдоподобия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3B99259-0E7B-4DB8-A496-085CE0BD6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95260D3-D39C-434D-8E2E-58C2EF97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1AA2EC-69EF-4F5C-B6FA-3E18F7E73A7E}" type="slidenum">
              <a:rPr lang="ru-RU" altLang="ru-RU" sz="1400"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B368CD4-4631-4DE7-9E19-93289FA09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Доверительные интервалы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Rectangle 3">
                <a:extLst>
                  <a:ext uri="{FF2B5EF4-FFF2-40B4-BE49-F238E27FC236}">
                    <a16:creationId xmlns:a16="http://schemas.microsoft.com/office/drawing/2014/main" id="{D125C72C-71B5-4F88-B44E-DFEE8A3AB1A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981075"/>
                <a:ext cx="8785225" cy="540067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sz="2400" dirty="0"/>
                  <a:t>Метод правдоподобия и Байесовский подход выдают плотность вероятности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𝛃</m:t>
                        </m:r>
                      </m:e>
                    </m:d>
                  </m:oMath>
                </a14:m>
                <a:endParaRPr lang="en-US" sz="2400" dirty="0"/>
              </a:p>
              <a:p>
                <a:pPr eaLnBrk="1" hangingPunct="1">
                  <a:spcBef>
                    <a:spcPts val="600"/>
                  </a:spcBef>
                  <a:defRPr/>
                </a:pPr>
                <a:r>
                  <a:rPr lang="ru-RU" sz="2400" dirty="0"/>
                  <a:t>Плотность вероятности для любой производной величины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𝑃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unc>
                        <m:func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Δ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pHide m:val="on"/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≤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d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≤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Δ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𝑃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(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d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</m:e>
                          </m:nary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Δ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nary>
                        <m:naryPr>
                          <m:limLoc m:val="undOvr"/>
                          <m:sup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</m:e>
                          </m:d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𝜕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𝜕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𝛃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ru-RU" sz="2400" dirty="0"/>
                  <a:t>Например, отдельно для каждого параметра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𝑃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𝛽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𝑗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)=</m:t>
                      </m:r>
                      <m:nary>
                        <m:naryPr>
                          <m:limLoc m:val="undOvr"/>
                          <m:sup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ℝ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−1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𝑃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𝑗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𝑗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+1</m:t>
                              </m:r>
                            </m:sub>
                          </m:s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…</m:t>
                          </m:r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ru-RU" sz="2400" dirty="0"/>
                  <a:t>Доверительные интервалы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≥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dirty="0"/>
                  <a:t>, где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ru-RU" sz="2400" dirty="0"/>
                  <a:t> такое,</a:t>
                </a:r>
                <a:r>
                  <a:rPr lang="en-US" sz="2400" dirty="0"/>
                  <a:t> </a:t>
                </a:r>
                <a:r>
                  <a:rPr lang="ru-RU" sz="2400" dirty="0">
                    <a:solidFill>
                      <a:srgbClr val="000000"/>
                    </a:solidFill>
                  </a:rPr>
                  <a:t>что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pHide m:val="on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)≥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/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ru-RU" sz="2400" dirty="0"/>
                  <a:t>Моменты можно</a:t>
                </a:r>
                <a:br>
                  <a:rPr lang="ru-RU" sz="2400" dirty="0"/>
                </a:br>
                <a:r>
                  <a:rPr lang="ru-RU" sz="2400" dirty="0"/>
                  <a:t>напрямую</a:t>
                </a:r>
                <a:endParaRPr lang="en-US" sz="2400" dirty="0"/>
              </a:p>
              <a:p>
                <a:pPr marL="0" indent="0"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sz="2400" dirty="0"/>
                  <a:t>    </a:t>
                </a:r>
              </a:p>
            </p:txBody>
          </p:sp>
        </mc:Choice>
        <mc:Fallback xmlns="">
          <p:sp>
            <p:nvSpPr>
              <p:cNvPr id="14342" name="Rectangle 3">
                <a:extLst>
                  <a:ext uri="{FF2B5EF4-FFF2-40B4-BE49-F238E27FC236}">
                    <a16:creationId xmlns:a16="http://schemas.microsoft.com/office/drawing/2014/main" id="{D125C72C-71B5-4F88-B44E-DFEE8A3AB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981075"/>
                <a:ext cx="8785225" cy="5400675"/>
              </a:xfrm>
              <a:blipFill>
                <a:blip r:embed="rId2"/>
                <a:stretch>
                  <a:fillRect l="-139" t="-790" b="-8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D434A0-00DB-4498-A155-EF3359D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Обратные задачи. Тема 5: Погрешности определения параметров.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CFA216-50C9-4E16-8BB8-FCB2640E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50" y="6526213"/>
            <a:ext cx="971550" cy="3333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C07A2C-8BF2-43CE-AA6A-6134BF4E8AEB}" type="slidenum">
              <a:rPr lang="ru-RU" altLang="ru-RU" sz="1400">
                <a:latin typeface="Arial" panose="020B0604020202020204" pitchFamily="34" charset="0"/>
              </a:rPr>
              <a:pPr eaLnBrk="1" hangingPunct="1"/>
              <a:t>13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Объект 1">
                <a:extLst>
                  <a:ext uri="{FF2B5EF4-FFF2-40B4-BE49-F238E27FC236}">
                    <a16:creationId xmlns:a16="http://schemas.microsoft.com/office/drawing/2014/main" id="{2ECF2866-B05C-4B11-A495-4F8DD87DBE21}"/>
                  </a:ext>
                </a:extLst>
              </p:cNvPr>
              <p:cNvSpPr txBox="1"/>
              <p:nvPr/>
            </p:nvSpPr>
            <p:spPr bwMode="auto">
              <a:xfrm>
                <a:off x="3131840" y="5769790"/>
                <a:ext cx="5256584" cy="856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393" name="Объект 1">
                <a:extLst>
                  <a:ext uri="{FF2B5EF4-FFF2-40B4-BE49-F238E27FC236}">
                    <a16:creationId xmlns:a16="http://schemas.microsoft.com/office/drawing/2014/main" id="{2ECF2866-B05C-4B11-A495-4F8DD87D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5769790"/>
                <a:ext cx="5256584" cy="856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2">
                <a:extLst>
                  <a:ext uri="{FF2B5EF4-FFF2-40B4-BE49-F238E27FC236}">
                    <a16:creationId xmlns:a16="http://schemas.microsoft.com/office/drawing/2014/main" id="{9E983C29-CEB1-4D9D-B7D4-16681F0CCDF5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Определение поверхности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b="1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10" name="Rectangle 2">
                <a:extLst>
                  <a:ext uri="{FF2B5EF4-FFF2-40B4-BE49-F238E27FC236}">
                    <a16:creationId xmlns:a16="http://schemas.microsoft.com/office/drawing/2014/main" id="{9E983C29-CEB1-4D9D-B7D4-16681F0CC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90" b="-31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>
                <a:extLst>
                  <a:ext uri="{FF2B5EF4-FFF2-40B4-BE49-F238E27FC236}">
                    <a16:creationId xmlns:a16="http://schemas.microsoft.com/office/drawing/2014/main" id="{3BBEEBA9-2AF7-436D-8FD7-EE35C2A3505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Можно вычислять во многих точках (например, решетка в пространстве параметров)</a:t>
                </a:r>
              </a:p>
              <a:p>
                <a:pPr eaLnBrk="1" hangingPunct="1"/>
                <a:r>
                  <a:rPr lang="ru-RU" altLang="ru-RU" sz="2800" dirty="0"/>
                  <a:t>Вычислять вдоль кривой (строить профили). При разумном выборе можно адекватно описать доверительную область</a:t>
                </a:r>
              </a:p>
              <a:p>
                <a:pPr eaLnBrk="1" hangingPunct="1"/>
                <a:r>
                  <a:rPr lang="ru-RU" altLang="ru-RU" sz="2800" dirty="0"/>
                  <a:t>Извлечь из алгоритма минимизации. В частности, </a:t>
                </a:r>
                <a:r>
                  <a:rPr lang="en-US" altLang="ru-RU" sz="2800" dirty="0" err="1"/>
                  <a:t>DiRect</a:t>
                </a:r>
                <a:r>
                  <a:rPr lang="en-US" altLang="ru-RU" sz="2800" dirty="0"/>
                  <a:t> </a:t>
                </a:r>
                <a:r>
                  <a:rPr lang="ru-RU" altLang="ru-RU" sz="2800" dirty="0"/>
                  <a:t>описывает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8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800" dirty="0"/>
                  <a:t> во всем пространстве параметров. При этом плотность точек выше, там где </a:t>
                </a:r>
                <a14:m>
                  <m:oMath xmlns:m="http://schemas.openxmlformats.org/officeDocument/2006/math">
                    <m:r>
                      <a:rPr lang="en-US" altLang="ru-RU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800" b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800" dirty="0"/>
                  <a:t> меньше – это обеспечивает эффективное численное интегрирование.</a:t>
                </a:r>
              </a:p>
            </p:txBody>
          </p:sp>
        </mc:Choice>
        <mc:Fallback xmlns="">
          <p:sp>
            <p:nvSpPr>
              <p:cNvPr id="17411" name="Rectangle 3">
                <a:extLst>
                  <a:ext uri="{FF2B5EF4-FFF2-40B4-BE49-F238E27FC236}">
                    <a16:creationId xmlns:a16="http://schemas.microsoft.com/office/drawing/2014/main" id="{3BBEEBA9-2AF7-436D-8FD7-EE35C2A35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277" t="-1242" r="-16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D63D51F-5D93-4EDD-A20F-EAD60CCF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AC0FF42-9987-4F21-A712-5C9227AD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A7221A-EC2A-4F96-AD04-C1EB07EA40EA}" type="slidenum">
              <a:rPr lang="ru-RU" altLang="ru-RU" sz="1400"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7">
            <a:extLst>
              <a:ext uri="{FF2B5EF4-FFF2-40B4-BE49-F238E27FC236}">
                <a16:creationId xmlns:a16="http://schemas.microsoft.com/office/drawing/2014/main" id="{356334FA-C71A-47F4-8C2A-A448AE98F4E8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849313"/>
            <a:ext cx="3817938" cy="2940050"/>
            <a:chOff x="1020" y="2332"/>
            <a:chExt cx="2586" cy="1988"/>
          </a:xfrm>
        </p:grpSpPr>
        <p:pic>
          <p:nvPicPr>
            <p:cNvPr id="18453" name="Picture 8" descr="latex_mse">
              <a:extLst>
                <a:ext uri="{FF2B5EF4-FFF2-40B4-BE49-F238E27FC236}">
                  <a16:creationId xmlns:a16="http://schemas.microsoft.com/office/drawing/2014/main" id="{65B14FFA-6343-419A-BF25-2129754DD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332"/>
              <a:ext cx="2177" cy="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4" name="Group 9">
              <a:extLst>
                <a:ext uri="{FF2B5EF4-FFF2-40B4-BE49-F238E27FC236}">
                  <a16:creationId xmlns:a16="http://schemas.microsoft.com/office/drawing/2014/main" id="{1AA615B8-4638-49BD-9418-21D1F1016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2509"/>
              <a:ext cx="1761" cy="1421"/>
              <a:chOff x="1020" y="2509"/>
              <a:chExt cx="1761" cy="14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55" name="Text Box 27">
                    <a:extLst>
                      <a:ext uri="{FF2B5EF4-FFF2-40B4-BE49-F238E27FC236}">
                        <a16:creationId xmlns:a16="http://schemas.microsoft.com/office/drawing/2014/main" id="{44C6171F-018A-467E-AB30-E0347C3905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6" y="2509"/>
                    <a:ext cx="485" cy="31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4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RU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ru-RU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altLang="ru-RU" sz="2400" b="1" i="0" dirty="0" smtClean="0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</m:oMath>
                      </m:oMathPara>
                    </a14:m>
                    <a:endParaRPr lang="ru-RU" altLang="ru-RU" sz="2400" b="1" dirty="0"/>
                  </a:p>
                </p:txBody>
              </p:sp>
            </mc:Choice>
            <mc:Fallback xmlns="">
              <p:sp>
                <p:nvSpPr>
                  <p:cNvPr id="18455" name="Text Box 27">
                    <a:extLst>
                      <a:ext uri="{FF2B5EF4-FFF2-40B4-BE49-F238E27FC236}">
                        <a16:creationId xmlns:a16="http://schemas.microsoft.com/office/drawing/2014/main" id="{44C6171F-018A-467E-AB30-E0347C3905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96" y="2509"/>
                    <a:ext cx="485" cy="31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95" r="-847" b="-18182"/>
                    </a:stretch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456" name="Text Box 11">
                <a:extLst>
                  <a:ext uri="{FF2B5EF4-FFF2-40B4-BE49-F238E27FC236}">
                    <a16:creationId xmlns:a16="http://schemas.microsoft.com/office/drawing/2014/main" id="{8B8C30F7-DFDE-4ECB-8E2B-348A9E1527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" y="3702"/>
                <a:ext cx="590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ru-RU" sz="1600"/>
                  <a:t>Log10</a:t>
                </a:r>
                <a:endParaRPr lang="ru-RU" altLang="ru-RU" sz="1600"/>
              </a:p>
            </p:txBody>
          </p:sp>
        </p:grpSp>
      </p:grpSp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94E0B893-C171-4FFE-9A9B-E36A55D45AA0}"/>
              </a:ext>
            </a:extLst>
          </p:cNvPr>
          <p:cNvGrpSpPr>
            <a:grpSpLocks/>
          </p:cNvGrpSpPr>
          <p:nvPr/>
        </p:nvGrpSpPr>
        <p:grpSpPr bwMode="auto">
          <a:xfrm>
            <a:off x="0" y="692150"/>
            <a:ext cx="4464050" cy="3130550"/>
            <a:chOff x="3288" y="346"/>
            <a:chExt cx="2812" cy="1972"/>
          </a:xfrm>
        </p:grpSpPr>
        <p:graphicFrame>
          <p:nvGraphicFramePr>
            <p:cNvPr id="18451" name="Object 13">
              <a:extLst>
                <a:ext uri="{FF2B5EF4-FFF2-40B4-BE49-F238E27FC236}">
                  <a16:creationId xmlns:a16="http://schemas.microsoft.com/office/drawing/2014/main" id="{59DE360F-39AD-4289-8A2B-A8725E47BB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8" y="346"/>
            <a:ext cx="2812" cy="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5" name="Graph" r:id="rId6" imgW="4102608" imgH="2877312" progId="Origin50.Graph">
                    <p:embed/>
                  </p:oleObj>
                </mc:Choice>
                <mc:Fallback>
                  <p:oleObj name="Graph" r:id="rId6" imgW="4102608" imgH="2877312" progId="Origin50.Graph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346"/>
                          <a:ext cx="2812" cy="19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2" name="Text Box 14">
              <a:extLst>
                <a:ext uri="{FF2B5EF4-FFF2-40B4-BE49-F238E27FC236}">
                  <a16:creationId xmlns:a16="http://schemas.microsoft.com/office/drawing/2014/main" id="{8954CDBA-F229-49ED-90BF-79A8D299C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8" y="61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b="1" dirty="0"/>
                <a:t>B</a:t>
              </a:r>
              <a:endParaRPr lang="ru-RU" altLang="ru-RU" sz="2400" b="1" dirty="0"/>
            </a:p>
          </p:txBody>
        </p:sp>
      </p:grpSp>
      <p:grpSp>
        <p:nvGrpSpPr>
          <p:cNvPr id="18436" name="Group 24">
            <a:extLst>
              <a:ext uri="{FF2B5EF4-FFF2-40B4-BE49-F238E27FC236}">
                <a16:creationId xmlns:a16="http://schemas.microsoft.com/office/drawing/2014/main" id="{62C08DE0-8EDD-46A3-B34A-99160FC3DEB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716338"/>
            <a:ext cx="3779838" cy="2803525"/>
            <a:chOff x="0" y="1207"/>
            <a:chExt cx="2381" cy="1766"/>
          </a:xfrm>
        </p:grpSpPr>
        <p:grpSp>
          <p:nvGrpSpPr>
            <p:cNvPr id="18446" name="Group 25">
              <a:extLst>
                <a:ext uri="{FF2B5EF4-FFF2-40B4-BE49-F238E27FC236}">
                  <a16:creationId xmlns:a16="http://schemas.microsoft.com/office/drawing/2014/main" id="{9BC2D6B2-24C6-4453-A4B6-D592EA55A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07"/>
              <a:ext cx="2381" cy="1766"/>
              <a:chOff x="2926" y="1535"/>
              <a:chExt cx="2381" cy="1766"/>
            </a:xfrm>
          </p:grpSpPr>
          <p:pic>
            <p:nvPicPr>
              <p:cNvPr id="18448" name="Picture 26" descr="latex_p">
                <a:extLst>
                  <a:ext uri="{FF2B5EF4-FFF2-40B4-BE49-F238E27FC236}">
                    <a16:creationId xmlns:a16="http://schemas.microsoft.com/office/drawing/2014/main" id="{A5AA4B8C-2A45-4BCC-8BC8-E40587A29D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0" y="1535"/>
                <a:ext cx="2177" cy="1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49" name="Text Box 27">
                    <a:extLst>
                      <a:ext uri="{FF2B5EF4-FFF2-40B4-BE49-F238E27FC236}">
                        <a16:creationId xmlns:a16="http://schemas.microsoft.com/office/drawing/2014/main" id="{4A1D644F-6501-4435-AF0C-4A85FD52F4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5" y="2525"/>
                    <a:ext cx="51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spcBef>
                        <a:spcPct val="4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RU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ru-RU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altLang="ru-RU" sz="2400" b="1" i="0" dirty="0" smtClean="0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d>
                        </m:oMath>
                      </m:oMathPara>
                    </a14:m>
                    <a:endParaRPr lang="ru-RU" altLang="ru-RU" sz="2400" b="1" dirty="0"/>
                  </a:p>
                </p:txBody>
              </p:sp>
            </mc:Choice>
            <mc:Fallback xmlns="">
              <p:sp>
                <p:nvSpPr>
                  <p:cNvPr id="18449" name="Text Box 27">
                    <a:extLst>
                      <a:ext uri="{FF2B5EF4-FFF2-40B4-BE49-F238E27FC236}">
                        <a16:creationId xmlns:a16="http://schemas.microsoft.com/office/drawing/2014/main" id="{4A1D644F-6501-4435-AF0C-4A85FD52F4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935" y="2525"/>
                    <a:ext cx="510" cy="28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256" b="-21333"/>
                    </a:stretch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450" name="Text Box 28">
                <a:extLst>
                  <a:ext uri="{FF2B5EF4-FFF2-40B4-BE49-F238E27FC236}">
                    <a16:creationId xmlns:a16="http://schemas.microsoft.com/office/drawing/2014/main" id="{E64EB040-B7A2-4078-AB19-305F398661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6" y="2760"/>
                <a:ext cx="59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ru-RU" sz="1600"/>
                  <a:t>Log10</a:t>
                </a:r>
                <a:endParaRPr lang="ru-RU" altLang="ru-RU" sz="1600"/>
              </a:p>
            </p:txBody>
          </p:sp>
        </p:grpSp>
        <p:sp>
          <p:nvSpPr>
            <p:cNvPr id="18447" name="Freeform 29">
              <a:extLst>
                <a:ext uri="{FF2B5EF4-FFF2-40B4-BE49-F238E27FC236}">
                  <a16:creationId xmlns:a16="http://schemas.microsoft.com/office/drawing/2014/main" id="{D0A2D900-0053-495D-BC42-7E4BA94D9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1706"/>
              <a:ext cx="1723" cy="453"/>
            </a:xfrm>
            <a:custGeom>
              <a:avLst/>
              <a:gdLst>
                <a:gd name="T0" fmla="*/ 373 w 1769"/>
                <a:gd name="T1" fmla="*/ 136 h 453"/>
                <a:gd name="T2" fmla="*/ 409 w 1769"/>
                <a:gd name="T3" fmla="*/ 181 h 453"/>
                <a:gd name="T4" fmla="*/ 543 w 1769"/>
                <a:gd name="T5" fmla="*/ 227 h 453"/>
                <a:gd name="T6" fmla="*/ 678 w 1769"/>
                <a:gd name="T7" fmla="*/ 181 h 453"/>
                <a:gd name="T8" fmla="*/ 747 w 1769"/>
                <a:gd name="T9" fmla="*/ 136 h 453"/>
                <a:gd name="T10" fmla="*/ 781 w 1769"/>
                <a:gd name="T11" fmla="*/ 90 h 453"/>
                <a:gd name="T12" fmla="*/ 747 w 1769"/>
                <a:gd name="T13" fmla="*/ 45 h 453"/>
                <a:gd name="T14" fmla="*/ 712 w 1769"/>
                <a:gd name="T15" fmla="*/ 0 h 453"/>
                <a:gd name="T16" fmla="*/ 1326 w 1769"/>
                <a:gd name="T17" fmla="*/ 272 h 453"/>
                <a:gd name="T18" fmla="*/ 645 w 1769"/>
                <a:gd name="T19" fmla="*/ 453 h 453"/>
                <a:gd name="T20" fmla="*/ 0 w 1769"/>
                <a:gd name="T21" fmla="*/ 227 h 453"/>
                <a:gd name="T22" fmla="*/ 373 w 1769"/>
                <a:gd name="T23" fmla="*/ 136 h 4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453">
                  <a:moveTo>
                    <a:pt x="499" y="136"/>
                  </a:moveTo>
                  <a:lnTo>
                    <a:pt x="545" y="181"/>
                  </a:lnTo>
                  <a:lnTo>
                    <a:pt x="726" y="227"/>
                  </a:lnTo>
                  <a:lnTo>
                    <a:pt x="907" y="181"/>
                  </a:lnTo>
                  <a:lnTo>
                    <a:pt x="998" y="136"/>
                  </a:lnTo>
                  <a:lnTo>
                    <a:pt x="1043" y="90"/>
                  </a:lnTo>
                  <a:lnTo>
                    <a:pt x="998" y="45"/>
                  </a:lnTo>
                  <a:lnTo>
                    <a:pt x="953" y="0"/>
                  </a:lnTo>
                  <a:lnTo>
                    <a:pt x="1769" y="272"/>
                  </a:lnTo>
                  <a:lnTo>
                    <a:pt x="862" y="453"/>
                  </a:lnTo>
                  <a:lnTo>
                    <a:pt x="0" y="227"/>
                  </a:lnTo>
                  <a:lnTo>
                    <a:pt x="499" y="136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grpSp>
        <p:nvGrpSpPr>
          <p:cNvPr id="18437" name="Group 30">
            <a:extLst>
              <a:ext uri="{FF2B5EF4-FFF2-40B4-BE49-F238E27FC236}">
                <a16:creationId xmlns:a16="http://schemas.microsoft.com/office/drawing/2014/main" id="{19BD323A-72E7-4BD6-B5E8-97A445E4FCE3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3502025"/>
            <a:ext cx="5040312" cy="3455988"/>
            <a:chOff x="2200" y="1071"/>
            <a:chExt cx="3357" cy="2353"/>
          </a:xfrm>
        </p:grpSpPr>
        <p:graphicFrame>
          <p:nvGraphicFramePr>
            <p:cNvPr id="18444" name="Object 31">
              <a:extLst>
                <a:ext uri="{FF2B5EF4-FFF2-40B4-BE49-F238E27FC236}">
                  <a16:creationId xmlns:a16="http://schemas.microsoft.com/office/drawing/2014/main" id="{CC5249B7-695C-4D57-B28D-C1526161C8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0" y="1071"/>
            <a:ext cx="3357" cy="2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6" name="Graph" r:id="rId10" imgW="4102608" imgH="2877312" progId="Origin50.Graph">
                    <p:embed/>
                  </p:oleObj>
                </mc:Choice>
                <mc:Fallback>
                  <p:oleObj name="Graph" r:id="rId10" imgW="4102608" imgH="2877312" progId="Origin50.Graph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071"/>
                          <a:ext cx="3357" cy="2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5" name="Text Box 32">
              <a:extLst>
                <a:ext uri="{FF2B5EF4-FFF2-40B4-BE49-F238E27FC236}">
                  <a16:creationId xmlns:a16="http://schemas.microsoft.com/office/drawing/2014/main" id="{70A11D0E-EB8F-4CA2-9F74-924E49574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2069"/>
              <a:ext cx="27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000" b="1">
                  <a:solidFill>
                    <a:srgbClr val="FF9933"/>
                  </a:solidFill>
                  <a:latin typeface="Symbol" panose="05050102010706020507" pitchFamily="18" charset="2"/>
                </a:rPr>
                <a:t>m</a:t>
              </a:r>
              <a:endParaRPr lang="ru-RU" altLang="ru-RU" sz="2000" b="1">
                <a:solidFill>
                  <a:srgbClr val="FF9933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18438" name="AutoShape 33">
            <a:extLst>
              <a:ext uri="{FF2B5EF4-FFF2-40B4-BE49-F238E27FC236}">
                <a16:creationId xmlns:a16="http://schemas.microsoft.com/office/drawing/2014/main" id="{A4DAE784-C4C6-4731-9C2B-39E94BBD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989138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sp>
        <p:nvSpPr>
          <p:cNvPr id="18439" name="AutoShape 34">
            <a:extLst>
              <a:ext uri="{FF2B5EF4-FFF2-40B4-BE49-F238E27FC236}">
                <a16:creationId xmlns:a16="http://schemas.microsoft.com/office/drawing/2014/main" id="{CD978AFC-75DF-4067-B5AB-8FD9A4D50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084763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sp>
        <p:nvSpPr>
          <p:cNvPr id="18440" name="AutoShape 35">
            <a:extLst>
              <a:ext uri="{FF2B5EF4-FFF2-40B4-BE49-F238E27FC236}">
                <a16:creationId xmlns:a16="http://schemas.microsoft.com/office/drawing/2014/main" id="{DCDBDFB2-976F-4BF6-9397-E62C72B3BFE6}"/>
              </a:ext>
            </a:extLst>
          </p:cNvPr>
          <p:cNvSpPr>
            <a:spLocks noChangeArrowheads="1"/>
          </p:cNvSpPr>
          <p:nvPr/>
        </p:nvSpPr>
        <p:spPr bwMode="auto">
          <a:xfrm rot="9131395">
            <a:off x="3563938" y="3500438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sp>
        <p:nvSpPr>
          <p:cNvPr id="18441" name="Rectangle 36">
            <a:extLst>
              <a:ext uri="{FF2B5EF4-FFF2-40B4-BE49-F238E27FC236}">
                <a16:creationId xmlns:a16="http://schemas.microsoft.com/office/drawing/2014/main" id="{F1F078BD-19CD-4134-A490-C918AF6E2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648575" cy="739775"/>
          </a:xfrm>
          <a:noFill/>
        </p:spPr>
        <p:txBody>
          <a:bodyPr/>
          <a:lstStyle/>
          <a:p>
            <a:pPr eaLnBrk="1" hangingPunct="1"/>
            <a:r>
              <a:rPr lang="ru-RU" altLang="ru-RU"/>
              <a:t>Пример характеризации шара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9B21F4-C951-48C5-9DAE-E6799697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205FEF-2CFF-47BF-A326-7178E126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A93578-D550-41C9-BCB8-CA83ACF85175}" type="slidenum">
              <a:rPr lang="ru-RU" altLang="ru-RU" sz="1400"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1E812F8-C075-459F-806A-AA96B7AA1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 Монте-Карло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>
                <a:extLst>
                  <a:ext uri="{FF2B5EF4-FFF2-40B4-BE49-F238E27FC236}">
                    <a16:creationId xmlns:a16="http://schemas.microsoft.com/office/drawing/2014/main" id="{E87F03F8-CB51-4B0F-9EFE-607BF1E844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tabLst>
                    <a:tab pos="6991350" algn="l"/>
                  </a:tabLst>
                </a:pPr>
                <a:r>
                  <a:rPr lang="ru-RU" altLang="ru-RU" sz="2400" dirty="0"/>
                  <a:t>Предполагая, что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𝛃</m:t>
                        </m:r>
                      </m:e>
                    </m:acc>
                  </m:oMath>
                </a14:m>
                <a:r>
                  <a:rPr lang="ru-RU" altLang="ru-RU" sz="2400" dirty="0"/>
                  <a:t>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phant>
                              <m:phantPr>
                                <m:zeroAsc m:val="on"/>
                                <m:zeroDesc m:val="on"/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phantP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𝛃</m:t>
                                    </m:r>
                                  </m:e>
                                </m:acc>
                              </m:e>
                            </m:phant>
                          </m:e>
                        </m:d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altLang="ru-RU" sz="2400" dirty="0"/>
                  <a:t> – это настоящие значения параметров модели и дисперсии данных,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моделируем повторные массивы данных</a:t>
                </a:r>
              </a:p>
              <a:p>
                <a:pPr eaLnBrk="1" hangingPunct="1">
                  <a:tabLst>
                    <a:tab pos="6991350" algn="l"/>
                  </a:tabLst>
                </a:pPr>
                <a:r>
                  <a:rPr lang="ru-RU" altLang="ru-RU" sz="2400" dirty="0"/>
                  <a:t>Для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ru-RU" altLang="ru-RU" sz="2400" dirty="0"/>
                  <a:t> генерируем набор данных из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точек </a:t>
                </a:r>
                <a:br>
                  <a:rPr lang="ru-RU" altLang="ru-RU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𝛃</m:t>
                            </m:r>
                          </m:e>
                        </m:acc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=1,...,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ru-RU" sz="2400" dirty="0"/>
                  <a:t> </a:t>
                </a:r>
                <a:br>
                  <a:rPr lang="ru-RU" altLang="ru-RU" sz="2400" dirty="0"/>
                </a:br>
                <a:r>
                  <a:rPr lang="ru-RU" altLang="ru-RU" sz="2400" dirty="0"/>
                  <a:t>(для тех же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/>
                  <a:t>, что и исходные)</a:t>
                </a:r>
              </a:p>
              <a:p>
                <a:pPr eaLnBrk="1" hangingPunct="1">
                  <a:tabLst>
                    <a:tab pos="6991350" algn="l"/>
                  </a:tabLst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Проводим нелинейную регрессию для каждого набора </a:t>
                </a:r>
                <a:r>
                  <a:rPr lang="ru-RU" altLang="ru-RU" sz="2400" dirty="0"/>
                  <a:t>и определяем наилучший набор параметров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</m:oMath>
                </a14:m>
                <a:endParaRPr lang="ru-RU" altLang="ru-RU" sz="2400" dirty="0"/>
              </a:p>
              <a:p>
                <a:pPr eaLnBrk="1" hangingPunct="1">
                  <a:tabLst>
                    <a:tab pos="6991350" algn="l"/>
                  </a:tabLst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В результате имеем эмпирическую выборку из распределения оценки параметров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r>
                  <a:rPr lang="ru-RU" altLang="ru-RU" sz="2400" dirty="0"/>
                  <a:t>  </a:t>
                </a:r>
              </a:p>
              <a:p>
                <a:pPr eaLnBrk="1" hangingPunct="1">
                  <a:tabLst>
                    <a:tab pos="6991350" algn="l"/>
                  </a:tabLst>
                </a:pPr>
                <a:r>
                  <a:rPr lang="ru-RU" altLang="ru-RU" sz="2400" dirty="0"/>
                  <a:t>Рекомендуется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1000</a:t>
                </a:r>
                <a:r>
                  <a:rPr lang="ru-RU" altLang="ru-RU" sz="2400" dirty="0"/>
                  <a:t>. Для надежности можно немного варьировать начальные значения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acc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sz="2400" dirty="0"/>
                  <a:t>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ru-RU" sz="2400" dirty="0"/>
                  <a:t>.</a:t>
                </a:r>
                <a:endParaRPr lang="ru-RU" altLang="ru-RU" sz="2400" dirty="0"/>
              </a:p>
            </p:txBody>
          </p:sp>
        </mc:Choice>
        <mc:Fallback xmlns="">
          <p:sp>
            <p:nvSpPr>
              <p:cNvPr id="19459" name="Rectangle 3">
                <a:extLst>
                  <a:ext uri="{FF2B5EF4-FFF2-40B4-BE49-F238E27FC236}">
                    <a16:creationId xmlns:a16="http://schemas.microsoft.com/office/drawing/2014/main" id="{E87F03F8-CB51-4B0F-9EFE-607BF1E84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870BDF2-607D-47D4-89F2-214EA2F9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1667000-B1D4-408F-A2F3-A43D4656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DAD4-A9CE-4487-BECB-546C1AD1D559}" type="slidenum">
              <a:rPr lang="ru-RU" altLang="ru-RU" sz="1400"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CEB5B11-EA79-4B23-A33C-D5998A208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7812087" cy="739775"/>
          </a:xfrm>
        </p:spPr>
        <p:txBody>
          <a:bodyPr/>
          <a:lstStyle/>
          <a:p>
            <a:pPr eaLnBrk="1" hangingPunct="1"/>
            <a:r>
              <a:rPr lang="ru-RU" altLang="ru-RU" sz="3200"/>
              <a:t>Применимость линейного приближения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>
                <a:extLst>
                  <a:ext uri="{FF2B5EF4-FFF2-40B4-BE49-F238E27FC236}">
                    <a16:creationId xmlns:a16="http://schemas.microsoft.com/office/drawing/2014/main" id="{5BDCD4CA-0051-4F10-B01B-84249DB5B54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Сравнить с более достоверными методами на подклассе задач. Можно строить не всю доверительную область (правдоподобия или Байеса, а только представительный набор точек).</a:t>
                </a:r>
              </a:p>
              <a:p>
                <a:pPr eaLnBrk="1" hangingPunct="1">
                  <a:spcAft>
                    <a:spcPts val="1200"/>
                  </a:spcAft>
                </a:pPr>
                <a:r>
                  <a:rPr lang="ru-RU" altLang="ru-RU" sz="2400" dirty="0"/>
                  <a:t>Вычислить значение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num>
                      <m:den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𝑝𝑄</m:t>
                        </m:r>
                        <m:d>
                          <m:d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𝑝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,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𝑛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,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𝛼</m:t>
                            </m:r>
                          </m:e>
                        </m:d>
                      </m:den>
                    </m:f>
                    <m:d>
                      <m:d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𝛃</m:t>
                                </m:r>
                              </m:e>
                            </m:d>
                          </m:num>
                          <m:den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𝛃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altLang="ru-RU" sz="2400" dirty="0"/>
                  <a:t> на доверительном эллипсе, полученном в линейном приближении. В линейном случае оно тождественно равно 1. Отклонения порядка 10% явно приемлемы.</a:t>
                </a:r>
              </a:p>
              <a:p>
                <a:pPr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Вычислить кривизну поверхности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 в зависимости от </a:t>
                </a:r>
                <a14:m>
                  <m:oMath xmlns:m="http://schemas.openxmlformats.org/officeDocument/2006/math">
                    <m:r>
                      <a:rPr lang="en-US" altLang="ru-RU" sz="2400" b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, и сравнить с размером доверительной области.</a:t>
                </a:r>
              </a:p>
            </p:txBody>
          </p:sp>
        </mc:Choice>
        <mc:Fallback xmlns="">
          <p:sp>
            <p:nvSpPr>
              <p:cNvPr id="20483" name="Rectangle 3">
                <a:extLst>
                  <a:ext uri="{FF2B5EF4-FFF2-40B4-BE49-F238E27FC236}">
                    <a16:creationId xmlns:a16="http://schemas.microsoft.com/office/drawing/2014/main" id="{5BDCD4CA-0051-4F10-B01B-84249DB5B5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r="-1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C86798F-0BAC-4CA0-B4E7-90CC4185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CB1AB82-C003-448C-BC59-4F7F3FC4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7E1389-F0A5-4441-BB03-8558E0470046}" type="slidenum">
              <a:rPr lang="ru-RU" altLang="ru-RU" sz="1400">
                <a:latin typeface="Arial" panose="020B0604020202020204" pitchFamily="34" charset="0"/>
              </a:rPr>
              <a:pPr eaLnBrk="1" hangingPunct="1"/>
              <a:t>17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>
            <a:extLst>
              <a:ext uri="{FF2B5EF4-FFF2-40B4-BE49-F238E27FC236}">
                <a16:creationId xmlns:a16="http://schemas.microsoft.com/office/drawing/2014/main" id="{A45AF3F5-4E82-440D-94DC-8C746254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E865001-2DC7-482E-988F-69C1B9800423}" type="slidenum">
              <a:rPr lang="ru-RU" altLang="ru-RU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2">
                <a:extLst>
                  <a:ext uri="{FF2B5EF4-FFF2-40B4-BE49-F238E27FC236}">
                    <a16:creationId xmlns:a16="http://schemas.microsoft.com/office/drawing/2014/main" id="{F70FC0FE-8C4A-45E3-BDB7-621F497ED073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230313" y="0"/>
                <a:ext cx="7648575" cy="739775"/>
              </a:xfrm>
            </p:spPr>
            <p:txBody>
              <a:bodyPr/>
              <a:lstStyle/>
              <a:p>
                <a:pPr eaLnBrk="1" hangingPunct="1"/>
                <a:r>
                  <a:rPr lang="ru-RU" altLang="ru-RU" dirty="0"/>
                  <a:t>Кривизна поверхности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b="1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altLang="ru-RU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endParaRPr lang="ru-RU" altLang="ru-RU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507" name="Rectangle 2">
                <a:extLst>
                  <a:ext uri="{FF2B5EF4-FFF2-40B4-BE49-F238E27FC236}">
                    <a16:creationId xmlns:a16="http://schemas.microsoft.com/office/drawing/2014/main" id="{F70FC0FE-8C4A-45E3-BDB7-621F497ED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30313" y="0"/>
                <a:ext cx="7648575" cy="739775"/>
              </a:xfrm>
              <a:blipFill>
                <a:blip r:embed="rId2"/>
                <a:stretch>
                  <a:fillRect l="-2470" b="-31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08" name="Group 34">
            <a:extLst>
              <a:ext uri="{FF2B5EF4-FFF2-40B4-BE49-F238E27FC236}">
                <a16:creationId xmlns:a16="http://schemas.microsoft.com/office/drawing/2014/main" id="{F51F7D6B-FAA9-4EE8-8494-9F785547CF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56175" y="765175"/>
            <a:ext cx="3460750" cy="2822575"/>
            <a:chOff x="2240" y="1196"/>
            <a:chExt cx="3115" cy="2540"/>
          </a:xfrm>
        </p:grpSpPr>
        <p:sp>
          <p:nvSpPr>
            <p:cNvPr id="21554" name="Freeform 11">
              <a:extLst>
                <a:ext uri="{FF2B5EF4-FFF2-40B4-BE49-F238E27FC236}">
                  <a16:creationId xmlns:a16="http://schemas.microsoft.com/office/drawing/2014/main" id="{95F77A1D-EC3B-4349-8389-1CBDF5CC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1196"/>
              <a:ext cx="3115" cy="2540"/>
            </a:xfrm>
            <a:custGeom>
              <a:avLst/>
              <a:gdLst>
                <a:gd name="T0" fmla="*/ 0 w 4195"/>
                <a:gd name="T1" fmla="*/ 116 h 2540"/>
                <a:gd name="T2" fmla="*/ 55 w 4195"/>
                <a:gd name="T3" fmla="*/ 1068 h 2540"/>
                <a:gd name="T4" fmla="*/ 104 w 4195"/>
                <a:gd name="T5" fmla="*/ 780 h 2540"/>
                <a:gd name="T6" fmla="*/ 135 w 4195"/>
                <a:gd name="T7" fmla="*/ 12 h 2540"/>
                <a:gd name="T8" fmla="*/ 158 w 4195"/>
                <a:gd name="T9" fmla="*/ 852 h 2540"/>
                <a:gd name="T10" fmla="*/ 133 w 4195"/>
                <a:gd name="T11" fmla="*/ 2276 h 2540"/>
                <a:gd name="T12" fmla="*/ 114 w 4195"/>
                <a:gd name="T13" fmla="*/ 1460 h 2540"/>
                <a:gd name="T14" fmla="*/ 68 w 4195"/>
                <a:gd name="T15" fmla="*/ 1380 h 2540"/>
                <a:gd name="T16" fmla="*/ 16 w 4195"/>
                <a:gd name="T17" fmla="*/ 2540 h 2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5" h="2540">
                  <a:moveTo>
                    <a:pt x="0" y="116"/>
                  </a:moveTo>
                  <a:cubicBezTo>
                    <a:pt x="491" y="536"/>
                    <a:pt x="983" y="957"/>
                    <a:pt x="1440" y="1068"/>
                  </a:cubicBezTo>
                  <a:cubicBezTo>
                    <a:pt x="1897" y="1179"/>
                    <a:pt x="2388" y="956"/>
                    <a:pt x="2744" y="780"/>
                  </a:cubicBezTo>
                  <a:cubicBezTo>
                    <a:pt x="3100" y="604"/>
                    <a:pt x="3336" y="0"/>
                    <a:pt x="3576" y="12"/>
                  </a:cubicBezTo>
                  <a:cubicBezTo>
                    <a:pt x="3816" y="24"/>
                    <a:pt x="4195" y="475"/>
                    <a:pt x="4184" y="852"/>
                  </a:cubicBezTo>
                  <a:cubicBezTo>
                    <a:pt x="4173" y="1229"/>
                    <a:pt x="3708" y="2175"/>
                    <a:pt x="3512" y="2276"/>
                  </a:cubicBezTo>
                  <a:cubicBezTo>
                    <a:pt x="3316" y="2377"/>
                    <a:pt x="3296" y="1609"/>
                    <a:pt x="3008" y="1460"/>
                  </a:cubicBezTo>
                  <a:cubicBezTo>
                    <a:pt x="2720" y="1311"/>
                    <a:pt x="2213" y="1200"/>
                    <a:pt x="1784" y="1380"/>
                  </a:cubicBezTo>
                  <a:cubicBezTo>
                    <a:pt x="1355" y="1560"/>
                    <a:pt x="537" y="2391"/>
                    <a:pt x="432" y="254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5" name="Oval 12">
              <a:extLst>
                <a:ext uri="{FF2B5EF4-FFF2-40B4-BE49-F238E27FC236}">
                  <a16:creationId xmlns:a16="http://schemas.microsoft.com/office/drawing/2014/main" id="{5AE1C940-F668-4805-8C4C-549BCC1292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8" y="1568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56" name="Oval 13">
              <a:extLst>
                <a:ext uri="{FF2B5EF4-FFF2-40B4-BE49-F238E27FC236}">
                  <a16:creationId xmlns:a16="http://schemas.microsoft.com/office/drawing/2014/main" id="{63002E8E-AFBE-4ABB-A0DC-593316102B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8" y="1280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57" name="Oval 14">
              <a:extLst>
                <a:ext uri="{FF2B5EF4-FFF2-40B4-BE49-F238E27FC236}">
                  <a16:creationId xmlns:a16="http://schemas.microsoft.com/office/drawing/2014/main" id="{C62BD2FC-9C05-48DB-AD74-E376326884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72" y="2120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58" name="Oval 15">
              <a:extLst>
                <a:ext uri="{FF2B5EF4-FFF2-40B4-BE49-F238E27FC236}">
                  <a16:creationId xmlns:a16="http://schemas.microsoft.com/office/drawing/2014/main" id="{91598F54-631F-4F7A-9A9B-C97FB2569B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64" y="2016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59" name="Oval 16">
              <a:extLst>
                <a:ext uri="{FF2B5EF4-FFF2-40B4-BE49-F238E27FC236}">
                  <a16:creationId xmlns:a16="http://schemas.microsoft.com/office/drawing/2014/main" id="{62E4B4A3-DAD0-42DD-AB39-B3816DD839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0" y="1592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60" name="Oval 17">
              <a:extLst>
                <a:ext uri="{FF2B5EF4-FFF2-40B4-BE49-F238E27FC236}">
                  <a16:creationId xmlns:a16="http://schemas.microsoft.com/office/drawing/2014/main" id="{AEA764D1-2A0C-4C9F-B600-0059AE90FA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76" y="3400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61" name="Oval 18">
              <a:extLst>
                <a:ext uri="{FF2B5EF4-FFF2-40B4-BE49-F238E27FC236}">
                  <a16:creationId xmlns:a16="http://schemas.microsoft.com/office/drawing/2014/main" id="{6D436A7E-07F3-4CF6-9DB4-BA490174C5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44" y="2664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62" name="Oval 21">
              <a:extLst>
                <a:ext uri="{FF2B5EF4-FFF2-40B4-BE49-F238E27FC236}">
                  <a16:creationId xmlns:a16="http://schemas.microsoft.com/office/drawing/2014/main" id="{DD194472-34DC-466F-A906-47C9AAD805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04" y="2720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63" name="Oval 22">
              <a:extLst>
                <a:ext uri="{FF2B5EF4-FFF2-40B4-BE49-F238E27FC236}">
                  <a16:creationId xmlns:a16="http://schemas.microsoft.com/office/drawing/2014/main" id="{4E01076D-4420-4882-8F4D-9117F635F4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80" y="2456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64" name="Oval 23">
              <a:extLst>
                <a:ext uri="{FF2B5EF4-FFF2-40B4-BE49-F238E27FC236}">
                  <a16:creationId xmlns:a16="http://schemas.microsoft.com/office/drawing/2014/main" id="{1C76F63A-3170-4FA2-8220-EDC876496D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68" y="3048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</p:grpSp>
      <p:grpSp>
        <p:nvGrpSpPr>
          <p:cNvPr id="21509" name="Group 36">
            <a:extLst>
              <a:ext uri="{FF2B5EF4-FFF2-40B4-BE49-F238E27FC236}">
                <a16:creationId xmlns:a16="http://schemas.microsoft.com/office/drawing/2014/main" id="{B51CD831-DADD-44AF-A88A-0D42DF2C9A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8413" y="865188"/>
            <a:ext cx="127000" cy="3271837"/>
            <a:chOff x="516" y="896"/>
            <a:chExt cx="113" cy="2944"/>
          </a:xfrm>
        </p:grpSpPr>
        <p:sp>
          <p:nvSpPr>
            <p:cNvPr id="21543" name="Line 20">
              <a:extLst>
                <a:ext uri="{FF2B5EF4-FFF2-40B4-BE49-F238E27FC236}">
                  <a16:creationId xmlns:a16="http://schemas.microsoft.com/office/drawing/2014/main" id="{0E8CC494-4A5A-47A6-ACC4-58259305D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" y="896"/>
              <a:ext cx="0" cy="29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4" name="Oval 24">
              <a:extLst>
                <a:ext uri="{FF2B5EF4-FFF2-40B4-BE49-F238E27FC236}">
                  <a16:creationId xmlns:a16="http://schemas.microsoft.com/office/drawing/2014/main" id="{D81EAD41-76B5-45A7-A8AE-AEDB9EE361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3544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45" name="Oval 25">
              <a:extLst>
                <a:ext uri="{FF2B5EF4-FFF2-40B4-BE49-F238E27FC236}">
                  <a16:creationId xmlns:a16="http://schemas.microsoft.com/office/drawing/2014/main" id="{5E628C4D-E446-4BA7-8D0F-1F5189F229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991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46" name="Oval 26">
              <a:extLst>
                <a:ext uri="{FF2B5EF4-FFF2-40B4-BE49-F238E27FC236}">
                  <a16:creationId xmlns:a16="http://schemas.microsoft.com/office/drawing/2014/main" id="{8D31B31C-BE8C-49D9-AA91-89D17EB298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161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47" name="Oval 27">
              <a:extLst>
                <a:ext uri="{FF2B5EF4-FFF2-40B4-BE49-F238E27FC236}">
                  <a16:creationId xmlns:a16="http://schemas.microsoft.com/office/drawing/2014/main" id="{3ABB2C4D-AA15-4E28-8334-09A5ABAE65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332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48" name="Oval 28">
              <a:extLst>
                <a:ext uri="{FF2B5EF4-FFF2-40B4-BE49-F238E27FC236}">
                  <a16:creationId xmlns:a16="http://schemas.microsoft.com/office/drawing/2014/main" id="{0736BBE8-0C57-41B5-B2DB-49B51AA5D5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608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49" name="Oval 29">
              <a:extLst>
                <a:ext uri="{FF2B5EF4-FFF2-40B4-BE49-F238E27FC236}">
                  <a16:creationId xmlns:a16="http://schemas.microsoft.com/office/drawing/2014/main" id="{CE61300E-41C0-4D64-9463-BECB91EA10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885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50" name="Oval 30">
              <a:extLst>
                <a:ext uri="{FF2B5EF4-FFF2-40B4-BE49-F238E27FC236}">
                  <a16:creationId xmlns:a16="http://schemas.microsoft.com/office/drawing/2014/main" id="{F558CB48-A08F-4BF7-AEF8-A409664727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438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51" name="Oval 31">
              <a:extLst>
                <a:ext uri="{FF2B5EF4-FFF2-40B4-BE49-F238E27FC236}">
                  <a16:creationId xmlns:a16="http://schemas.microsoft.com/office/drawing/2014/main" id="{7287FCFA-2A6C-41C2-B7B8-2B61275814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714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52" name="Oval 32">
              <a:extLst>
                <a:ext uri="{FF2B5EF4-FFF2-40B4-BE49-F238E27FC236}">
                  <a16:creationId xmlns:a16="http://schemas.microsoft.com/office/drawing/2014/main" id="{EB579074-8C31-42D5-9B27-F0EF2FB100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056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53" name="Oval 33">
              <a:extLst>
                <a:ext uri="{FF2B5EF4-FFF2-40B4-BE49-F238E27FC236}">
                  <a16:creationId xmlns:a16="http://schemas.microsoft.com/office/drawing/2014/main" id="{268ABCD0-EA8A-468C-871D-2A922B0A58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3267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</p:grpSp>
      <p:sp>
        <p:nvSpPr>
          <p:cNvPr id="21510" name="AutoShape 35">
            <a:extLst>
              <a:ext uri="{FF2B5EF4-FFF2-40B4-BE49-F238E27FC236}">
                <a16:creationId xmlns:a16="http://schemas.microsoft.com/office/drawing/2014/main" id="{CEEDA9FE-E322-4347-8A23-573355B45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1349375"/>
            <a:ext cx="2624138" cy="247650"/>
          </a:xfrm>
          <a:prstGeom prst="rightArrow">
            <a:avLst>
              <a:gd name="adj1" fmla="val 54167"/>
              <a:gd name="adj2" fmla="val 74516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Text Box 44">
                <a:extLst>
                  <a:ext uri="{FF2B5EF4-FFF2-40B4-BE49-F238E27FC236}">
                    <a16:creationId xmlns:a16="http://schemas.microsoft.com/office/drawing/2014/main" id="{F7B430F2-F509-431F-877A-AC42531C0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076" y="2430371"/>
                <a:ext cx="715271" cy="643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3600" b="1" i="1" dirty="0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ru-RU" altLang="ru-RU" sz="3600" baseline="30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511" name="Text Box 44">
                <a:extLst>
                  <a:ext uri="{FF2B5EF4-FFF2-40B4-BE49-F238E27FC236}">
                    <a16:creationId xmlns:a16="http://schemas.microsoft.com/office/drawing/2014/main" id="{F7B430F2-F509-431F-877A-AC42531C0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076" y="2430371"/>
                <a:ext cx="715271" cy="643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13" name="Группа 2">
            <a:extLst>
              <a:ext uri="{FF2B5EF4-FFF2-40B4-BE49-F238E27FC236}">
                <a16:creationId xmlns:a16="http://schemas.microsoft.com/office/drawing/2014/main" id="{3DE5B38E-3030-4075-964F-AC3612457E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8538" y="3487738"/>
            <a:ext cx="2154237" cy="3016250"/>
            <a:chOff x="998538" y="3894931"/>
            <a:chExt cx="1538287" cy="2153935"/>
          </a:xfrm>
        </p:grpSpPr>
        <p:sp>
          <p:nvSpPr>
            <p:cNvPr id="21532" name="Line 20">
              <a:extLst>
                <a:ext uri="{FF2B5EF4-FFF2-40B4-BE49-F238E27FC236}">
                  <a16:creationId xmlns:a16="http://schemas.microsoft.com/office/drawing/2014/main" id="{60CD6A26-A20E-41B4-821B-4D638AB03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8538" y="3894931"/>
              <a:ext cx="1538287" cy="21539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3" name="Oval 24">
              <a:extLst>
                <a:ext uri="{FF2B5EF4-FFF2-40B4-BE49-F238E27FC236}">
                  <a16:creationId xmlns:a16="http://schemas.microsoft.com/office/drawing/2014/main" id="{6820B209-3F16-4380-AE22-F058DCDC38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4894" y="5873845"/>
              <a:ext cx="89694" cy="8969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34" name="Oval 25">
              <a:extLst>
                <a:ext uri="{FF2B5EF4-FFF2-40B4-BE49-F238E27FC236}">
                  <a16:creationId xmlns:a16="http://schemas.microsoft.com/office/drawing/2014/main" id="{37AA4007-59D6-474A-9E27-F71AC540B0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21687" y="4511259"/>
              <a:ext cx="89694" cy="8969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35" name="Oval 26">
              <a:extLst>
                <a:ext uri="{FF2B5EF4-FFF2-40B4-BE49-F238E27FC236}">
                  <a16:creationId xmlns:a16="http://schemas.microsoft.com/office/drawing/2014/main" id="{DF94F99A-DC1F-4BD3-A70A-174D365B96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67260" y="5139229"/>
              <a:ext cx="89694" cy="8969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36" name="Oval 27">
              <a:extLst>
                <a:ext uri="{FF2B5EF4-FFF2-40B4-BE49-F238E27FC236}">
                  <a16:creationId xmlns:a16="http://schemas.microsoft.com/office/drawing/2014/main" id="{F845DC9B-3F32-449F-9519-22CDF75BC5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4719" y="4255086"/>
              <a:ext cx="89694" cy="8969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37" name="Oval 28">
              <a:extLst>
                <a:ext uri="{FF2B5EF4-FFF2-40B4-BE49-F238E27FC236}">
                  <a16:creationId xmlns:a16="http://schemas.microsoft.com/office/drawing/2014/main" id="{30A4D6DE-4FA1-4365-B6ED-9C9B7B46A0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65300" y="4866273"/>
              <a:ext cx="89694" cy="8969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38" name="Oval 29">
              <a:extLst>
                <a:ext uri="{FF2B5EF4-FFF2-40B4-BE49-F238E27FC236}">
                  <a16:creationId xmlns:a16="http://schemas.microsoft.com/office/drawing/2014/main" id="{F907B6D7-6708-4CA1-8074-AAD3C4F315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0240" y="4680535"/>
              <a:ext cx="89694" cy="8969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39" name="Oval 30">
              <a:extLst>
                <a:ext uri="{FF2B5EF4-FFF2-40B4-BE49-F238E27FC236}">
                  <a16:creationId xmlns:a16="http://schemas.microsoft.com/office/drawing/2014/main" id="{0B3A1105-2903-4471-BAEF-287DA1200D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95451" y="4955967"/>
              <a:ext cx="89694" cy="8969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40" name="Oval 31">
              <a:extLst>
                <a:ext uri="{FF2B5EF4-FFF2-40B4-BE49-F238E27FC236}">
                  <a16:creationId xmlns:a16="http://schemas.microsoft.com/office/drawing/2014/main" id="{4AFEDB08-27C8-4B08-BEF3-0A3B5E241D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34357" y="4773404"/>
              <a:ext cx="89694" cy="8969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41" name="Oval 32">
              <a:extLst>
                <a:ext uri="{FF2B5EF4-FFF2-40B4-BE49-F238E27FC236}">
                  <a16:creationId xmlns:a16="http://schemas.microsoft.com/office/drawing/2014/main" id="{DF3ABADF-0911-4A41-80AC-7785B78343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4034" y="3945731"/>
              <a:ext cx="89694" cy="8969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42" name="Oval 33">
              <a:extLst>
                <a:ext uri="{FF2B5EF4-FFF2-40B4-BE49-F238E27FC236}">
                  <a16:creationId xmlns:a16="http://schemas.microsoft.com/office/drawing/2014/main" id="{3C54F4C6-6BC2-4297-945A-CCCBF82027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95016" y="5400467"/>
              <a:ext cx="89694" cy="8969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</p:grpSp>
      <p:grpSp>
        <p:nvGrpSpPr>
          <p:cNvPr id="21514" name="Группа 5">
            <a:extLst>
              <a:ext uri="{FF2B5EF4-FFF2-40B4-BE49-F238E27FC236}">
                <a16:creationId xmlns:a16="http://schemas.microsoft.com/office/drawing/2014/main" id="{776CB347-4613-40A9-AAB7-FA69FF2B8278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3630613"/>
            <a:ext cx="3524250" cy="2822575"/>
            <a:chOff x="4590336" y="3600661"/>
            <a:chExt cx="3524330" cy="2822575"/>
          </a:xfrm>
        </p:grpSpPr>
        <p:sp>
          <p:nvSpPr>
            <p:cNvPr id="21521" name="Freeform 11">
              <a:extLst>
                <a:ext uri="{FF2B5EF4-FFF2-40B4-BE49-F238E27FC236}">
                  <a16:creationId xmlns:a16="http://schemas.microsoft.com/office/drawing/2014/main" id="{945FD669-7B60-47C5-9E43-367BB262D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336" y="3600661"/>
              <a:ext cx="3461545" cy="2822575"/>
            </a:xfrm>
            <a:custGeom>
              <a:avLst/>
              <a:gdLst>
                <a:gd name="T0" fmla="*/ 0 w 4195"/>
                <a:gd name="T1" fmla="*/ 2147483647 h 2540"/>
                <a:gd name="T2" fmla="*/ 2147483647 w 4195"/>
                <a:gd name="T3" fmla="*/ 2147483647 h 2540"/>
                <a:gd name="T4" fmla="*/ 2147483647 w 4195"/>
                <a:gd name="T5" fmla="*/ 2147483647 h 2540"/>
                <a:gd name="T6" fmla="*/ 2147483647 w 4195"/>
                <a:gd name="T7" fmla="*/ 2147483647 h 2540"/>
                <a:gd name="T8" fmla="*/ 2147483647 w 4195"/>
                <a:gd name="T9" fmla="*/ 2147483647 h 2540"/>
                <a:gd name="T10" fmla="*/ 2147483647 w 4195"/>
                <a:gd name="T11" fmla="*/ 2147483647 h 2540"/>
                <a:gd name="T12" fmla="*/ 2147483647 w 4195"/>
                <a:gd name="T13" fmla="*/ 2147483647 h 2540"/>
                <a:gd name="T14" fmla="*/ 2147483647 w 4195"/>
                <a:gd name="T15" fmla="*/ 2147483647 h 2540"/>
                <a:gd name="T16" fmla="*/ 2147483647 w 4195"/>
                <a:gd name="T17" fmla="*/ 2147483647 h 2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5" h="2540">
                  <a:moveTo>
                    <a:pt x="0" y="116"/>
                  </a:moveTo>
                  <a:cubicBezTo>
                    <a:pt x="491" y="536"/>
                    <a:pt x="983" y="957"/>
                    <a:pt x="1440" y="1068"/>
                  </a:cubicBezTo>
                  <a:cubicBezTo>
                    <a:pt x="1897" y="1179"/>
                    <a:pt x="2388" y="956"/>
                    <a:pt x="2744" y="780"/>
                  </a:cubicBezTo>
                  <a:cubicBezTo>
                    <a:pt x="3100" y="604"/>
                    <a:pt x="3336" y="0"/>
                    <a:pt x="3576" y="12"/>
                  </a:cubicBezTo>
                  <a:cubicBezTo>
                    <a:pt x="3816" y="24"/>
                    <a:pt x="4195" y="475"/>
                    <a:pt x="4184" y="852"/>
                  </a:cubicBezTo>
                  <a:cubicBezTo>
                    <a:pt x="4173" y="1229"/>
                    <a:pt x="3708" y="2175"/>
                    <a:pt x="3512" y="2276"/>
                  </a:cubicBezTo>
                  <a:cubicBezTo>
                    <a:pt x="3316" y="2377"/>
                    <a:pt x="3296" y="1609"/>
                    <a:pt x="3008" y="1460"/>
                  </a:cubicBezTo>
                  <a:cubicBezTo>
                    <a:pt x="2720" y="1311"/>
                    <a:pt x="2213" y="1200"/>
                    <a:pt x="1784" y="1380"/>
                  </a:cubicBezTo>
                  <a:cubicBezTo>
                    <a:pt x="1355" y="1560"/>
                    <a:pt x="537" y="2391"/>
                    <a:pt x="432" y="254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2" name="Oval 12">
              <a:extLst>
                <a:ext uri="{FF2B5EF4-FFF2-40B4-BE49-F238E27FC236}">
                  <a16:creationId xmlns:a16="http://schemas.microsoft.com/office/drawing/2014/main" id="{E96614B7-8B03-4EF1-A849-898D5FC49C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21476" y="4014046"/>
              <a:ext cx="125571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23" name="Oval 13">
              <a:extLst>
                <a:ext uri="{FF2B5EF4-FFF2-40B4-BE49-F238E27FC236}">
                  <a16:creationId xmlns:a16="http://schemas.microsoft.com/office/drawing/2014/main" id="{E98F1B61-4ECF-475F-8B99-ED6C0812C8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74821" y="4311541"/>
              <a:ext cx="125571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24" name="Oval 14">
              <a:extLst>
                <a:ext uri="{FF2B5EF4-FFF2-40B4-BE49-F238E27FC236}">
                  <a16:creationId xmlns:a16="http://schemas.microsoft.com/office/drawing/2014/main" id="{0F84E46B-BE54-45F1-BAC5-4048F0CFC1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1176" y="4372838"/>
              <a:ext cx="125571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25" name="Oval 15">
              <a:extLst>
                <a:ext uri="{FF2B5EF4-FFF2-40B4-BE49-F238E27FC236}">
                  <a16:creationId xmlns:a16="http://schemas.microsoft.com/office/drawing/2014/main" id="{1B14106C-49DC-4C10-B90B-A5BA7F5F76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50721" y="3682221"/>
              <a:ext cx="125571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26" name="Oval 16">
              <a:extLst>
                <a:ext uri="{FF2B5EF4-FFF2-40B4-BE49-F238E27FC236}">
                  <a16:creationId xmlns:a16="http://schemas.microsoft.com/office/drawing/2014/main" id="{74EDE2D4-CA50-4594-BD4E-B90735624F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89095" y="4552101"/>
              <a:ext cx="125571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27" name="Oval 17">
              <a:extLst>
                <a:ext uri="{FF2B5EF4-FFF2-40B4-BE49-F238E27FC236}">
                  <a16:creationId xmlns:a16="http://schemas.microsoft.com/office/drawing/2014/main" id="{392CBE6B-F394-4742-9CAB-204718F1F5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65033" y="5126407"/>
              <a:ext cx="125571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28" name="Oval 18">
              <a:extLst>
                <a:ext uri="{FF2B5EF4-FFF2-40B4-BE49-F238E27FC236}">
                  <a16:creationId xmlns:a16="http://schemas.microsoft.com/office/drawing/2014/main" id="{461DDEA1-2950-4852-91EE-63B13D69BE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41233" y="4823591"/>
              <a:ext cx="125571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29" name="Oval 21">
              <a:extLst>
                <a:ext uri="{FF2B5EF4-FFF2-40B4-BE49-F238E27FC236}">
                  <a16:creationId xmlns:a16="http://schemas.microsoft.com/office/drawing/2014/main" id="{903AFF4C-D58C-4D7F-8940-FA2FD8F9D8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11124" y="5533125"/>
              <a:ext cx="125571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30" name="Oval 22">
              <a:extLst>
                <a:ext uri="{FF2B5EF4-FFF2-40B4-BE49-F238E27FC236}">
                  <a16:creationId xmlns:a16="http://schemas.microsoft.com/office/drawing/2014/main" id="{9965D6EE-40B7-423A-A02F-ED118F4F16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45485" y="5167157"/>
              <a:ext cx="125571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1531" name="Oval 23">
              <a:extLst>
                <a:ext uri="{FF2B5EF4-FFF2-40B4-BE49-F238E27FC236}">
                  <a16:creationId xmlns:a16="http://schemas.microsoft.com/office/drawing/2014/main" id="{EF83386D-AC84-4516-BAB3-450F47228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56109" y="6126616"/>
              <a:ext cx="125571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</p:grpSp>
      <p:sp>
        <p:nvSpPr>
          <p:cNvPr id="21515" name="AutoShape 35">
            <a:extLst>
              <a:ext uri="{FF2B5EF4-FFF2-40B4-BE49-F238E27FC236}">
                <a16:creationId xmlns:a16="http://schemas.microsoft.com/office/drawing/2014/main" id="{FE043B67-6B03-4EE9-A6BD-478BA36CC72D}"/>
              </a:ext>
            </a:extLst>
          </p:cNvPr>
          <p:cNvSpPr>
            <a:spLocks noChangeArrowheads="1"/>
          </p:cNvSpPr>
          <p:nvPr/>
        </p:nvSpPr>
        <p:spPr bwMode="auto">
          <a:xfrm rot="3166605">
            <a:off x="1749425" y="3125788"/>
            <a:ext cx="1155700" cy="209550"/>
          </a:xfrm>
          <a:prstGeom prst="rightArrow">
            <a:avLst>
              <a:gd name="adj1" fmla="val 54167"/>
              <a:gd name="adj2" fmla="val 74352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sp>
        <p:nvSpPr>
          <p:cNvPr id="21516" name="AutoShape 35">
            <a:extLst>
              <a:ext uri="{FF2B5EF4-FFF2-40B4-BE49-F238E27FC236}">
                <a16:creationId xmlns:a16="http://schemas.microsoft.com/office/drawing/2014/main" id="{D45A908D-6500-4528-A43B-BAFADE3F213B}"/>
              </a:ext>
            </a:extLst>
          </p:cNvPr>
          <p:cNvSpPr>
            <a:spLocks noChangeArrowheads="1"/>
          </p:cNvSpPr>
          <p:nvPr/>
        </p:nvSpPr>
        <p:spPr bwMode="auto">
          <a:xfrm rot="2376260">
            <a:off x="1965325" y="2817813"/>
            <a:ext cx="2847975" cy="234950"/>
          </a:xfrm>
          <a:prstGeom prst="rightArrow">
            <a:avLst>
              <a:gd name="adj1" fmla="val 54167"/>
              <a:gd name="adj2" fmla="val 7407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sp>
        <p:nvSpPr>
          <p:cNvPr id="21517" name="TextBox 4">
            <a:extLst>
              <a:ext uri="{FF2B5EF4-FFF2-40B4-BE49-F238E27FC236}">
                <a16:creationId xmlns:a16="http://schemas.microsoft.com/office/drawing/2014/main" id="{0AC72336-7425-4681-BF51-27A468FA2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527175"/>
            <a:ext cx="221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неотъемлемая</a:t>
            </a:r>
          </a:p>
        </p:txBody>
      </p:sp>
      <p:sp>
        <p:nvSpPr>
          <p:cNvPr id="21518" name="TextBox 74">
            <a:extLst>
              <a:ext uri="{FF2B5EF4-FFF2-40B4-BE49-F238E27FC236}">
                <a16:creationId xmlns:a16="http://schemas.microsoft.com/office/drawing/2014/main" id="{FDDE88E1-59B4-4F3B-A601-49C45BB29975}"/>
              </a:ext>
            </a:extLst>
          </p:cNvPr>
          <p:cNvSpPr txBox="1">
            <a:spLocks noChangeArrowheads="1"/>
          </p:cNvSpPr>
          <p:nvPr/>
        </p:nvSpPr>
        <p:spPr bwMode="auto">
          <a:xfrm rot="-3327447">
            <a:off x="1331118" y="4901407"/>
            <a:ext cx="2684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обусловлена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параметризацией</a:t>
            </a:r>
          </a:p>
        </p:txBody>
      </p:sp>
      <p:sp>
        <p:nvSpPr>
          <p:cNvPr id="21519" name="TextBox 75">
            <a:extLst>
              <a:ext uri="{FF2B5EF4-FFF2-40B4-BE49-F238E27FC236}">
                <a16:creationId xmlns:a16="http://schemas.microsoft.com/office/drawing/2014/main" id="{80597F2E-8283-4B2A-BA5B-DC12EB49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838" y="2682875"/>
            <a:ext cx="68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обе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1FD39A5-7851-4632-B813-FCB84DA7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4">
                <a:extLst>
                  <a:ext uri="{FF2B5EF4-FFF2-40B4-BE49-F238E27FC236}">
                    <a16:creationId xmlns:a16="http://schemas.microsoft.com/office/drawing/2014/main" id="{C02C533F-965C-47E3-B090-B651D4E220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3162" y="5740862"/>
                <a:ext cx="715271" cy="644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3600" b="1" i="1" dirty="0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altLang="ru-RU" sz="3600" baseline="30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44">
                <a:extLst>
                  <a:ext uri="{FF2B5EF4-FFF2-40B4-BE49-F238E27FC236}">
                    <a16:creationId xmlns:a16="http://schemas.microsoft.com/office/drawing/2014/main" id="{C02C533F-965C-47E3-B090-B651D4E22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3162" y="5740862"/>
                <a:ext cx="715271" cy="6447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Овал 22537">
            <a:extLst>
              <a:ext uri="{FF2B5EF4-FFF2-40B4-BE49-F238E27FC236}">
                <a16:creationId xmlns:a16="http://schemas.microsoft.com/office/drawing/2014/main" id="{6739C14C-B87E-4003-8928-CB18321024D3}"/>
              </a:ext>
            </a:extLst>
          </p:cNvPr>
          <p:cNvSpPr/>
          <p:nvPr/>
        </p:nvSpPr>
        <p:spPr>
          <a:xfrm>
            <a:off x="6516688" y="1154113"/>
            <a:ext cx="2057400" cy="2057400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3">
                <a:extLst>
                  <a:ext uri="{FF2B5EF4-FFF2-40B4-BE49-F238E27FC236}">
                    <a16:creationId xmlns:a16="http://schemas.microsoft.com/office/drawing/2014/main" id="{CF0F4784-B8BE-44E6-A43F-542D6C342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37" y="1052513"/>
                <a:ext cx="3678009" cy="5400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r>
                  <a:rPr lang="ru-RU" altLang="ru-RU" sz="2400" kern="0" dirty="0"/>
                  <a:t>Проекции ускорения</a:t>
                </a:r>
                <a:endParaRPr lang="en-US" altLang="ru-RU" sz="2400" kern="0" dirty="0"/>
              </a:p>
              <a:p>
                <a:pPr marL="357188" indent="-357188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𝐫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kumimoji="0" lang="ru-RU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t</m:t>
                          </m:r>
                        </m:sup>
                      </m:sSup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𝐫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̈"/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𝐫</m:t>
                                  </m:r>
                                </m:e>
                              </m:acc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⋅</m:t>
                              </m:r>
                              <m:acc>
                                <m:accPr>
                                  <m:chr m:val="̇"/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ru-RU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ru-RU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ru-RU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,  </m:t>
                      </m:r>
                      <m:sSup>
                        <m:sSup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𝐫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kumimoji="0" lang="ru-RU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</m:sup>
                      </m:sSup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𝐫</m:t>
                          </m:r>
                        </m:e>
                      </m:acc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sSup>
                        <m:sSup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𝐫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kumimoji="0" lang="ru-RU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ru-RU" altLang="ru-RU" sz="2400" kern="0" dirty="0"/>
              </a:p>
              <a:p>
                <a:pPr eaLnBrk="1" hangingPunct="1">
                  <a:defRPr/>
                </a:pPr>
                <a:endParaRPr lang="en-US" altLang="ru-RU" sz="2400" kern="0" dirty="0"/>
              </a:p>
              <a:p>
                <a:pPr eaLnBrk="1" hangingPunct="1">
                  <a:defRPr/>
                </a:pPr>
                <a:r>
                  <a:rPr lang="ru-RU" altLang="ru-RU" sz="2400" kern="0" dirty="0"/>
                  <a:t>Радиус кривизны</a:t>
                </a:r>
                <a:br>
                  <a:rPr lang="en-US" altLang="ru-RU" sz="2400" kern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̈"/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ru-RU" sz="2400" kern="0" dirty="0"/>
                  <a:t> </a:t>
                </a:r>
                <a:br>
                  <a:rPr lang="en-US" altLang="ru-RU" sz="2400" kern="0" dirty="0"/>
                </a:br>
                <a:r>
                  <a:rPr lang="ru-RU" altLang="ru-RU" sz="2400" kern="0" dirty="0"/>
                  <a:t>в сравнении с </a:t>
                </a:r>
                <a14:m>
                  <m:oMath xmlns:m="http://schemas.openxmlformats.org/officeDocument/2006/math">
                    <m:r>
                      <a:rPr lang="en-US" altLang="ru-RU" sz="2400" i="1" kern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ru-RU" altLang="ru-RU" sz="2400" i="1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defRPr/>
                </a:pPr>
                <a:endParaRPr lang="ru-RU" altLang="ru-RU" sz="2400" kern="0" dirty="0"/>
              </a:p>
              <a:p>
                <a:pPr eaLnBrk="1" hangingPunct="1">
                  <a:defRPr/>
                </a:pPr>
                <a:r>
                  <a:rPr lang="ru-RU" altLang="ru-RU" sz="2400" kern="0" dirty="0"/>
                  <a:t>Относительная кривизна</a:t>
                </a:r>
                <a:endParaRPr lang="en-US" altLang="ru-RU" sz="2400" kern="0" dirty="0"/>
              </a:p>
              <a:p>
                <a:pPr marL="357188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𝑐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c</m:t>
                              </m:r>
                            </m:sub>
                          </m:sSub>
                        </m:den>
                      </m:f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𝑠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0" lang="ru-RU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n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altLang="ru-RU" sz="2400" kern="0" dirty="0"/>
              </a:p>
            </p:txBody>
          </p:sp>
        </mc:Choice>
        <mc:Fallback xmlns="">
          <p:sp>
            <p:nvSpPr>
              <p:cNvPr id="73" name="Rectangle 3">
                <a:extLst>
                  <a:ext uri="{FF2B5EF4-FFF2-40B4-BE49-F238E27FC236}">
                    <a16:creationId xmlns:a16="http://schemas.microsoft.com/office/drawing/2014/main" id="{CF0F4784-B8BE-44E6-A43F-542D6C342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37" y="1052513"/>
                <a:ext cx="3678009" cy="5400675"/>
              </a:xfrm>
              <a:prstGeom prst="rect">
                <a:avLst/>
              </a:prstGeom>
              <a:blipFill>
                <a:blip r:embed="rId2"/>
                <a:stretch>
                  <a:fillRect l="-332" t="-7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Заголовок 1">
            <a:extLst>
              <a:ext uri="{FF2B5EF4-FFF2-40B4-BE49-F238E27FC236}">
                <a16:creationId xmlns:a16="http://schemas.microsoft.com/office/drawing/2014/main" id="{BE49E2ED-7D77-44E6-A6E0-C8CD2E10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Простой пример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68680E-A8A2-4BD6-BE22-57C5DA00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5: Погрешности определения параметров.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8933B9-7832-409A-9568-986A4E79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1A8899-0CE7-4ECD-9AF7-FFDCF38F1C63}" type="slidenum">
              <a:rPr lang="ru-RU" altLang="ru-RU" sz="1400"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grpSp>
        <p:nvGrpSpPr>
          <p:cNvPr id="22535" name="Группа 36">
            <a:extLst>
              <a:ext uri="{FF2B5EF4-FFF2-40B4-BE49-F238E27FC236}">
                <a16:creationId xmlns:a16="http://schemas.microsoft.com/office/drawing/2014/main" id="{6FA41AA4-1684-4DE6-9493-4ACB35091358}"/>
              </a:ext>
            </a:extLst>
          </p:cNvPr>
          <p:cNvGrpSpPr>
            <a:grpSpLocks/>
          </p:cNvGrpSpPr>
          <p:nvPr/>
        </p:nvGrpSpPr>
        <p:grpSpPr bwMode="auto">
          <a:xfrm>
            <a:off x="5135563" y="1306513"/>
            <a:ext cx="3524250" cy="2822575"/>
            <a:chOff x="1691680" y="2420284"/>
            <a:chExt cx="3524250" cy="2822575"/>
          </a:xfrm>
        </p:grpSpPr>
        <p:sp>
          <p:nvSpPr>
            <p:cNvPr id="22563" name="Freeform 11">
              <a:extLst>
                <a:ext uri="{FF2B5EF4-FFF2-40B4-BE49-F238E27FC236}">
                  <a16:creationId xmlns:a16="http://schemas.microsoft.com/office/drawing/2014/main" id="{BD7DE33D-EEC5-4193-82B3-8D7782B6B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680" y="2420284"/>
              <a:ext cx="3461466" cy="2822575"/>
            </a:xfrm>
            <a:custGeom>
              <a:avLst/>
              <a:gdLst>
                <a:gd name="T0" fmla="*/ 0 w 4195"/>
                <a:gd name="T1" fmla="*/ 2147483647 h 2540"/>
                <a:gd name="T2" fmla="*/ 2147483647 w 4195"/>
                <a:gd name="T3" fmla="*/ 2147483647 h 2540"/>
                <a:gd name="T4" fmla="*/ 2147483647 w 4195"/>
                <a:gd name="T5" fmla="*/ 2147483647 h 2540"/>
                <a:gd name="T6" fmla="*/ 2147483647 w 4195"/>
                <a:gd name="T7" fmla="*/ 2147483647 h 2540"/>
                <a:gd name="T8" fmla="*/ 2147483647 w 4195"/>
                <a:gd name="T9" fmla="*/ 2147483647 h 2540"/>
                <a:gd name="T10" fmla="*/ 2147483647 w 4195"/>
                <a:gd name="T11" fmla="*/ 2147483647 h 2540"/>
                <a:gd name="T12" fmla="*/ 2147483647 w 4195"/>
                <a:gd name="T13" fmla="*/ 2147483647 h 2540"/>
                <a:gd name="T14" fmla="*/ 2147483647 w 4195"/>
                <a:gd name="T15" fmla="*/ 2147483647 h 2540"/>
                <a:gd name="T16" fmla="*/ 2147483647 w 4195"/>
                <a:gd name="T17" fmla="*/ 2147483647 h 2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95" h="2540">
                  <a:moveTo>
                    <a:pt x="0" y="116"/>
                  </a:moveTo>
                  <a:cubicBezTo>
                    <a:pt x="491" y="536"/>
                    <a:pt x="983" y="957"/>
                    <a:pt x="1440" y="1068"/>
                  </a:cubicBezTo>
                  <a:cubicBezTo>
                    <a:pt x="1897" y="1179"/>
                    <a:pt x="2388" y="956"/>
                    <a:pt x="2744" y="780"/>
                  </a:cubicBezTo>
                  <a:cubicBezTo>
                    <a:pt x="3100" y="604"/>
                    <a:pt x="3336" y="0"/>
                    <a:pt x="3576" y="12"/>
                  </a:cubicBezTo>
                  <a:cubicBezTo>
                    <a:pt x="3816" y="24"/>
                    <a:pt x="4195" y="475"/>
                    <a:pt x="4184" y="852"/>
                  </a:cubicBezTo>
                  <a:cubicBezTo>
                    <a:pt x="4173" y="1229"/>
                    <a:pt x="3708" y="2175"/>
                    <a:pt x="3512" y="2276"/>
                  </a:cubicBezTo>
                  <a:cubicBezTo>
                    <a:pt x="3316" y="2377"/>
                    <a:pt x="3296" y="1609"/>
                    <a:pt x="3008" y="1460"/>
                  </a:cubicBezTo>
                  <a:cubicBezTo>
                    <a:pt x="2720" y="1311"/>
                    <a:pt x="2213" y="1200"/>
                    <a:pt x="1784" y="1380"/>
                  </a:cubicBezTo>
                  <a:cubicBezTo>
                    <a:pt x="1355" y="1560"/>
                    <a:pt x="537" y="2391"/>
                    <a:pt x="432" y="254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4" name="Oval 12">
              <a:extLst>
                <a:ext uri="{FF2B5EF4-FFF2-40B4-BE49-F238E27FC236}">
                  <a16:creationId xmlns:a16="http://schemas.microsoft.com/office/drawing/2014/main" id="{0504072A-0F60-43CF-9DF2-F057821244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22815" y="2833669"/>
              <a:ext cx="125568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65" name="Oval 13">
              <a:extLst>
                <a:ext uri="{FF2B5EF4-FFF2-40B4-BE49-F238E27FC236}">
                  <a16:creationId xmlns:a16="http://schemas.microsoft.com/office/drawing/2014/main" id="{9FB42025-AC7F-4DFE-8111-7311655278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76088" y="3131164"/>
              <a:ext cx="125568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66" name="Oval 14">
              <a:extLst>
                <a:ext uri="{FF2B5EF4-FFF2-40B4-BE49-F238E27FC236}">
                  <a16:creationId xmlns:a16="http://schemas.microsoft.com/office/drawing/2014/main" id="{D2525E65-1D83-4173-B899-03CE575853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52469" y="3192461"/>
              <a:ext cx="125568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67" name="Oval 15">
              <a:extLst>
                <a:ext uri="{FF2B5EF4-FFF2-40B4-BE49-F238E27FC236}">
                  <a16:creationId xmlns:a16="http://schemas.microsoft.com/office/drawing/2014/main" id="{608F0457-60BB-4503-A692-2FEE27ADAA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51996" y="2501844"/>
              <a:ext cx="125568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68" name="Oval 16">
              <a:extLst>
                <a:ext uri="{FF2B5EF4-FFF2-40B4-BE49-F238E27FC236}">
                  <a16:creationId xmlns:a16="http://schemas.microsoft.com/office/drawing/2014/main" id="{AC54A841-498E-4BF3-94D8-4FB7F0347F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90362" y="3371724"/>
              <a:ext cx="125568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69" name="Oval 17">
              <a:extLst>
                <a:ext uri="{FF2B5EF4-FFF2-40B4-BE49-F238E27FC236}">
                  <a16:creationId xmlns:a16="http://schemas.microsoft.com/office/drawing/2014/main" id="{C3394355-C7DA-4EE8-94EF-1943E36D20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66303" y="3946030"/>
              <a:ext cx="125568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70" name="Oval 18">
              <a:extLst>
                <a:ext uri="{FF2B5EF4-FFF2-40B4-BE49-F238E27FC236}">
                  <a16:creationId xmlns:a16="http://schemas.microsoft.com/office/drawing/2014/main" id="{B6BA6B98-08DD-4564-8E73-EFF1527E6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42501" y="3643214"/>
              <a:ext cx="125568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71" name="Oval 21">
              <a:extLst>
                <a:ext uri="{FF2B5EF4-FFF2-40B4-BE49-F238E27FC236}">
                  <a16:creationId xmlns:a16="http://schemas.microsoft.com/office/drawing/2014/main" id="{68B0DD0A-5100-438B-A479-DDCDC66816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12397" y="4352748"/>
              <a:ext cx="125568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72" name="Oval 22">
              <a:extLst>
                <a:ext uri="{FF2B5EF4-FFF2-40B4-BE49-F238E27FC236}">
                  <a16:creationId xmlns:a16="http://schemas.microsoft.com/office/drawing/2014/main" id="{73EEBFB0-CD3A-486C-9410-A8D004515A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46773" y="3986780"/>
              <a:ext cx="125568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73" name="Oval 23">
              <a:extLst>
                <a:ext uri="{FF2B5EF4-FFF2-40B4-BE49-F238E27FC236}">
                  <a16:creationId xmlns:a16="http://schemas.microsoft.com/office/drawing/2014/main" id="{4C7B3C13-614E-448D-874F-7012CC7308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57442" y="4946239"/>
              <a:ext cx="125568" cy="125571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Объект 1">
                <a:extLst>
                  <a:ext uri="{FF2B5EF4-FFF2-40B4-BE49-F238E27FC236}">
                    <a16:creationId xmlns:a16="http://schemas.microsoft.com/office/drawing/2014/main" id="{3D105F8E-34E8-4B4C-A360-A127F2B204A0}"/>
                  </a:ext>
                </a:extLst>
              </p:cNvPr>
              <p:cNvSpPr txBox="1"/>
              <p:nvPr/>
            </p:nvSpPr>
            <p:spPr bwMode="auto">
              <a:xfrm>
                <a:off x="8775130" y="2214562"/>
                <a:ext cx="333374" cy="4404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36" name="Объект 1">
                <a:extLst>
                  <a:ext uri="{FF2B5EF4-FFF2-40B4-BE49-F238E27FC236}">
                    <a16:creationId xmlns:a16="http://schemas.microsoft.com/office/drawing/2014/main" id="{3D105F8E-34E8-4B4C-A360-A127F2B20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5130" y="2214562"/>
                <a:ext cx="333374" cy="440451"/>
              </a:xfrm>
              <a:prstGeom prst="rect">
                <a:avLst/>
              </a:prstGeom>
              <a:blipFill>
                <a:blip r:embed="rId3"/>
                <a:stretch>
                  <a:fillRect r="-163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37" name="Group 36">
            <a:extLst>
              <a:ext uri="{FF2B5EF4-FFF2-40B4-BE49-F238E27FC236}">
                <a16:creationId xmlns:a16="http://schemas.microsoft.com/office/drawing/2014/main" id="{E208A9CA-36C9-4526-A8A7-888192C089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53089" y="1092200"/>
            <a:ext cx="127000" cy="3271838"/>
            <a:chOff x="516" y="896"/>
            <a:chExt cx="113" cy="2944"/>
          </a:xfrm>
        </p:grpSpPr>
        <p:sp>
          <p:nvSpPr>
            <p:cNvPr id="22552" name="Line 20">
              <a:extLst>
                <a:ext uri="{FF2B5EF4-FFF2-40B4-BE49-F238E27FC236}">
                  <a16:creationId xmlns:a16="http://schemas.microsoft.com/office/drawing/2014/main" id="{D95A8862-DC7A-400B-BE98-B49AC93B9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" y="896"/>
              <a:ext cx="0" cy="29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3" name="Oval 24">
              <a:extLst>
                <a:ext uri="{FF2B5EF4-FFF2-40B4-BE49-F238E27FC236}">
                  <a16:creationId xmlns:a16="http://schemas.microsoft.com/office/drawing/2014/main" id="{DA335F9E-B854-4176-8EFC-DA0B69047F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3544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54" name="Oval 25">
              <a:extLst>
                <a:ext uri="{FF2B5EF4-FFF2-40B4-BE49-F238E27FC236}">
                  <a16:creationId xmlns:a16="http://schemas.microsoft.com/office/drawing/2014/main" id="{5028C6A3-AEBE-44C0-AFCE-5F15AFF475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991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55" name="Oval 26">
              <a:extLst>
                <a:ext uri="{FF2B5EF4-FFF2-40B4-BE49-F238E27FC236}">
                  <a16:creationId xmlns:a16="http://schemas.microsoft.com/office/drawing/2014/main" id="{8C61CC1F-095A-485F-8010-A663CFE695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161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56" name="Oval 27">
              <a:extLst>
                <a:ext uri="{FF2B5EF4-FFF2-40B4-BE49-F238E27FC236}">
                  <a16:creationId xmlns:a16="http://schemas.microsoft.com/office/drawing/2014/main" id="{8FF755E7-8565-4024-976A-53DDACAAB3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332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57" name="Oval 28">
              <a:extLst>
                <a:ext uri="{FF2B5EF4-FFF2-40B4-BE49-F238E27FC236}">
                  <a16:creationId xmlns:a16="http://schemas.microsoft.com/office/drawing/2014/main" id="{3DD37583-6A5D-48F8-889D-7CDE3EF6BC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608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58" name="Oval 29">
              <a:extLst>
                <a:ext uri="{FF2B5EF4-FFF2-40B4-BE49-F238E27FC236}">
                  <a16:creationId xmlns:a16="http://schemas.microsoft.com/office/drawing/2014/main" id="{EEB0D8B0-53D4-447D-B2AF-122381BC28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885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59" name="Oval 30">
              <a:extLst>
                <a:ext uri="{FF2B5EF4-FFF2-40B4-BE49-F238E27FC236}">
                  <a16:creationId xmlns:a16="http://schemas.microsoft.com/office/drawing/2014/main" id="{8C78022F-60F4-4886-AC92-B87636BCD3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438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60" name="Oval 31">
              <a:extLst>
                <a:ext uri="{FF2B5EF4-FFF2-40B4-BE49-F238E27FC236}">
                  <a16:creationId xmlns:a16="http://schemas.microsoft.com/office/drawing/2014/main" id="{A9B5EFD6-4473-47A1-A3FF-18DCD02959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2714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61" name="Oval 32">
              <a:extLst>
                <a:ext uri="{FF2B5EF4-FFF2-40B4-BE49-F238E27FC236}">
                  <a16:creationId xmlns:a16="http://schemas.microsoft.com/office/drawing/2014/main" id="{45F59E69-A74F-436A-A845-5C95584D21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1056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  <p:sp>
          <p:nvSpPr>
            <p:cNvPr id="22562" name="Oval 33">
              <a:extLst>
                <a:ext uri="{FF2B5EF4-FFF2-40B4-BE49-F238E27FC236}">
                  <a16:creationId xmlns:a16="http://schemas.microsoft.com/office/drawing/2014/main" id="{8F040F1E-56E6-4471-9E88-E95C915A83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6" y="3267"/>
              <a:ext cx="113" cy="113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>
                <a:latin typeface="Tahoma" panose="020B0604030504040204" pitchFamily="34" charset="0"/>
              </a:endParaRPr>
            </a:p>
          </p:txBody>
        </p:sp>
      </p:grpSp>
      <p:sp>
        <p:nvSpPr>
          <p:cNvPr id="2" name="AutoShape 35">
            <a:extLst>
              <a:ext uri="{FF2B5EF4-FFF2-40B4-BE49-F238E27FC236}">
                <a16:creationId xmlns:a16="http://schemas.microsoft.com/office/drawing/2014/main" id="{0F205D66-C494-424F-B5C7-9D420B157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839" y="2470150"/>
            <a:ext cx="739775" cy="247650"/>
          </a:xfrm>
          <a:prstGeom prst="rightArrow">
            <a:avLst>
              <a:gd name="adj1" fmla="val 54167"/>
              <a:gd name="adj2" fmla="val 74555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9" name="Объект 17">
                <a:extLst>
                  <a:ext uri="{FF2B5EF4-FFF2-40B4-BE49-F238E27FC236}">
                    <a16:creationId xmlns:a16="http://schemas.microsoft.com/office/drawing/2014/main" id="{421872D1-0A68-4C02-A124-0C89032237AA}"/>
                  </a:ext>
                </a:extLst>
              </p:cNvPr>
              <p:cNvSpPr txBox="1"/>
              <p:nvPr/>
            </p:nvSpPr>
            <p:spPr bwMode="auto">
              <a:xfrm>
                <a:off x="5927725" y="4489450"/>
                <a:ext cx="2244725" cy="6677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𝐫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39" name="Объект 17">
                <a:extLst>
                  <a:ext uri="{FF2B5EF4-FFF2-40B4-BE49-F238E27FC236}">
                    <a16:creationId xmlns:a16="http://schemas.microsoft.com/office/drawing/2014/main" id="{421872D1-0A68-4C02-A124-0C890322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7725" y="4489450"/>
                <a:ext cx="2244725" cy="667742"/>
              </a:xfrm>
              <a:prstGeom prst="rect">
                <a:avLst/>
              </a:prstGeom>
              <a:blipFill>
                <a:blip r:embed="rId4"/>
                <a:stretch>
                  <a:fillRect l="-216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0" name="Объект 18">
                <a:extLst>
                  <a:ext uri="{FF2B5EF4-FFF2-40B4-BE49-F238E27FC236}">
                    <a16:creationId xmlns:a16="http://schemas.microsoft.com/office/drawing/2014/main" id="{57DFC90C-68D6-42AD-B7E5-04CDF081B514}"/>
                  </a:ext>
                </a:extLst>
              </p:cNvPr>
              <p:cNvSpPr txBox="1"/>
              <p:nvPr/>
            </p:nvSpPr>
            <p:spPr bwMode="auto">
              <a:xfrm>
                <a:off x="3923928" y="4462771"/>
                <a:ext cx="374646" cy="4267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40" name="Объект 18">
                <a:extLst>
                  <a:ext uri="{FF2B5EF4-FFF2-40B4-BE49-F238E27FC236}">
                    <a16:creationId xmlns:a16="http://schemas.microsoft.com/office/drawing/2014/main" id="{57DFC90C-68D6-42AD-B7E5-04CDF081B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4462771"/>
                <a:ext cx="374646" cy="426729"/>
              </a:xfrm>
              <a:prstGeom prst="rect">
                <a:avLst/>
              </a:prstGeom>
              <a:blipFill>
                <a:blip r:embed="rId5"/>
                <a:stretch>
                  <a:fillRect l="-11475" r="-4918" b="-2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C95C1733-C654-4D37-9E49-27F20EADCE9F}"/>
              </a:ext>
            </a:extLst>
          </p:cNvPr>
          <p:cNvCxnSpPr/>
          <p:nvPr/>
        </p:nvCxnSpPr>
        <p:spPr>
          <a:xfrm flipH="1" flipV="1">
            <a:off x="8231188" y="1219200"/>
            <a:ext cx="246062" cy="5270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6E28F879-297D-4965-8CAA-6BA61263C630}"/>
              </a:ext>
            </a:extLst>
          </p:cNvPr>
          <p:cNvCxnSpPr/>
          <p:nvPr/>
        </p:nvCxnSpPr>
        <p:spPr>
          <a:xfrm flipH="1" flipV="1">
            <a:off x="7872413" y="1411288"/>
            <a:ext cx="596900" cy="3286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AEC3D8A2-2FF4-45EB-9A21-B958FEA13AAD}"/>
              </a:ext>
            </a:extLst>
          </p:cNvPr>
          <p:cNvCxnSpPr/>
          <p:nvPr/>
        </p:nvCxnSpPr>
        <p:spPr>
          <a:xfrm flipH="1">
            <a:off x="8088313" y="1741488"/>
            <a:ext cx="387350" cy="1809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544" name="Объект 22531">
                <a:extLst>
                  <a:ext uri="{FF2B5EF4-FFF2-40B4-BE49-F238E27FC236}">
                    <a16:creationId xmlns:a16="http://schemas.microsoft.com/office/drawing/2014/main" id="{F2BADF2E-F01C-49EE-84D5-BF64D729DE47}"/>
                  </a:ext>
                </a:extLst>
              </p:cNvPr>
              <p:cNvSpPr txBox="1"/>
              <p:nvPr/>
            </p:nvSpPr>
            <p:spPr bwMode="auto">
              <a:xfrm>
                <a:off x="7552917" y="1105548"/>
                <a:ext cx="422086" cy="533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44" name="Объект 22531">
                <a:extLst>
                  <a:ext uri="{FF2B5EF4-FFF2-40B4-BE49-F238E27FC236}">
                    <a16:creationId xmlns:a16="http://schemas.microsoft.com/office/drawing/2014/main" id="{F2BADF2E-F01C-49EE-84D5-BF64D729D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2917" y="1105548"/>
                <a:ext cx="422086" cy="533995"/>
              </a:xfrm>
              <a:prstGeom prst="rect">
                <a:avLst/>
              </a:prstGeom>
              <a:blipFill>
                <a:blip r:embed="rId6"/>
                <a:stretch>
                  <a:fillRect r="-246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5" name="Объект 22532">
                <a:extLst>
                  <a:ext uri="{FF2B5EF4-FFF2-40B4-BE49-F238E27FC236}">
                    <a16:creationId xmlns:a16="http://schemas.microsoft.com/office/drawing/2014/main" id="{CE20C9EB-AD05-4608-9A9D-ED9938063141}"/>
                  </a:ext>
                </a:extLst>
              </p:cNvPr>
              <p:cNvSpPr txBox="1"/>
              <p:nvPr/>
            </p:nvSpPr>
            <p:spPr bwMode="auto">
              <a:xfrm>
                <a:off x="8070850" y="1887537"/>
                <a:ext cx="414886" cy="4959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45" name="Объект 22532">
                <a:extLst>
                  <a:ext uri="{FF2B5EF4-FFF2-40B4-BE49-F238E27FC236}">
                    <a16:creationId xmlns:a16="http://schemas.microsoft.com/office/drawing/2014/main" id="{CE20C9EB-AD05-4608-9A9D-ED9938063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0850" y="1887537"/>
                <a:ext cx="414886" cy="495987"/>
              </a:xfrm>
              <a:prstGeom prst="rect">
                <a:avLst/>
              </a:prstGeom>
              <a:blipFill>
                <a:blip r:embed="rId7"/>
                <a:stretch>
                  <a:fillRect r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6" name="Объект 22533">
                <a:extLst>
                  <a:ext uri="{FF2B5EF4-FFF2-40B4-BE49-F238E27FC236}">
                    <a16:creationId xmlns:a16="http://schemas.microsoft.com/office/drawing/2014/main" id="{3076E69E-5A53-409A-B2BA-28BF04D29369}"/>
                  </a:ext>
                </a:extLst>
              </p:cNvPr>
              <p:cNvSpPr txBox="1"/>
              <p:nvPr/>
            </p:nvSpPr>
            <p:spPr bwMode="auto">
              <a:xfrm>
                <a:off x="8339138" y="981075"/>
                <a:ext cx="407988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lang="ru-RU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46" name="Объект 22533">
                <a:extLst>
                  <a:ext uri="{FF2B5EF4-FFF2-40B4-BE49-F238E27FC236}">
                    <a16:creationId xmlns:a16="http://schemas.microsoft.com/office/drawing/2014/main" id="{3076E69E-5A53-409A-B2BA-28BF04D2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9138" y="981075"/>
                <a:ext cx="407988" cy="546100"/>
              </a:xfrm>
              <a:prstGeom prst="rect">
                <a:avLst/>
              </a:prstGeom>
              <a:blipFill>
                <a:blip r:embed="rId8"/>
                <a:stretch>
                  <a:fillRect r="-253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A12B6872-094D-464F-A580-BBFAAA956E02}"/>
              </a:ext>
            </a:extLst>
          </p:cNvPr>
          <p:cNvCxnSpPr/>
          <p:nvPr/>
        </p:nvCxnSpPr>
        <p:spPr>
          <a:xfrm>
            <a:off x="8477250" y="1746250"/>
            <a:ext cx="333375" cy="7127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Oval 15">
            <a:extLst>
              <a:ext uri="{FF2B5EF4-FFF2-40B4-BE49-F238E27FC236}">
                <a16:creationId xmlns:a16="http://schemas.microsoft.com/office/drawing/2014/main" id="{2C27325E-60F3-47F3-8C45-8A1E98FECA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40738" y="1714500"/>
            <a:ext cx="63500" cy="61913"/>
          </a:xfrm>
          <a:prstGeom prst="ellipse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A56D4F3-A850-48B6-8C69-D427DB783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План темы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AD2A461-6D33-4E23-8613-53C2156D2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/>
            <a:r>
              <a:rPr lang="ru-RU" altLang="ru-RU" dirty="0"/>
              <a:t>Линейное приближение</a:t>
            </a:r>
          </a:p>
          <a:p>
            <a:pPr marL="360363" indent="-360363" eaLnBrk="1" hangingPunct="1"/>
            <a:r>
              <a:rPr lang="ru-RU" altLang="ru-RU" dirty="0"/>
              <a:t>Контуры правдоподобия</a:t>
            </a:r>
          </a:p>
          <a:p>
            <a:pPr marL="360363" indent="-360363" eaLnBrk="1" hangingPunct="1"/>
            <a:r>
              <a:rPr lang="ru-RU" altLang="ru-RU" dirty="0"/>
              <a:t>Байесовский подход</a:t>
            </a:r>
          </a:p>
          <a:p>
            <a:pPr marL="360363" indent="-360363" eaLnBrk="1" hangingPunct="1"/>
            <a:r>
              <a:rPr lang="ru-RU" altLang="ru-RU" dirty="0"/>
              <a:t>Использование информации о поверхности целевой функции, полученной в ходе минимизации</a:t>
            </a:r>
          </a:p>
          <a:p>
            <a:pPr marL="360363" indent="-360363" eaLnBrk="1" hangingPunct="1"/>
            <a:r>
              <a:rPr lang="ru-RU" altLang="ru-RU" dirty="0"/>
              <a:t>Метод Монте-Карло</a:t>
            </a:r>
            <a:endParaRPr lang="en-US" altLang="ru-RU" dirty="0"/>
          </a:p>
          <a:p>
            <a:pPr marL="360363" indent="-360363" eaLnBrk="1" hangingPunct="1"/>
            <a:r>
              <a:rPr lang="ru-RU" altLang="ru-RU" dirty="0"/>
              <a:t>Применимость линейного приближения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C4341DD-7B8A-428C-ACCD-D51E9D38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2DC333-4D8B-4482-B748-D3D52D20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EC0287-3DA2-457C-B982-DA2E0708CD17}" type="slidenum">
              <a:rPr lang="ru-RU" altLang="ru-RU" sz="1400"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2">
                <a:extLst>
                  <a:ext uri="{FF2B5EF4-FFF2-40B4-BE49-F238E27FC236}">
                    <a16:creationId xmlns:a16="http://schemas.microsoft.com/office/drawing/2014/main" id="{C67A5377-B643-459F-A9B6-EE8C38F43EAC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331913" y="0"/>
                <a:ext cx="7812087" cy="739775"/>
              </a:xfrm>
            </p:spPr>
            <p:txBody>
              <a:bodyPr/>
              <a:lstStyle/>
              <a:p>
                <a:pPr eaLnBrk="1" hangingPunct="1"/>
                <a:r>
                  <a:rPr lang="ru-RU" altLang="ru-RU" dirty="0"/>
                  <a:t>Кривизна поверхности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b="1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altLang="ru-RU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800" dirty="0"/>
                  <a:t> </a:t>
                </a:r>
              </a:p>
            </p:txBody>
          </p:sp>
        </mc:Choice>
        <mc:Fallback xmlns="">
          <p:sp>
            <p:nvSpPr>
              <p:cNvPr id="23554" name="Rectangle 2">
                <a:extLst>
                  <a:ext uri="{FF2B5EF4-FFF2-40B4-BE49-F238E27FC236}">
                    <a16:creationId xmlns:a16="http://schemas.microsoft.com/office/drawing/2014/main" id="{C67A5377-B643-459F-A9B6-EE8C38F43E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31913" y="0"/>
                <a:ext cx="7812087" cy="739775"/>
              </a:xfrm>
              <a:blipFill>
                <a:blip r:embed="rId2"/>
                <a:stretch>
                  <a:fillRect l="-2340" b="-31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>
                <a:extLst>
                  <a:ext uri="{FF2B5EF4-FFF2-40B4-BE49-F238E27FC236}">
                    <a16:creationId xmlns:a16="http://schemas.microsoft.com/office/drawing/2014/main" id="{7AEF8523-2547-4FB7-B0A8-C7614096D3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8964612" cy="5400675"/>
              </a:xfrm>
            </p:spPr>
            <p:txBody>
              <a:bodyPr/>
              <a:lstStyle/>
              <a:p>
                <a:pPr marL="342000" indent="-342000" eaLnBrk="1" hangingPunct="1"/>
                <a:r>
                  <a:rPr lang="ru-RU" altLang="ru-RU" sz="2400" dirty="0"/>
                  <a:t>Вторые производные раскладываются на тангенциальные и нормальные к касательной плоскости:</a:t>
                </a:r>
                <a:endParaRPr lang="en-US" altLang="ru-RU" sz="2400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0" lang="ru-RU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𝐅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×</m:t>
                          </m:r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</m:e>
                      </m:d>
                      <m:r>
                        <a:rPr kumimoji="0" lang="ru-RU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ru-RU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𝜕</m:t>
                                      </m:r>
                                      <m:r>
                                        <a:rPr kumimoji="0" lang="ru-RU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ru-RU" sz="2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ru-RU" sz="2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2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kumimoji="0" lang="ru-RU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acc>
                        <m:accPr>
                          <m:chr m:val="̈"/>
                          <m:ctrlPr>
                            <a:rPr kumimoji="0" lang="ru-RU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𝐅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×</m:t>
                          </m:r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×</m:t>
                          </m:r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</m:e>
                      </m:d>
                      <m:r>
                        <a:rPr kumimoji="0" lang="ru-RU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ru-RU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ru-RU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ru-RU" sz="2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ru-RU" sz="2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2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kumimoji="0" lang="ru-RU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0" lang="ru-RU" sz="2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2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𝐅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kumimoji="0" lang="ru-RU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t</m:t>
                          </m:r>
                        </m:sup>
                      </m:sSup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p>
                        <m:sSup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acc>
                            <m:accPr>
                              <m:chr m:val="̈"/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𝐅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kumimoji="0" lang="ru-RU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br>
                  <a:rPr lang="ru-RU" altLang="ru-RU" sz="2400" dirty="0"/>
                </a:br>
                <a:endParaRPr lang="ru-RU" altLang="ru-RU" sz="2400" dirty="0"/>
              </a:p>
              <a:p>
                <a:pPr marL="342000" indent="-342000" eaLnBrk="1" hangingPunct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</m:t>
                    </m:r>
                    <m:f>
                      <m:fPr>
                        <m:type m:val="lin"/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altLang="ru-RU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sz="2400" dirty="0"/>
                  <a:t>– «ранг»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̈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altLang="ru-RU" sz="2400" dirty="0"/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̈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̈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</m:acc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𝐐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𝐐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li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ru-RU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ru-RU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     </m:t>
                          </m:r>
                        </m:lim>
                      </m:limLow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</m:oMath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𝐐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</m:acc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𝐐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ru-RU" altLang="ru-RU" sz="2400" dirty="0"/>
                </a:br>
                <a:endParaRPr lang="en-US" altLang="ru-RU" sz="2400" dirty="0"/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ru-RU" sz="24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ru-RU" altLang="ru-RU" sz="2400" b="1" i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та же, что и в </a:t>
                </a:r>
                <a:r>
                  <a:rPr lang="en-US" altLang="ru-RU" sz="2400" dirty="0"/>
                  <a:t>QR </a:t>
                </a:r>
                <a:r>
                  <a:rPr lang="ru-RU" altLang="ru-RU" sz="2400" dirty="0"/>
                  <a:t>разложении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acc>
                  </m:oMath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23555" name="Rectangle 3">
                <a:extLst>
                  <a:ext uri="{FF2B5EF4-FFF2-40B4-BE49-F238E27FC236}">
                    <a16:creationId xmlns:a16="http://schemas.microsoft.com/office/drawing/2014/main" id="{7AEF8523-2547-4FB7-B0A8-C7614096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8964612" cy="5400675"/>
              </a:xfrm>
              <a:blipFill>
                <a:blip r:embed="rId3"/>
                <a:stretch>
                  <a:fillRect l="-136" t="-790" r="-1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5AA601A-9D62-4FD6-9732-9E4B958E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D786F6-18F3-40BA-BF27-FEE280ED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241FDF-1666-4388-9B91-2158A32C77D7}" type="slidenum">
              <a:rPr lang="ru-RU" altLang="ru-RU" sz="1400">
                <a:latin typeface="Arial" panose="020B0604020202020204" pitchFamily="34" charset="0"/>
              </a:rPr>
              <a:pPr eaLnBrk="1" hangingPunct="1"/>
              <a:t>20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927DF546-2C34-4068-B752-AA999BCA5A81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331913" y="0"/>
                <a:ext cx="7812087" cy="739775"/>
              </a:xfrm>
            </p:spPr>
            <p:txBody>
              <a:bodyPr/>
              <a:lstStyle/>
              <a:p>
                <a:pPr eaLnBrk="1" hangingPunct="1"/>
                <a:r>
                  <a:rPr lang="ru-RU" altLang="ru-RU" dirty="0"/>
                  <a:t>Кривизна поверхности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b="1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altLang="ru-RU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800" dirty="0"/>
                  <a:t> </a:t>
                </a:r>
              </a:p>
            </p:txBody>
          </p:sp>
        </mc:Choice>
        <mc:Fallback xmlns="">
          <p:sp>
            <p:nvSpPr>
              <p:cNvPr id="24578" name="Rectangle 2">
                <a:extLst>
                  <a:ext uri="{FF2B5EF4-FFF2-40B4-BE49-F238E27FC236}">
                    <a16:creationId xmlns:a16="http://schemas.microsoft.com/office/drawing/2014/main" id="{927DF546-2C34-4068-B752-AA999BCA5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31913" y="0"/>
                <a:ext cx="7812087" cy="739775"/>
              </a:xfrm>
              <a:blipFill>
                <a:blip r:embed="rId3"/>
                <a:stretch>
                  <a:fillRect l="-2340" b="-31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>
                <a:extLst>
                  <a:ext uri="{FF2B5EF4-FFF2-40B4-BE49-F238E27FC236}">
                    <a16:creationId xmlns:a16="http://schemas.microsoft.com/office/drawing/2014/main" id="{CE05E2E8-262D-416C-986D-8E310DC87AF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Относительная кривизна</a:t>
                </a:r>
                <a:endParaRPr lang="en-US" altLang="ru-RU" sz="2400" dirty="0"/>
              </a:p>
              <a:p>
                <a:pPr marL="357188" marR="0" lvl="0" indent="-35718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𝐂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𝐑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11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𝐀</m:t>
                              </m:r>
                            </m:e>
                          </m:acc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𝐑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11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p>
                      </m:sSub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𝑠</m:t>
                      </m:r>
                      <m:rad>
                        <m:radPr>
                          <m:deg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</m:e>
                      </m:ra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  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𝐂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𝑝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×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×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𝐂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0" lang="ru-RU" sz="2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𝐂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n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  <a:p>
                <a:pPr eaLnBrk="1" hangingPunct="1"/>
                <a:endPara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>
                    <a:solidFill>
                      <a:srgbClr val="000000"/>
                    </a:solidFill>
                  </a:rPr>
                  <a:t>Среднеквадратичная кривизна,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и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ru-RU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для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и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ru-RU" altLang="ru-RU" sz="2400" dirty="0"/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соответственно</a:t>
                </a:r>
                <a:endParaRPr lang="en-US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nary>
                                <m:naryPr>
                                  <m:chr m:val="∑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𝑖𝑗𝑗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ts val="600"/>
                  </a:spcBef>
                </a:pPr>
                <a:r>
                  <a:rPr lang="ru-RU" altLang="ru-RU" sz="2400" dirty="0"/>
                  <a:t>Линейность адекватная, если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t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ru-RU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n</m:t>
                        </m:r>
                      </m:sup>
                    </m:sSup>
                    <m:rad>
                      <m:radPr>
                        <m:degHide m:val="on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radPr>
                      <m:deg/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𝑄</m:t>
                        </m:r>
                        <m:d>
                          <m:d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𝑝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,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𝑛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,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𝛼</m:t>
                            </m:r>
                          </m:e>
                        </m:d>
                      </m:e>
                    </m:rad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&lt;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0.3</m:t>
                    </m:r>
                  </m:oMath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Детали в </a:t>
                </a:r>
                <a:r>
                  <a:rPr lang="en-US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D.M. Bates and D.G. Watts, </a:t>
                </a:r>
                <a:r>
                  <a:rPr lang="en-US" altLang="ru-RU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Nonlinear regression analysis and its applications</a:t>
                </a:r>
                <a:r>
                  <a:rPr lang="en-US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New York: Wiley, 1988  </a:t>
                </a:r>
                <a:r>
                  <a:rPr lang="ru-RU" altLang="ru-RU" sz="2400" dirty="0"/>
                  <a:t> </a:t>
                </a:r>
              </a:p>
            </p:txBody>
          </p:sp>
        </mc:Choice>
        <mc:Fallback xmlns="">
          <p:sp>
            <p:nvSpPr>
              <p:cNvPr id="24579" name="Rectangle 3">
                <a:extLst>
                  <a:ext uri="{FF2B5EF4-FFF2-40B4-BE49-F238E27FC236}">
                    <a16:creationId xmlns:a16="http://schemas.microsoft.com/office/drawing/2014/main" id="{CE05E2E8-262D-416C-986D-8E310DC87A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139" t="-790" b="-3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E6EA657-31FB-4E44-8FA5-0B3F2413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72F2BE-DEEB-4A2B-9DB8-9BEBF676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0C88AE-4254-4E8D-86EE-33E11E835CD6}" type="slidenum">
              <a:rPr lang="ru-RU" altLang="ru-RU" sz="1400">
                <a:latin typeface="Arial" panose="020B0604020202020204" pitchFamily="34" charset="0"/>
              </a:rPr>
              <a:pPr eaLnBrk="1" hangingPunct="1"/>
              <a:t>21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86F64D5-2B92-45C3-AF6A-7FA3CA1F3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Линейное приближение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>
                <a:extLst>
                  <a:ext uri="{FF2B5EF4-FFF2-40B4-BE49-F238E27FC236}">
                    <a16:creationId xmlns:a16="http://schemas.microsoft.com/office/drawing/2014/main" id="{308043C1-84FC-4A61-8B0B-24B594B5A66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Линейное разложение модели вблизи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</m:e>
                    </m:acc>
                  </m:oMath>
                </a14:m>
                <a:r>
                  <a:rPr lang="ru-RU" altLang="ru-RU" sz="2400" dirty="0"/>
                  <a:t>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/>
                  <a:t>Все результаты из линейной регрессии с заменой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на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ru-RU" altLang="ru-RU" sz="2400" dirty="0"/>
                  <a:t>, из условия минимума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ru-RU" sz="2400" b="1" i="0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положительно определена</a:t>
                </a:r>
              </a:p>
              <a:p>
                <a:pPr eaLnBrk="1" hangingPunct="1"/>
                <a:r>
                  <a:rPr lang="ru-RU" altLang="ru-RU" sz="2400" dirty="0"/>
                  <a:t>В частности, оценка дисперсии данных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𝑠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type m:val="lin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𝑆</m:t>
                        </m:r>
                        <m:d>
                          <m:d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𝛃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−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𝑝</m:t>
                            </m:r>
                          </m:e>
                        </m:d>
                      </m:den>
                    </m:f>
                  </m:oMath>
                </a14:m>
                <a:br>
                  <a:rPr lang="ru-RU" altLang="ru-RU" sz="2400" dirty="0"/>
                </a:br>
                <a:r>
                  <a:rPr lang="ru-RU" altLang="ru-RU" sz="2400" dirty="0"/>
                  <a:t>(независимо от линейности)</a:t>
                </a:r>
              </a:p>
              <a:p>
                <a:pPr eaLnBrk="1" hangingPunct="1"/>
                <a:r>
                  <a:rPr lang="ru-RU" altLang="ru-RU" sz="2400" dirty="0"/>
                  <a:t>Доверительная область параметров - эллипсоид:</a:t>
                </a:r>
                <a:endParaRPr lang="en-US" altLang="ru-RU" sz="2400" dirty="0"/>
              </a:p>
              <a:p>
                <a:pPr marL="0" indent="182563" eaLnBrk="1" hangingPunct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𝛃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𝛃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ru-RU" sz="2400" i="0" dirty="0">
                    <a:solidFill>
                      <a:srgbClr val="000000"/>
                    </a:solidFill>
                    <a:latin typeface="+mj-lt"/>
                  </a:rPr>
                  <a:t> или 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𝐅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𝛃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𝛃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𝑝𝑄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altLang="ru-RU" sz="2400" dirty="0"/>
              </a:p>
              <a:p>
                <a:pPr eaLnBrk="1" hangingPunct="1"/>
                <a:r>
                  <a:rPr lang="ru-RU" altLang="ru-RU" sz="2400" dirty="0">
                    <a:solidFill>
                      <a:schemeClr val="folHlink"/>
                    </a:solidFill>
                  </a:rPr>
                  <a:t>Линейное приближение асимптотически верно (</a:t>
                </a:r>
                <a:r>
                  <a:rPr lang="en-US" altLang="ru-RU" sz="2400" i="1" dirty="0">
                    <a:solidFill>
                      <a:schemeClr val="fol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ru-RU" sz="2400" dirty="0">
                    <a:solidFill>
                      <a:schemeClr val="fol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→ ∞</a:t>
                </a:r>
                <a:r>
                  <a:rPr lang="ru-RU" altLang="ru-RU" sz="2400" dirty="0">
                    <a:solidFill>
                      <a:schemeClr val="folHlink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147" name="Rectangle 3">
                <a:extLst>
                  <a:ext uri="{FF2B5EF4-FFF2-40B4-BE49-F238E27FC236}">
                    <a16:creationId xmlns:a16="http://schemas.microsoft.com/office/drawing/2014/main" id="{308043C1-84FC-4A61-8B0B-24B594B5A6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451" r="-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DE6EDDA-C9A4-4843-97ED-3A364AE4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22A334-3FDE-41A7-9A37-5A190C06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2B4274-A065-4F15-A6B1-A22B51363804}" type="slidenum">
              <a:rPr lang="ru-RU" altLang="ru-RU" sz="1400"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F53ECFA-ADF3-422E-94F7-35DCB22B0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Контуры правдоподобия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13EA72A1-5812-4F09-81E1-916228ED0E2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Контуры правдоподобия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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ru-RU" sz="24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const</m:t>
                    </m:r>
                  </m:oMath>
                </a14:m>
                <a:endParaRPr lang="ru-RU" altLang="ru-RU" sz="2400" dirty="0"/>
              </a:p>
              <a:p>
                <a:pPr eaLnBrk="1" hangingPunct="1">
                  <a:spcBef>
                    <a:spcPts val="600"/>
                  </a:spcBef>
                </a:pPr>
                <a:r>
                  <a:rPr lang="ru-RU" altLang="ru-RU" sz="2400" dirty="0"/>
                  <a:t>Асимптотически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num>
                      <m:den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den>
                    </m:f>
                    <m:d>
                      <m:d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𝑆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(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𝛃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)</m:t>
                            </m:r>
                          </m:num>
                          <m:den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𝑆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𝛃</m:t>
                                </m:r>
                              </m:e>
                            </m:acc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)</m:t>
                            </m:r>
                          </m:den>
                        </m:f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−1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∼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𝐹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𝑝</m:t>
                        </m:r>
                      </m:sub>
                    </m:sSub>
                  </m:oMath>
                </a14:m>
                <a:endParaRPr lang="ru-RU" altLang="ru-RU" sz="2400" dirty="0"/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altLang="ru-RU" sz="2400" dirty="0"/>
                  <a:t>Тогда доверительный интервал</a:t>
                </a:r>
              </a:p>
              <a:p>
                <a:pPr marL="0" indent="0" eaLnBrk="1" hangingPunct="1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: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)≤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</m:e>
                          </m:acc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1+</m:t>
                              </m:r>
                              <m:phant>
                                <m:phantPr>
                                  <m:zeroAsc m:val="on"/>
                                  <m:zeroDesc m:val="on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𝑛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 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𝑝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,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𝑛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</m:t>
                                      </m:r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eaLnBrk="1" hangingPunct="1">
                  <a:spcBef>
                    <a:spcPts val="1200"/>
                  </a:spcBef>
                </a:pPr>
                <a:r>
                  <a:rPr lang="ru-RU" altLang="ru-RU" sz="2400" dirty="0"/>
                  <a:t>Асимптотически эквивалентно линейному приближению, но намного надежнее при небольших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ru-RU" altLang="ru-RU" sz="2400" dirty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400" i="0" dirty="0">
                    <a:solidFill>
                      <a:schemeClr val="folHlink"/>
                    </a:solidFill>
                    <a:latin typeface="+mj-lt"/>
                  </a:rPr>
                  <a:t> </a:t>
                </a:r>
                <a:r>
                  <a:rPr lang="ru-RU" altLang="ru-RU" sz="2400" dirty="0">
                    <a:solidFill>
                      <a:schemeClr val="folHlink"/>
                    </a:solidFill>
                  </a:rPr>
                  <a:t>инвариантно относительно замены переменных</a:t>
                </a:r>
                <a:br>
                  <a:rPr lang="ru-RU" altLang="ru-RU" sz="2400" dirty="0">
                    <a:solidFill>
                      <a:schemeClr val="folHlink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ru-RU" sz="2400" b="1" i="1" dirty="0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ru-RU" altLang="ru-RU" sz="2800" dirty="0"/>
                  <a:t> </a:t>
                </a:r>
                <a:r>
                  <a:rPr lang="ru-RU" altLang="ru-RU" sz="2400" dirty="0">
                    <a:solidFill>
                      <a:schemeClr val="folHlink"/>
                    </a:solidFill>
                  </a:rPr>
                  <a:t>неподвержена кривизне за счет параметризации</a:t>
                </a:r>
              </a:p>
              <a:p>
                <a:pPr eaLnBrk="1" hangingPunct="1">
                  <a:spcBef>
                    <a:spcPts val="900"/>
                  </a:spcBef>
                </a:pPr>
                <a:r>
                  <a:rPr lang="ru-RU" altLang="ru-RU" sz="2400" dirty="0"/>
                  <a:t>Сложнее в расчетах и визуализации</a:t>
                </a:r>
              </a:p>
              <a:p>
                <a:pPr eaLnBrk="1" hangingPunct="1">
                  <a:spcBef>
                    <a:spcPts val="900"/>
                  </a:spcBef>
                </a:pPr>
                <a:r>
                  <a:rPr lang="ru-RU" altLang="ru-RU" sz="2400" dirty="0"/>
                  <a:t>Так как основывается на асимптотической теории,</a:t>
                </a:r>
                <a:br>
                  <a:rPr lang="ru-RU" altLang="ru-RU" sz="2400" dirty="0"/>
                </a:br>
                <a14:m>
                  <m:oMath xmlns:m="http://schemas.openxmlformats.org/officeDocument/2006/math">
                    <m:r>
                      <a:rPr lang="ru-RU" altLang="ru-RU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𝛼</m:t>
                    </m:r>
                  </m:oMath>
                </a14:m>
                <a:r>
                  <a:rPr lang="ru-RU" altLang="ru-RU" sz="2400" dirty="0">
                    <a:sym typeface="Symbol" panose="05050102010706020507" pitchFamily="18" charset="2"/>
                  </a:rPr>
                  <a:t> – номинальная достоверность</a:t>
                </a:r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13EA72A1-5812-4F09-81E1-916228ED0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r="-277" b="-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Object 5">
            <a:extLst>
              <a:ext uri="{FF2B5EF4-FFF2-40B4-BE49-F238E27FC236}">
                <a16:creationId xmlns:a16="http://schemas.microsoft.com/office/drawing/2014/main" id="{4A35248F-D0F2-4BD0-B1FE-11C1A3AF2619}"/>
              </a:ext>
            </a:extLst>
          </p:cNvPr>
          <p:cNvSpPr txBox="1"/>
          <p:nvPr/>
        </p:nvSpPr>
        <p:spPr bwMode="auto">
          <a:xfrm>
            <a:off x="6804248" y="1340768"/>
            <a:ext cx="3048000" cy="965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92B7F9A-7B04-4BC7-AC5C-7C865613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D1A2C53-FF8B-4E41-BDEB-FCA1E72C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43D7C5-1C72-447D-ABB7-4CDAB4672A6E}" type="slidenum">
              <a:rPr lang="ru-RU" altLang="ru-RU" sz="1400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0F6E5C-BB7F-4AEB-87B8-C69216F00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Одномерный пример</a:t>
            </a:r>
          </a:p>
        </p:txBody>
      </p:sp>
      <p:graphicFrame>
        <p:nvGraphicFramePr>
          <p:cNvPr id="8195" name="Object 4">
            <a:extLst>
              <a:ext uri="{FF2B5EF4-FFF2-40B4-BE49-F238E27FC236}">
                <a16:creationId xmlns:a16="http://schemas.microsoft.com/office/drawing/2014/main" id="{47039888-66EB-4800-BE80-88AEDC724C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692150"/>
          <a:ext cx="7966075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Graph" r:id="rId3" imgW="3883152" imgH="2856586" progId="Origin50.Graph">
                  <p:embed/>
                </p:oleObj>
              </mc:Choice>
              <mc:Fallback>
                <p:oleObj name="Graph" r:id="rId3" imgW="3883152" imgH="2856586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692150"/>
                        <a:ext cx="7966075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A17339-3342-41F6-AA17-FC60DFBF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471527-4AC4-4868-9E0D-C2C49258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EEF760-9663-4D94-A41A-3955DF223572}" type="slidenum">
              <a:rPr lang="ru-RU" altLang="ru-RU" sz="1400"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92E00E28-DC9F-4EFA-ADF0-987B44167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3313112" cy="5400675"/>
          </a:xfrm>
        </p:spPr>
        <p:txBody>
          <a:bodyPr/>
          <a:lstStyle/>
          <a:p>
            <a:pPr eaLnBrk="1" hangingPunct="1"/>
            <a:r>
              <a:rPr lang="ru-RU" altLang="ru-RU" dirty="0"/>
              <a:t>Почти линейная модель</a:t>
            </a:r>
            <a:br>
              <a:rPr lang="ru-RU" altLang="ru-RU" dirty="0"/>
            </a:br>
            <a:endParaRPr lang="ru-RU" altLang="ru-RU" dirty="0"/>
          </a:p>
          <a:p>
            <a:pPr eaLnBrk="1" hangingPunct="1"/>
            <a:r>
              <a:rPr lang="ru-RU" altLang="ru-RU" sz="2400" dirty="0"/>
              <a:t>Пунктиром – доверительные интервалы (80% и 95%) из линейного приближения.</a:t>
            </a:r>
          </a:p>
          <a:p>
            <a:pPr eaLnBrk="1" hangingPunct="1"/>
            <a:r>
              <a:rPr lang="ru-RU" altLang="ru-RU" sz="2400" dirty="0"/>
              <a:t>Закрашенные – контуры правдоподобия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E3412FD-1467-4350-A0FF-2589B7AD2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Сравнение лин.прибл. и правдопод.</a:t>
            </a: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CF22E807-304B-45A2-B92D-EB7CCD30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858838"/>
            <a:ext cx="5622925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D8A236B-BB64-4892-998E-1CA0E952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DB2417E-8373-4118-971C-659EB391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3AA4F1-8C9D-4494-BE22-8BD277E7BB8F}" type="slidenum">
              <a:rPr lang="ru-RU" altLang="ru-RU" sz="1400"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94DF296-8B15-482E-AA2D-FB447DEA8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3313112" cy="5400675"/>
          </a:xfrm>
        </p:spPr>
        <p:txBody>
          <a:bodyPr/>
          <a:lstStyle/>
          <a:p>
            <a:pPr eaLnBrk="1" hangingPunct="1"/>
            <a:r>
              <a:rPr lang="ru-RU" altLang="ru-RU" dirty="0"/>
              <a:t>Сильно нелинейная модель</a:t>
            </a:r>
            <a:br>
              <a:rPr lang="ru-RU" altLang="ru-RU" dirty="0"/>
            </a:br>
            <a:endParaRPr lang="ru-RU" altLang="ru-RU" dirty="0"/>
          </a:p>
          <a:p>
            <a:pPr eaLnBrk="1" hangingPunct="1"/>
            <a:r>
              <a:rPr lang="ru-RU" altLang="ru-RU" sz="2400" dirty="0"/>
              <a:t>Пунктиром – доверительные интервалы (80% и 95%) из линейного приближения</a:t>
            </a:r>
          </a:p>
          <a:p>
            <a:pPr eaLnBrk="1" hangingPunct="1"/>
            <a:r>
              <a:rPr lang="ru-RU" altLang="ru-RU" sz="2400" dirty="0"/>
              <a:t>Закрашенные – контуры правдоподобия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F636D3B-14B1-43EA-A173-511D169A2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Сравнение лин.прибл. и правдопод.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6494DC9C-BA9F-4593-8A33-C36330F1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908050"/>
            <a:ext cx="5586412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4D61798-A8D3-43F6-91DD-C4263EDE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F3BDAA-56AC-4427-8028-5479DC43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ABC7A5-AB69-4203-924E-E16597025D98}" type="slidenum">
              <a:rPr lang="ru-RU" altLang="ru-RU" sz="1400">
                <a:latin typeface="Arial" panose="020B0604020202020204" pitchFamily="34" charset="0"/>
              </a:rPr>
              <a:pPr eaLnBrk="1" hangingPunct="1"/>
              <a:t>7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0DC2911-93B6-4DBA-B475-83DE32802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Байесовский подход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2C856E37-8779-4A11-9D19-A6A93125E83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Априорная вероятность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ru-RU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sup>
                    </m:sSup>
                  </m:oMath>
                </a14:m>
                <a:endParaRPr lang="ru-RU" altLang="ru-RU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Неинформативный выбор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– пропорционально коэффициенту растяжения преобразования </a:t>
                </a:r>
                <a14:m>
                  <m:oMath xmlns:m="http://schemas.openxmlformats.org/officeDocument/2006/math">
                    <m:r>
                      <a:rPr lang="ru-RU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→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altLang="ru-RU" sz="2400" dirty="0">
                  <a:latin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𝑃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∼</m:t>
                      </m:r>
                      <m:rad>
                        <m:radPr>
                          <m:degHide m:val="o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d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𝐅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</m:rad>
                    </m:oMath>
                  </m:oMathPara>
                </a14:m>
                <a:endParaRPr lang="ru-RU" altLang="ru-RU" sz="2400" dirty="0">
                  <a:latin typeface="Times New Roman" panose="02020603050405020304" pitchFamily="18" charset="0"/>
                </a:endParaRPr>
              </a:p>
              <a:p>
                <a:pPr eaLnBrk="1" hangingPunct="1"/>
                <a:r>
                  <a:rPr lang="ru-RU" altLang="ru-RU" sz="2400" dirty="0"/>
                  <a:t>Следует из предположения</a:t>
                </a:r>
                <a:r>
                  <a:rPr lang="en-US" altLang="ru-RU" sz="2400" dirty="0"/>
                  <a:t> </a:t>
                </a:r>
                <a:r>
                  <a:rPr lang="ru-RU" altLang="ru-RU" sz="2400" dirty="0"/>
                  <a:t>инвариантности интегралов от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при замене переменных</a:t>
                </a:r>
              </a:p>
              <a:p>
                <a:pPr marL="357188" lvl="0" indent="-357188" eaLnBrk="1" hangingPunct="1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kumimoji="0" lang="ru-RU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p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, </m:t>
                      </m:r>
                      <m:f>
                        <m:f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ru-RU" sz="22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p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</m:oMath>
                  </m:oMathPara>
                </a14:m>
                <a:endParaRPr kumimoji="0" 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357188" lvl="0" indent="-357188" eaLnBrk="1" hangingPunct="1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r>
                        <m:rPr>
                          <m:sty m:val="p"/>
                        </m:rPr>
                        <a:rPr kumimoji="0" lang="ru-RU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</m:d>
                        </m:e>
                      </m:rad>
                      <m:r>
                        <m:rPr>
                          <m:sty m:val="p"/>
                        </m:rPr>
                        <a:rPr kumimoji="0" lang="ru-RU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𝐆</m:t>
                                  </m:r>
                                </m:e>
                                <m:sup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d>
                        </m:e>
                      </m:rad>
                      <m:r>
                        <m:rPr>
                          <m:sty m:val="p"/>
                        </m:rPr>
                        <a:rPr kumimoji="0" lang="ru-RU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kumimoji="0" lang="ru-RU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</m:d>
                      <m:r>
                        <m:rPr>
                          <m:sty m:val="p"/>
                        </m:rPr>
                        <a:rPr kumimoji="0" lang="ru-RU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ru-RU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p>
                              <m:r>
                                <a:rPr kumimoji="0" lang="ru-RU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kumimoji="0" lang="ru-RU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d</m:t>
                      </m:r>
                      <m:sSup>
                        <m:sSupPr>
                          <m:ctrlP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p>
                          <m:r>
                            <a:rPr kumimoji="0" lang="ru-RU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altLang="ru-RU" sz="2200" dirty="0"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ts val="1800"/>
                  </a:spcBef>
                  <a:spcAft>
                    <a:spcPts val="1200"/>
                  </a:spcAft>
                </a:pPr>
                <a:r>
                  <a:rPr lang="ru-RU" altLang="ru-RU" sz="2400" dirty="0"/>
                  <a:t>Как в линейной регрессии, интегрируем по </a:t>
                </a:r>
                <a14:m>
                  <m:oMath xmlns:m="http://schemas.openxmlformats.org/officeDocument/2006/math">
                    <m:r>
                      <a:rPr lang="en-US" altLang="ru-RU" sz="24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ru-RU" altLang="ru-RU" sz="2400" dirty="0"/>
                  <a:t>, тогда</a:t>
                </a:r>
                <a:endParaRPr lang="en-US" altLang="ru-RU" sz="2400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𝑃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</m:e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𝐲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∼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𝑃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</m:e>
                      </m:d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11267" name="Rectangle 3">
                <a:extLst>
                  <a:ext uri="{FF2B5EF4-FFF2-40B4-BE49-F238E27FC236}">
                    <a16:creationId xmlns:a16="http://schemas.microsoft.com/office/drawing/2014/main" id="{2C856E37-8779-4A11-9D19-A6A93125E8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F52C103-FCB1-45C3-B738-D4C3F48D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7E79F9-E70D-4CE8-B54B-3483A88A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6375EB-103C-464C-93B8-89E07A1BCBC9}" type="slidenum">
              <a:rPr lang="ru-RU" altLang="ru-RU" sz="1400"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>
            <a:extLst>
              <a:ext uri="{FF2B5EF4-FFF2-40B4-BE49-F238E27FC236}">
                <a16:creationId xmlns:a16="http://schemas.microsoft.com/office/drawing/2014/main" id="{F978D36E-97AF-4741-955E-80AC79B3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E140995-68C0-4392-8761-BC8C3E3A995A}" type="slidenum">
              <a:rPr lang="ru-RU" altLang="ru-RU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2">
                <a:extLst>
                  <a:ext uri="{FF2B5EF4-FFF2-40B4-BE49-F238E27FC236}">
                    <a16:creationId xmlns:a16="http://schemas.microsoft.com/office/drawing/2014/main" id="{2B461A6D-2E0E-4040-A1F3-947F8E830B20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Замена переменных в модели </a:t>
                </a:r>
                <a14:m>
                  <m:oMath xmlns:m="http://schemas.openxmlformats.org/officeDocument/2006/math">
                    <m:r>
                      <a:rPr lang="ru-RU" altLang="ru-RU" sz="36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𝛃</m:t>
                    </m:r>
                  </m:oMath>
                </a14:m>
                <a:endParaRPr lang="ru-RU" alt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1" name="Rectangle 2">
                <a:extLst>
                  <a:ext uri="{FF2B5EF4-FFF2-40B4-BE49-F238E27FC236}">
                    <a16:creationId xmlns:a16="http://schemas.microsoft.com/office/drawing/2014/main" id="{2B461A6D-2E0E-4040-A1F3-947F8E830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90" b="-31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3">
                <a:extLst>
                  <a:ext uri="{FF2B5EF4-FFF2-40B4-BE49-F238E27FC236}">
                    <a16:creationId xmlns:a16="http://schemas.microsoft.com/office/drawing/2014/main" id="{F1178CC2-522D-4E93-8511-0B198BD28EA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При правильной регрессии замена переменных </a:t>
                </a:r>
                <a14:m>
                  <m:oMath xmlns:m="http://schemas.openxmlformats.org/officeDocument/2006/math">
                    <m:r>
                      <a:rPr lang="ru-RU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𝛃</m:t>
                    </m:r>
                  </m:oMath>
                </a14:m>
                <a:r>
                  <a:rPr lang="ru-RU" altLang="ru-RU" sz="2400" dirty="0"/>
                  <a:t> не меняет, например, доверительные области</a:t>
                </a:r>
                <a:endParaRPr lang="en-US" altLang="ru-RU" sz="2400" dirty="0"/>
              </a:p>
              <a:p>
                <a:pPr eaLnBrk="1" hangingPunct="1"/>
                <a:r>
                  <a:rPr lang="ru-RU" altLang="ru-RU" sz="2400" dirty="0"/>
                  <a:t>Разница может быть в удобстве описания результатов</a:t>
                </a:r>
              </a:p>
              <a:p>
                <a:pPr eaLnBrk="1" hangingPunct="1"/>
                <a:r>
                  <a:rPr lang="ru-RU" altLang="ru-RU" sz="2400" dirty="0"/>
                  <a:t>Например, выделить комбинацию, которая определяется с большей точностью</a:t>
                </a:r>
              </a:p>
            </p:txBody>
          </p:sp>
        </mc:Choice>
        <mc:Fallback xmlns="">
          <p:sp>
            <p:nvSpPr>
              <p:cNvPr id="12292" name="Rectangle 3">
                <a:extLst>
                  <a:ext uri="{FF2B5EF4-FFF2-40B4-BE49-F238E27FC236}">
                    <a16:creationId xmlns:a16="http://schemas.microsoft.com/office/drawing/2014/main" id="{F1178CC2-522D-4E93-8511-0B198BD28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 l="-139" t="-790" r="-1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3" name="AutoShape 8">
            <a:extLst>
              <a:ext uri="{FF2B5EF4-FFF2-40B4-BE49-F238E27FC236}">
                <a16:creationId xmlns:a16="http://schemas.microsoft.com/office/drawing/2014/main" id="{D629D943-05C3-4EA8-8C67-1F61E21F0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889500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C0C0C0">
              <a:alpha val="27058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  <p:graphicFrame>
        <p:nvGraphicFramePr>
          <p:cNvPr id="12294" name="Object 9">
            <a:extLst>
              <a:ext uri="{FF2B5EF4-FFF2-40B4-BE49-F238E27FC236}">
                <a16:creationId xmlns:a16="http://schemas.microsoft.com/office/drawing/2014/main" id="{36EB2189-2BFF-4B23-8DBF-BC7CFE4020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500438"/>
          <a:ext cx="4608513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Graph" r:id="rId6" imgW="4137965" imgH="2733446" progId="Origin50.Graph">
                  <p:embed/>
                </p:oleObj>
              </mc:Choice>
              <mc:Fallback>
                <p:oleObj name="Graph" r:id="rId6" imgW="4137965" imgH="2733446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00438"/>
                        <a:ext cx="4608513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0">
            <a:extLst>
              <a:ext uri="{FF2B5EF4-FFF2-40B4-BE49-F238E27FC236}">
                <a16:creationId xmlns:a16="http://schemas.microsoft.com/office/drawing/2014/main" id="{5F209029-9053-4ADC-9A25-306E549D34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6513" y="3500438"/>
          <a:ext cx="4464051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Graph" r:id="rId8" imgW="4078224" imgH="2813914" progId="Origin50.Graph">
                  <p:embed/>
                </p:oleObj>
              </mc:Choice>
              <mc:Fallback>
                <p:oleObj name="Graph" r:id="rId8" imgW="4078224" imgH="2813914" progId="Origin50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3500438"/>
                        <a:ext cx="4464051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112D60C-7257-4869-A278-2F8439D0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5: Погрешности определения параметров.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8363</TotalTime>
  <Words>1400</Words>
  <Application>Microsoft Office PowerPoint</Application>
  <PresentationFormat>Экран (4:3)</PresentationFormat>
  <Paragraphs>189</Paragraphs>
  <Slides>21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Cambria Math</vt:lpstr>
      <vt:lpstr>Symbol</vt:lpstr>
      <vt:lpstr>Tahoma</vt:lpstr>
      <vt:lpstr>Times New Roman</vt:lpstr>
      <vt:lpstr>Wingdings</vt:lpstr>
      <vt:lpstr>Blends</vt:lpstr>
      <vt:lpstr>Graph</vt:lpstr>
      <vt:lpstr>Обратные задачи: теория и практика</vt:lpstr>
      <vt:lpstr>План темы</vt:lpstr>
      <vt:lpstr>Линейное приближение</vt:lpstr>
      <vt:lpstr>Контуры правдоподобия</vt:lpstr>
      <vt:lpstr>Одномерный пример</vt:lpstr>
      <vt:lpstr>Сравнение лин.прибл. и правдопод.</vt:lpstr>
      <vt:lpstr>Сравнение лин.прибл. и правдопод.</vt:lpstr>
      <vt:lpstr>Байесовский подход</vt:lpstr>
      <vt:lpstr>Замена переменных в модели β</vt:lpstr>
      <vt:lpstr>Байесовский подход</vt:lpstr>
      <vt:lpstr>Байесовский подход</vt:lpstr>
      <vt:lpstr>Сравнение Байеса с правдоподобием</vt:lpstr>
      <vt:lpstr>Доверительные интервалы</vt:lpstr>
      <vt:lpstr>Определение поверхности S(β)</vt:lpstr>
      <vt:lpstr>Пример характеризации шара</vt:lpstr>
      <vt:lpstr>Метод Монте-Карло</vt:lpstr>
      <vt:lpstr>Применимость линейного приближения</vt:lpstr>
      <vt:lpstr>Кривизна поверхности f(x,β)</vt:lpstr>
      <vt:lpstr>Простой пример</vt:lpstr>
      <vt:lpstr>Кривизна поверхности f(x,β) </vt:lpstr>
      <vt:lpstr>Кривизна поверхности f(x,β)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92</cp:revision>
  <dcterms:created xsi:type="dcterms:W3CDTF">2009-02-23T16:02:07Z</dcterms:created>
  <dcterms:modified xsi:type="dcterms:W3CDTF">2023-03-23T16:59:45Z</dcterms:modified>
</cp:coreProperties>
</file>