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C0A227C-CCB3-4474-B53B-3586C87023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67CBE3-7464-4313-99DB-D61FD6B41A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E5A00BD-91A2-4702-B586-E42012647F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79A6832-3EF4-433F-B648-926D59709C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B2D0FC6-A22B-4CB4-A0E9-C238B57DF2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7EF0C26-C4F1-4803-9506-E916ADF9C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56D013F-833C-4FBF-ACFA-A3B2FA68B1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3B06BA3-D4BE-4418-A6F2-36A27B451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3D7591-566C-4189-B8BD-45AD2A2C2BF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EA6D972-E3C8-42B1-86E6-1D43CB0FA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D91D40F-2862-41B2-9A7B-DCDA64FC5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F52DBC45-EE4C-4D4E-9E7C-A2E0E9532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87D18216-B5F1-436D-8F34-5E6FCA39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3A8530D7-E436-4DAC-8D68-56616B3E9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F7AFB-E7F8-475E-900B-B5D1BAC2AA6B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EF781684-2C68-4BE6-995A-509CC0377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1AC1D1D6-5736-435F-91B2-633102774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 Doicu et al.,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7259C64C-787A-49B9-99E5-6A888F57E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7A356-9FB6-45AF-99F5-495ED492E07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663C72A8-367C-4D75-81BE-38297795E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3DEB1F8D-D6BB-4E24-814D-6ED9EA4F7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http://en.wikipedia.org/wiki/File:Nelder_Mead2.gif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D4E2D4B8-A481-45CE-8D74-3CDA0D0DC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58969A-7959-47B5-A224-8B2BA0C7FC10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C9981076-6D08-492B-9225-CB0F55504E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DB212F7B-76C1-4568-94C7-FE05DBBA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http://en.wikipedia.org/wiki/Genetic_algorithms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A284A3FE-19C2-476E-98DA-ADFD37F66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4E519-E4DD-4DC7-811E-DBE2230B9A12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9F8B5CC3-AFDB-4C14-BE04-13EE14894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EA99B320-0AE5-4857-9B80-921DFD2F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Jones et al, </a:t>
            </a:r>
            <a:r>
              <a:rPr lang="en-US" altLang="ru-RU" i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J. Optim. Theor. Applic.</a:t>
            </a:r>
            <a:r>
              <a:rPr lang="en-US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79</a:t>
            </a:r>
            <a:r>
              <a:rPr lang="en-US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157-181 (1993)</a:t>
            </a:r>
            <a:r>
              <a:rPr lang="ru-RU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>
              <a:solidFill>
                <a:schemeClr val="fol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25355DA7-12D3-4C42-ABF0-E4E2DB14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09F39-5814-46AF-A131-8CC39DC20768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71F6FE72-4CB1-4FDB-ACEA-13B47C81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C3CF0A0B-8DF5-47E2-B6E9-B7FA142A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Ruhe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and P.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Wedin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Algorithms for separable nonlinear least squares problems, SIAM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Rev., 22 (1980), pp. 318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Производная от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Px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разбирается дальше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F7C9387B-AB26-4EDD-BA80-A44820D18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FD1B7A-A123-4D44-B91B-60C9D30463A7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498673F7-2675-4A98-A5A3-F0D53C2325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82B4C830-3AC4-459C-8B1F-1374FF74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http://en.wikipedia.org/wiki/Moore%E2%80%93Penrose_pseudoinverse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F4F71CFF-7A54-4983-86FC-380F951CE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4238F-230A-47ED-B20E-DBF2A64C7B96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C67BF5EA-F380-497A-8475-0778624EF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D62E0D5-9A32-490F-97A7-B29A6669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G.H. Golub and V. Pereyra, “The differentiation of pseudo-inverses and nonlinear least squares problems whose variables separate,”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SIAM J. Num. Anal.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413–432 (1973).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E30544CC-D05C-4476-9E3E-61217E100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96366-F42B-4B0D-A9A3-7EBCD3020A82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B57DF4-60BB-4153-A3BE-338E71FF5D7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D76CF1F-1033-4540-AE19-BE4224546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D1D6F86A-05B2-4BB2-8441-F3757637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27676402-C71C-4C5E-A20F-6D0DEAEBE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22AC8B5-7581-437F-BC8A-7DBAE7E1C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99403FC-38DE-4FD6-97C5-79DB73D6B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B185833-B3CA-4430-8040-ABCBFB998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574E3CF-9752-456D-B91B-6AB53385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BAF675AE-E085-4E0D-B1A7-2D84C911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F2B0AA1-4D37-4B81-B5F7-CF0F5CE7F8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77E0817-8984-4EDB-B4A6-F05722E4E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9CC266D-49BA-4687-8604-29720F35E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6428D716-5997-46CB-9FE7-41B056CE6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3F934C-D7AE-4841-BB66-CA8425571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9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C72E49B-A23F-4670-9E40-482C7B33E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9541EE-AA2F-4B2B-BAEA-25AA6EB95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7CB794-A9AF-4797-9A52-1995338B3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2D615-549E-471C-B5CA-66BFA0599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90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6732DD-8FB5-46B5-AB74-BD8923741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FEA50C-B811-4CBD-962D-E6731D577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33B395-9BCB-4552-9F44-644C5DFC6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A82FD-D9C4-4223-9380-C268978809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7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7077739-F9FE-4121-923E-A7ABE9A3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9C815F8-8983-49CA-B59A-1CA7930A9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FD47C5-6FC7-465C-9E2B-83FC85C69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3C7-CE08-4107-BFF9-F0811110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8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E33C1DA-348D-4E1D-8059-AE31B0E5F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537BB62-6E32-41B2-BCEE-E86CE56E1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380A3B-9BB5-4EBA-9438-EB90D760A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E28B4-C28A-403C-89FF-56D75EAF8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02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A6933EA-4B43-4467-AD79-57932D1B0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D9464CB-4183-40F8-8AEC-15B78F324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DA32ED-DDE1-4458-88CF-219AFE50D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2D364-F056-4EFB-B743-A5E8EA693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BE142E0-3A3E-49E4-903E-42FEBADD7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C0EF73A-7308-497E-9621-802535D81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2DEA4D1-ED20-4FA4-868B-0F6155888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E4080-DE5D-4DB5-ADFE-31009B995F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08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4C489FA-323A-4610-9974-EC2A0A4C8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572106-1D14-4021-B5D1-847B7475C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56ACB44-ACEE-4AFB-A8CE-CEC1BED7A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E5AA7-0110-4F5F-A3F8-600A31DEE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21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6A50AEA-9903-4CB1-B5BD-835BEB004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E2ACCDB-081F-454E-BF43-F96A6955B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B8A7A59-EB3D-43A4-9724-8F85A9045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DA87-9858-4A07-9C1C-3FB7FFC7A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6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4BC01A8-DA0A-4B1F-AA12-0BC1D1FD5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B22D59D-05C4-4A7C-8CCE-99313DA2B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C50A642-F775-40FB-BC3F-D3E0002BA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F39D9-6FB9-4122-8567-64B9CC96C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0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287028C-0B1C-4C0F-81BF-1A33E9871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CD95998-4362-424A-B57A-D286118C4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9373A6-69B6-4468-A764-0F0D3F215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A81BC-2568-42EA-8508-5C19E56F9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13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9E3112-E35F-4760-A5E1-6A41F58B48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6BA3CC-04FD-4BB7-ACE8-B14354CDE6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77EA08-9FBA-4C57-BDFE-871B34D7C1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1D47F5-F6FC-410C-9CF5-E7F8471F829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03A807-6123-4CED-93C2-F5DBFFE87B9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0AF91A1-1392-4B6E-A1BC-CA9C54023D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38498DF-5CB3-4DE5-A9F8-A2FC0A7CF4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C1C4A87-E05D-4562-8949-C67783CAA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0E7368F-5C56-48BF-BC99-DCC68208A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9DEC3AFF-7D12-44A2-9E60-409A996319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06.03.2013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0FCF9205-9E74-4867-BAE8-1C4DDA1EE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4: Минимизация в нелинейной регрессии.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14E10B8B-17B1-4261-B6C8-A7E64981EF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FA485BE9-129D-4943-83F1-A2C1FF29146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6DD867FB-1B30-47B6-87DC-B828ADFA5C7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90426B-C8D3-42BC-B5BF-79A8AE1FCB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913ED71-BE2A-4434-86DB-049263240D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412875"/>
            <a:ext cx="7632700" cy="1728788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4: </a:t>
            </a:r>
            <a:br>
              <a:rPr lang="ru-RU" altLang="ru-RU" sz="3600" dirty="0"/>
            </a:br>
            <a:r>
              <a:rPr lang="ru-RU" altLang="ru-RU" sz="3600" dirty="0"/>
              <a:t> Задача минимизации при нелинейной регрессии 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542D0E47-CF3B-463D-BDA0-2B024E653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EC245466-959A-4986-A76C-D089A6EA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51F96C5F-E1F1-4890-A8D0-9023C380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C9042C0-E721-43D8-A5D3-3A0978BF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доверенной области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2">
                <a:extLst>
                  <a:ext uri="{FF2B5EF4-FFF2-40B4-BE49-F238E27FC236}">
                    <a16:creationId xmlns:a16="http://schemas.microsoft.com/office/drawing/2014/main" id="{3CD5EC71-566E-415B-BFFE-2C316EA65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Минимизируем квадратичную функцию внутри области, размер которой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) увеличивается итерационно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Фиксируем размер шага, оптимизируем направление</a:t>
                </a:r>
                <a:endParaRPr lang="en-US" altLang="ru-RU" sz="2400" dirty="0">
                  <a:solidFill>
                    <a:srgbClr val="000000"/>
                  </a:solidFill>
                </a:endParaRPr>
              </a:p>
              <a:p>
                <a:pPr marL="358775" indent="-3587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min</m:t>
                          </m:r>
                        </m:e>
                        <m:lim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Γ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𝐩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min</m:t>
                          </m:r>
                        </m:e>
                        <m:lim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Γ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𝐠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𝐩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𝐩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ru-RU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Предполагаем, что минимум достигается при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𝐩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Γ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и используем множитель Лагранжа 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)</a:t>
                </a:r>
                <a:endParaRPr lang="en-US" altLang="ru-RU" sz="2400" dirty="0">
                  <a:solidFill>
                    <a:srgbClr val="000000"/>
                  </a:solidFill>
                </a:endParaRPr>
              </a:p>
              <a:p>
                <a:pPr marL="358775" indent="-358775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,  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400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– параметр регуляризации. Упрощенные версии контролируют его вместо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ru-RU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(аналогично методу </a:t>
                </a:r>
                <a:r>
                  <a:rPr lang="ru-RU" altLang="ru-RU" sz="2400" dirty="0"/>
                  <a:t>Левенберга-Марквардта)</a:t>
                </a:r>
              </a:p>
            </p:txBody>
          </p:sp>
        </mc:Choice>
        <mc:Fallback xmlns="">
          <p:sp>
            <p:nvSpPr>
              <p:cNvPr id="15363" name="Объект 2">
                <a:extLst>
                  <a:ext uri="{FF2B5EF4-FFF2-40B4-BE49-F238E27FC236}">
                    <a16:creationId xmlns:a16="http://schemas.microsoft.com/office/drawing/2014/main" id="{3CD5EC71-566E-415B-BFFE-2C316EA65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790" r="-1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D745F-A61E-4B38-BE4F-20198BF9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5365" name="Номер слайда 5">
            <a:extLst>
              <a:ext uri="{FF2B5EF4-FFF2-40B4-BE49-F238E27FC236}">
                <a16:creationId xmlns:a16="http://schemas.microsoft.com/office/drawing/2014/main" id="{AC391DCF-9C71-4C5D-BD8A-06ABF605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0C9F1-01EC-4CDB-A4CD-E9D9DC9F74B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B1EC0-BD20-4605-854D-AC78D723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BB48E9ED-74D5-4394-AD6D-F39199F7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24D175-DABA-4A46-81A8-070105B7972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6D467A6-0518-4C36-8C24-7936139D9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Квазиньютоновские методы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3">
                <a:extLst>
                  <a:ext uri="{FF2B5EF4-FFF2-40B4-BE49-F238E27FC236}">
                    <a16:creationId xmlns:a16="http://schemas.microsoft.com/office/drawing/2014/main" id="{54E6F250-0005-4440-B5D7-175D998B94D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Не вычисляет вторые производные</a:t>
                </a:r>
              </a:p>
              <a:p>
                <a:pPr eaLnBrk="1" hangingPunct="1"/>
                <a:r>
                  <a:rPr lang="ru-RU" altLang="ru-RU" sz="2800" dirty="0"/>
                  <a:t>Строит приближение гессиана </a:t>
                </a: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ru-RU" altLang="ru-RU" sz="2800" dirty="0">
                    <a:solidFill>
                      <a:srgbClr val="000000"/>
                    </a:solidFill>
                  </a:rPr>
                  <a:t> по ходу итераций и тут же использует (например, </a:t>
                </a:r>
                <a:r>
                  <a:rPr lang="en-US" altLang="ru-RU" sz="2800" dirty="0" err="1"/>
                  <a:t>Broyden</a:t>
                </a:r>
                <a:r>
                  <a:rPr lang="en-US" altLang="ru-RU" sz="2800" dirty="0"/>
                  <a:t>–Fletcher–Goldfarb–</a:t>
                </a:r>
                <a:r>
                  <a:rPr lang="en-US" altLang="ru-RU" sz="2800" dirty="0" err="1"/>
                  <a:t>Shanno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)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В «</a:t>
                </a:r>
                <a:r>
                  <a:rPr lang="ru-RU" altLang="ru-RU" sz="2800" dirty="0" err="1">
                    <a:solidFill>
                      <a:srgbClr val="000000"/>
                    </a:solidFill>
                  </a:rPr>
                  <a:t>квазиньютоновском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» направлении используется линейный поиск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Для квадратичной функции точный гессиан получается через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altLang="ru-RU" sz="2800" dirty="0"/>
                  <a:t> итерацию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3333CC"/>
                    </a:solidFill>
                  </a:rPr>
                  <a:t>Рекомендуется, когда вторые производные недоступны или «дороги» для вычисления</a:t>
                </a:r>
              </a:p>
              <a:p>
                <a:pPr eaLnBrk="1" hangingPunct="1"/>
                <a:endParaRPr lang="ru-RU" altLang="ru-RU" sz="2800" dirty="0"/>
              </a:p>
            </p:txBody>
          </p:sp>
        </mc:Choice>
        <mc:Fallback xmlns="">
          <p:sp>
            <p:nvSpPr>
              <p:cNvPr id="17413" name="Rectangle 3">
                <a:extLst>
                  <a:ext uri="{FF2B5EF4-FFF2-40B4-BE49-F238E27FC236}">
                    <a16:creationId xmlns:a16="http://schemas.microsoft.com/office/drawing/2014/main" id="{54E6F250-0005-4440-B5D7-175D998B9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F0F4E-4C6A-4D27-AE0F-A87B5B29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8435" name="Номер слайда 5">
            <a:extLst>
              <a:ext uri="{FF2B5EF4-FFF2-40B4-BE49-F238E27FC236}">
                <a16:creationId xmlns:a16="http://schemas.microsoft.com/office/drawing/2014/main" id="{C02AD667-3FBD-46C5-867D-0F149815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B0FB7-A125-48AB-9E7B-C8CFE026FFF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EBE0430-2C50-4314-AB0F-9B6846519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сопряженных градиентов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DA9D2966-D177-46A8-A7C1-AC3130E7B5D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Направления поиска (примерно) сопряжены друг другу (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m:rPr>
                        <m:sty m:val="p"/>
                      </m:rPr>
                      <a:rPr lang="en-US" altLang="ru-RU" i="0" baseline="30000" dirty="0" err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ru-RU" b="1" i="0" dirty="0" err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𝐇𝐯</m:t>
                    </m:r>
                    <m:r>
                      <a:rPr lang="en-US" altLang="ru-RU" b="1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altLang="ru-RU" dirty="0"/>
                  <a:t>)</a:t>
                </a:r>
              </a:p>
              <a:p>
                <a:pPr eaLnBrk="1" hangingPunct="1"/>
                <a:r>
                  <a:rPr lang="ru-RU" altLang="ru-RU" dirty="0"/>
                  <a:t>Для квадратичной функции гарантирована сходимость за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altLang="ru-RU" dirty="0"/>
                  <a:t> (число параметров) итераций, но примерная сходимость может достигаться намного раньше</a:t>
                </a:r>
              </a:p>
              <a:p>
                <a:pPr eaLnBrk="1" hangingPunct="1"/>
                <a:r>
                  <a:rPr lang="ru-RU" altLang="ru-RU" dirty="0"/>
                  <a:t>Рекомендуется при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dirty="0">
                    <a:solidFill>
                      <a:srgbClr val="3333CC"/>
                    </a:solidFill>
                  </a:rPr>
                  <a:t>Используется также при решении больших систем линейных уравнений</a:t>
                </a:r>
              </a:p>
            </p:txBody>
          </p:sp>
        </mc:Choice>
        <mc:Fallback xmlns="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DA9D2966-D177-46A8-A7C1-AC3130E7B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 r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27817-7D74-45A4-87E9-89FE6531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18115CAD-5572-48B7-8029-A6139F87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32F0D1-66E5-44EE-B92F-7C9683002C7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4A12A110-27BD-4A7A-8E38-D9168C006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Нельдера-Мида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3">
                <a:extLst>
                  <a:ext uri="{FF2B5EF4-FFF2-40B4-BE49-F238E27FC236}">
                    <a16:creationId xmlns:a16="http://schemas.microsoft.com/office/drawing/2014/main" id="{6392EBCD-458B-41F6-9443-D2FB4CF889F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08050"/>
                <a:ext cx="6192837" cy="5689600"/>
              </a:xfrm>
            </p:spPr>
            <p:txBody>
              <a:bodyPr/>
              <a:lstStyle/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Начинает с симплекса из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altLang="ru-RU" sz="2400" dirty="0"/>
                  <a:t> точек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Точка с максимальным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u-RU" altLang="ru-RU" sz="2400" dirty="0"/>
                  <a:t> заменяется на симметричную относительно среднего остальных точек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Если точка удачная (минимальная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2400" dirty="0"/>
                  <a:t>, то пробуем больший шаг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Если совсем неудачная, то пробуем меньший шаг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В крайнем случае, сжимаем весь симплекс относительно лучшей точки.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/>
                  <a:t>При вырождении симплекса, алгоритм перезапускается</a:t>
                </a:r>
              </a:p>
              <a:p>
                <a:pPr eaLnBrk="1" hangingPunct="1">
                  <a:spcBef>
                    <a:spcPts val="1000"/>
                  </a:spcBef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Работает для негладких функций</a:t>
                </a:r>
                <a:endParaRPr lang="en-US" alt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9461" name="Rectangle 3">
                <a:extLst>
                  <a:ext uri="{FF2B5EF4-FFF2-40B4-BE49-F238E27FC236}">
                    <a16:creationId xmlns:a16="http://schemas.microsoft.com/office/drawing/2014/main" id="{6392EBCD-458B-41F6-9443-D2FB4CF88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08050"/>
                <a:ext cx="6192837" cy="5689600"/>
              </a:xfrm>
              <a:blipFill>
                <a:blip r:embed="rId2"/>
                <a:stretch>
                  <a:fillRect l="-197" t="-750" r="-98" b="-1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2" name="Группа 28">
            <a:extLst>
              <a:ext uri="{FF2B5EF4-FFF2-40B4-BE49-F238E27FC236}">
                <a16:creationId xmlns:a16="http://schemas.microsoft.com/office/drawing/2014/main" id="{D591762C-8755-425A-88F3-05B19D62ECF8}"/>
              </a:ext>
            </a:extLst>
          </p:cNvPr>
          <p:cNvGrpSpPr>
            <a:grpSpLocks/>
          </p:cNvGrpSpPr>
          <p:nvPr/>
        </p:nvGrpSpPr>
        <p:grpSpPr bwMode="auto">
          <a:xfrm>
            <a:off x="6403975" y="985838"/>
            <a:ext cx="1368425" cy="1400175"/>
            <a:chOff x="6943925" y="836712"/>
            <a:chExt cx="1368152" cy="1399309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46708A74-102F-4B88-BC5A-993D69F9099A}"/>
                </a:ext>
              </a:extLst>
            </p:cNvPr>
            <p:cNvSpPr/>
            <p:nvPr/>
          </p:nvSpPr>
          <p:spPr>
            <a:xfrm>
              <a:off x="7448649" y="836712"/>
              <a:ext cx="863428" cy="1399309"/>
            </a:xfrm>
            <a:custGeom>
              <a:avLst/>
              <a:gdLst>
                <a:gd name="connsiteX0" fmla="*/ 0 w 928255"/>
                <a:gd name="connsiteY0" fmla="*/ 0 h 1399309"/>
                <a:gd name="connsiteX1" fmla="*/ 401782 w 928255"/>
                <a:gd name="connsiteY1" fmla="*/ 1399309 h 1399309"/>
                <a:gd name="connsiteX2" fmla="*/ 928255 w 928255"/>
                <a:gd name="connsiteY2" fmla="*/ 166255 h 1399309"/>
                <a:gd name="connsiteX3" fmla="*/ 0 w 928255"/>
                <a:gd name="connsiteY3" fmla="*/ 0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255" h="1399309">
                  <a:moveTo>
                    <a:pt x="0" y="0"/>
                  </a:moveTo>
                  <a:lnTo>
                    <a:pt x="401782" y="1399309"/>
                  </a:lnTo>
                  <a:lnTo>
                    <a:pt x="928255" y="1662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4497900B-F005-4D1B-86BC-A4F529D30D53}"/>
                </a:ext>
              </a:extLst>
            </p:cNvPr>
            <p:cNvCxnSpPr>
              <a:stCxn id="26" idx="2"/>
            </p:cNvCxnSpPr>
            <p:nvPr/>
          </p:nvCxnSpPr>
          <p:spPr>
            <a:xfrm flipH="1">
              <a:off x="6943925" y="1003296"/>
              <a:ext cx="1368152" cy="10931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3" name="Группа 31">
            <a:extLst>
              <a:ext uri="{FF2B5EF4-FFF2-40B4-BE49-F238E27FC236}">
                <a16:creationId xmlns:a16="http://schemas.microsoft.com/office/drawing/2014/main" id="{B3BAA247-03FD-42A2-BC69-9A9F5123D29B}"/>
              </a:ext>
            </a:extLst>
          </p:cNvPr>
          <p:cNvGrpSpPr>
            <a:grpSpLocks/>
          </p:cNvGrpSpPr>
          <p:nvPr/>
        </p:nvGrpSpPr>
        <p:grpSpPr bwMode="auto">
          <a:xfrm>
            <a:off x="6681788" y="1846263"/>
            <a:ext cx="2155825" cy="1882775"/>
            <a:chOff x="6156176" y="836712"/>
            <a:chExt cx="2155901" cy="1883181"/>
          </a:xfrm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800A6371-CF86-4BE0-BE3F-6508E9EDF635}"/>
                </a:ext>
              </a:extLst>
            </p:cNvPr>
            <p:cNvSpPr/>
            <p:nvPr/>
          </p:nvSpPr>
          <p:spPr>
            <a:xfrm>
              <a:off x="7448447" y="836712"/>
              <a:ext cx="863630" cy="1398889"/>
            </a:xfrm>
            <a:custGeom>
              <a:avLst/>
              <a:gdLst>
                <a:gd name="connsiteX0" fmla="*/ 0 w 928255"/>
                <a:gd name="connsiteY0" fmla="*/ 0 h 1399309"/>
                <a:gd name="connsiteX1" fmla="*/ 401782 w 928255"/>
                <a:gd name="connsiteY1" fmla="*/ 1399309 h 1399309"/>
                <a:gd name="connsiteX2" fmla="*/ 928255 w 928255"/>
                <a:gd name="connsiteY2" fmla="*/ 166255 h 1399309"/>
                <a:gd name="connsiteX3" fmla="*/ 0 w 928255"/>
                <a:gd name="connsiteY3" fmla="*/ 0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255" h="1399309">
                  <a:moveTo>
                    <a:pt x="0" y="0"/>
                  </a:moveTo>
                  <a:lnTo>
                    <a:pt x="401782" y="1399309"/>
                  </a:lnTo>
                  <a:lnTo>
                    <a:pt x="928255" y="1662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7C7F5B6B-B43C-4A82-B90E-225779079C5A}"/>
                </a:ext>
              </a:extLst>
            </p:cNvPr>
            <p:cNvCxnSpPr>
              <a:stCxn id="33" idx="2"/>
            </p:cNvCxnSpPr>
            <p:nvPr/>
          </p:nvCxnSpPr>
          <p:spPr>
            <a:xfrm flipH="1">
              <a:off x="6156176" y="1003435"/>
              <a:ext cx="2155901" cy="1716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4" name="Группа 35">
            <a:extLst>
              <a:ext uri="{FF2B5EF4-FFF2-40B4-BE49-F238E27FC236}">
                <a16:creationId xmlns:a16="http://schemas.microsoft.com/office/drawing/2014/main" id="{E2F73A73-9CAC-48DB-AD16-7C37AF1DAE6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19488"/>
            <a:ext cx="863600" cy="1400175"/>
            <a:chOff x="7447981" y="836712"/>
            <a:chExt cx="864096" cy="1399309"/>
          </a:xfrm>
        </p:grpSpPr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7FDEFA4F-2BF7-42C8-BCAB-11638C44348A}"/>
                </a:ext>
              </a:extLst>
            </p:cNvPr>
            <p:cNvSpPr/>
            <p:nvPr/>
          </p:nvSpPr>
          <p:spPr>
            <a:xfrm>
              <a:off x="7447981" y="836712"/>
              <a:ext cx="864096" cy="1399309"/>
            </a:xfrm>
            <a:custGeom>
              <a:avLst/>
              <a:gdLst>
                <a:gd name="connsiteX0" fmla="*/ 0 w 928255"/>
                <a:gd name="connsiteY0" fmla="*/ 0 h 1399309"/>
                <a:gd name="connsiteX1" fmla="*/ 401782 w 928255"/>
                <a:gd name="connsiteY1" fmla="*/ 1399309 h 1399309"/>
                <a:gd name="connsiteX2" fmla="*/ 928255 w 928255"/>
                <a:gd name="connsiteY2" fmla="*/ 166255 h 1399309"/>
                <a:gd name="connsiteX3" fmla="*/ 0 w 928255"/>
                <a:gd name="connsiteY3" fmla="*/ 0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255" h="1399309">
                  <a:moveTo>
                    <a:pt x="0" y="0"/>
                  </a:moveTo>
                  <a:lnTo>
                    <a:pt x="401782" y="1399309"/>
                  </a:lnTo>
                  <a:lnTo>
                    <a:pt x="928255" y="1662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0E0E168B-AA57-4D98-A4C7-0C001B06FF6D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7880029" y="1003296"/>
              <a:ext cx="432048" cy="3379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9C841587-7F07-46BA-813D-F2DEC5DD2B1E}"/>
              </a:ext>
            </a:extLst>
          </p:cNvPr>
          <p:cNvSpPr/>
          <p:nvPr/>
        </p:nvSpPr>
        <p:spPr>
          <a:xfrm>
            <a:off x="6886575" y="4797425"/>
            <a:ext cx="485775" cy="788988"/>
          </a:xfrm>
          <a:custGeom>
            <a:avLst/>
            <a:gdLst>
              <a:gd name="connsiteX0" fmla="*/ 0 w 928255"/>
              <a:gd name="connsiteY0" fmla="*/ 0 h 1399309"/>
              <a:gd name="connsiteX1" fmla="*/ 401782 w 928255"/>
              <a:gd name="connsiteY1" fmla="*/ 1399309 h 1399309"/>
              <a:gd name="connsiteX2" fmla="*/ 928255 w 928255"/>
              <a:gd name="connsiteY2" fmla="*/ 166255 h 1399309"/>
              <a:gd name="connsiteX3" fmla="*/ 0 w 928255"/>
              <a:gd name="connsiteY3" fmla="*/ 0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55" h="1399309">
                <a:moveTo>
                  <a:pt x="0" y="0"/>
                </a:moveTo>
                <a:lnTo>
                  <a:pt x="401782" y="1399309"/>
                </a:lnTo>
                <a:lnTo>
                  <a:pt x="928255" y="16625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36E7E199-F58A-43DE-9FEE-B2F2425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Пример метода Нельдера-Мида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CDE9D-956B-4016-9257-3536204C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0484" name="Номер слайда 5">
            <a:extLst>
              <a:ext uri="{FF2B5EF4-FFF2-40B4-BE49-F238E27FC236}">
                <a16:creationId xmlns:a16="http://schemas.microsoft.com/office/drawing/2014/main" id="{22AD80D0-C843-43A5-8D92-6717AC17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244019-842F-4C17-966D-D14A4CFC171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p:pic>
        <p:nvPicPr>
          <p:cNvPr id="20485" name="Picture 2" descr="File:Nelder Mead2.gif">
            <a:extLst>
              <a:ext uri="{FF2B5EF4-FFF2-40B4-BE49-F238E27FC236}">
                <a16:creationId xmlns:a16="http://schemas.microsoft.com/office/drawing/2014/main" id="{1B1AE9D1-97C1-4AFF-ADEF-ACECCCAFF1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08050"/>
            <a:ext cx="73453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7DB57-1149-4EF5-9C60-DA61A4A2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C0E1AF43-E9BE-4842-A82A-B0DAFD60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A414C-395E-47B5-8229-0F8DE7328CD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A99EF9D-DA82-4BC0-AF3A-82FDBA990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Глобальная оптимизация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080DBE52-48AC-4C25-A01C-82264F80E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Метод мультистарта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Обход локальных минимумов: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 dirty="0"/>
              <a:t>Произвольные прыжки + динамика по времени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z="2000" dirty="0"/>
              <a:t>Методы имитации отжига и квантового отжига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ru-RU" sz="2000" dirty="0"/>
              <a:t>Метод стохастического туннелирования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 dirty="0"/>
              <a:t>Спуск с небольшими подъемами</a:t>
            </a:r>
            <a:endParaRPr lang="en-US" altLang="ru-RU" sz="2400" dirty="0"/>
          </a:p>
          <a:p>
            <a:pPr lvl="2" eaLnBrk="1" hangingPunct="1">
              <a:lnSpc>
                <a:spcPct val="90000"/>
              </a:lnSpc>
            </a:pPr>
            <a:r>
              <a:rPr lang="ru-RU" altLang="ru-RU" sz="2000" dirty="0"/>
              <a:t>Метод Левенберга-Марквардта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Многоточечные методы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400" dirty="0"/>
              <a:t>Генетические, эволюционные и т.п.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Исследование всего пространства (</a:t>
            </a:r>
            <a:r>
              <a:rPr lang="en-US" altLang="ru-RU" sz="2800" dirty="0" err="1"/>
              <a:t>DiRect</a:t>
            </a:r>
            <a:r>
              <a:rPr lang="en-US" altLang="ru-RU" sz="2800" dirty="0"/>
              <a:t>)</a:t>
            </a:r>
            <a:endParaRPr lang="ru-RU" altLang="ru-RU" sz="28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3333CC"/>
                </a:solidFill>
              </a:rPr>
              <a:t>В общем случае нет гарантии, но уверенность увеличивается со временем вычисления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2B50829-9B22-474F-B50F-2FB0F1E9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имитации отжига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639B36F2-FBF3-4DA1-A113-FE658234F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На каждом шаге переходим из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в одно из возможных соседних «состояний»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с вероятностью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400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altLang="ru-RU" sz="2400" b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br>
                  <a:rPr lang="ru-RU" altLang="ru-RU" sz="2400" dirty="0">
                    <a:latin typeface="Times New Roman" panose="02020603050405020304" pitchFamily="18" charset="0"/>
                  </a:rPr>
                </a:br>
                <a:r>
                  <a:rPr lang="ru-RU" altLang="ru-RU" sz="2400" dirty="0"/>
                  <a:t>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текущая «температура» системы)</a:t>
                </a:r>
                <a:endParaRPr lang="en-US" altLang="ru-RU" sz="24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e>
                      </m:d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→</m:t>
                          </m:r>
                        </m:e>
                        <m:li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{"/>
                          <m:endChr m:val="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&amp;0, 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                       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&gt;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𝑦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&gt;0, 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≤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Например: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&amp;1, 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ru-RU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уменьшается от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до 0 в соответствии с расписанием отжига</a:t>
                </a:r>
              </a:p>
              <a:p>
                <a:pPr eaLnBrk="1" hangingPunct="1"/>
                <a:r>
                  <a:rPr lang="ru-RU" altLang="ru-RU" sz="2400" dirty="0"/>
                  <a:t>Чем медленнее, тем ближе к 1 вероятность нахождения глобального минимума</a:t>
                </a:r>
              </a:p>
            </p:txBody>
          </p:sp>
        </mc:Choice>
        <mc:Fallback xmlns="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639B36F2-FBF3-4DA1-A113-FE658234F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BD07-0C87-43D8-B4C4-5376B595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3557" name="Номер слайда 5">
            <a:extLst>
              <a:ext uri="{FF2B5EF4-FFF2-40B4-BE49-F238E27FC236}">
                <a16:creationId xmlns:a16="http://schemas.microsoft.com/office/drawing/2014/main" id="{259E6AEA-1477-4561-AC4C-B06A6A0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B154E8-76DB-4CE9-8E31-5AA7D01EFD4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BE89644-BC01-4736-B386-25F80EB2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Генетический алгоритм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3312AB66-97DA-40A7-855F-7427C23B3E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На каждом шаге работаем с «популяцией»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ru-RU" sz="28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ru-RU" sz="2800" b="1" i="0" dirty="0" err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ru-RU" sz="28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ru-RU" altLang="ru-RU" sz="2800" dirty="0"/>
              </a:p>
              <a:p>
                <a:pPr eaLnBrk="1" hangingPunct="1"/>
                <a:r>
                  <a:rPr lang="ru-RU" altLang="ru-RU" sz="2800" dirty="0"/>
                  <a:t>На основе значений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altLang="ru-RU" sz="2800" dirty="0"/>
                  <a:t> выбираем (стохастически) часть популяции (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altLang="ru-RU" sz="2800" dirty="0"/>
                  <a:t>)</a:t>
                </a:r>
              </a:p>
              <a:p>
                <a:pPr eaLnBrk="1" hangingPunct="1"/>
                <a:r>
                  <a:rPr lang="ru-RU" altLang="ru-RU" sz="2800" dirty="0"/>
                  <a:t>Из этой части выбираем случайно «родителей» (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ru-RU" altLang="ru-RU" sz="2800" dirty="0"/>
                  <a:t>), которые производят «ребенка»</a:t>
                </a:r>
                <a:br>
                  <a:rPr lang="ru-RU" altLang="ru-RU" sz="2800" dirty="0"/>
                </a:b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ru-RU" sz="2800" i="1" baseline="-250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 err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ru-RU" sz="28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ru-RU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800" b="1" i="0" dirty="0" err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altLang="ru-RU" sz="2800" i="1" baseline="-25000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</a:rPr>
                  <a:t>,   </a:t>
                </a:r>
                <a:r>
                  <a:rPr lang="ru-RU" altLang="ru-RU" sz="2800" dirty="0"/>
                  <a:t>повторяем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раз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800" dirty="0"/>
                  <a:t>Каждый новый элемент подвергается мутации</a:t>
                </a:r>
                <a:endParaRPr lang="en-US" altLang="ru-RU" sz="28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ru-RU" sz="2800" b="1" i="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ru-RU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ru-RU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altLang="ru-RU" sz="2800" b="1" i="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ru-RU" sz="28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b="1" i="0" dirty="0">
                          <a:latin typeface="Cambria Math" panose="02040503050406030204" pitchFamily="18" charset="0"/>
                        </a:rPr>
                        <m:t>𝛅</m:t>
                      </m:r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3312AB66-97DA-40A7-855F-7427C23B3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7" t="-1242" r="-1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38840-E7B6-4772-BE53-116E2556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4581" name="Номер слайда 5">
            <a:extLst>
              <a:ext uri="{FF2B5EF4-FFF2-40B4-BE49-F238E27FC236}">
                <a16:creationId xmlns:a16="http://schemas.microsoft.com/office/drawing/2014/main" id="{80E2D823-72D8-4501-8F65-F622E9F5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9BD9E3-9B4F-4908-ABB6-E99ABDC0C6B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5B61DACE-FF35-4B66-8C58-A4AB8068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34813FA3-8A98-46DD-9B11-D482991D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468552-D43E-40E7-AF3F-4D13DD5D1B1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pic>
        <p:nvPicPr>
          <p:cNvPr id="26628" name="Picture 4" descr="1">
            <a:extLst>
              <a:ext uri="{FF2B5EF4-FFF2-40B4-BE49-F238E27FC236}">
                <a16:creationId xmlns:a16="http://schemas.microsoft.com/office/drawing/2014/main" id="{746515BC-6039-42E0-AA7F-5A15EECB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824"/>
            <a:ext cx="5795962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>
            <a:extLst>
              <a:ext uri="{FF2B5EF4-FFF2-40B4-BE49-F238E27FC236}">
                <a16:creationId xmlns:a16="http://schemas.microsoft.com/office/drawing/2014/main" id="{4043B149-630F-4FB3-8D35-1673DAB68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Метод </a:t>
            </a:r>
            <a:r>
              <a:rPr lang="en-US" altLang="ru-RU" dirty="0" err="1"/>
              <a:t>DiRect</a:t>
            </a:r>
            <a:endParaRPr lang="ru-RU" altLang="ru-RU" dirty="0"/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CBF63622-965B-4CBF-B5F1-C0F3ECA38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3384550" cy="4176713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Новое разделение выбирается с учетом значения функции и размера текущего разбиения</a:t>
            </a:r>
          </a:p>
          <a:p>
            <a:pPr eaLnBrk="1" hangingPunct="1"/>
            <a:r>
              <a:rPr lang="ru-RU" altLang="ru-RU" sz="2400" dirty="0"/>
              <a:t>Очень много вычислений, но примерно прописывает всю поверхность целевой функции</a:t>
            </a:r>
          </a:p>
        </p:txBody>
      </p:sp>
      <p:sp>
        <p:nvSpPr>
          <p:cNvPr id="26631" name="Rectangle 5">
            <a:extLst>
              <a:ext uri="{FF2B5EF4-FFF2-40B4-BE49-F238E27FC236}">
                <a16:creationId xmlns:a16="http://schemas.microsoft.com/office/drawing/2014/main" id="{A25AF6C5-F0FA-47C3-9B10-05F94550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640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3333CC"/>
              </a:buClr>
            </a:pPr>
            <a:r>
              <a:rPr lang="ru-RU" altLang="ru-RU" sz="2400" dirty="0">
                <a:solidFill>
                  <a:srgbClr val="000000"/>
                </a:solidFill>
              </a:rPr>
              <a:t>Рекурсивно делит пространство параметров, начиная с некоторого гиперкуба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4834F-386E-44E2-B843-5FFFF322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789FC1AF-4B02-46FC-9A31-891EBD72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D1C68E-4F6C-4922-B51B-09C69F3503FD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E4F564B-CCF1-4A17-A14C-9403BC46A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Алгоритмы локальной минимизации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3">
                <a:extLst>
                  <a:ext uri="{FF2B5EF4-FFF2-40B4-BE49-F238E27FC236}">
                    <a16:creationId xmlns:a16="http://schemas.microsoft.com/office/drawing/2014/main" id="{7C664BFD-AC02-4323-A43C-BC856F75EAA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Использующие структуру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в виде суммы квадратов</a:t>
                </a:r>
              </a:p>
              <a:p>
                <a:pPr lvl="1" eaLnBrk="1" hangingPunct="1"/>
                <a:r>
                  <a:rPr lang="ru-RU" altLang="ru-RU" dirty="0"/>
                  <a:t>Не использующие производные</a:t>
                </a:r>
              </a:p>
              <a:p>
                <a:pPr lvl="2" eaLnBrk="1" hangingPunct="1"/>
                <a:r>
                  <a:rPr lang="ru-RU" altLang="ru-RU" dirty="0"/>
                  <a:t>В основном, численно приближающие производные</a:t>
                </a:r>
              </a:p>
              <a:p>
                <a:pPr lvl="1" eaLnBrk="1" hangingPunct="1"/>
                <a:r>
                  <a:rPr lang="ru-RU" altLang="ru-RU" dirty="0"/>
                  <a:t>Первого порядка</a:t>
                </a:r>
              </a:p>
              <a:p>
                <a:pPr lvl="2" eaLnBrk="1" hangingPunct="1"/>
                <a:r>
                  <a:rPr lang="ru-RU" altLang="ru-RU" dirty="0"/>
                  <a:t>Метод Гаусса-Ньютона и модификации</a:t>
                </a:r>
              </a:p>
              <a:p>
                <a:pPr lvl="2" eaLnBrk="1" hangingPunct="1"/>
                <a:r>
                  <a:rPr lang="ru-RU" altLang="ru-RU" dirty="0"/>
                  <a:t>Метод Левенберга-Марквардта</a:t>
                </a:r>
              </a:p>
            </p:txBody>
          </p:sp>
        </mc:Choice>
        <mc:Fallback xmlns="">
          <p:sp>
            <p:nvSpPr>
              <p:cNvPr id="28677" name="Rectangle 3">
                <a:extLst>
                  <a:ext uri="{FF2B5EF4-FFF2-40B4-BE49-F238E27FC236}">
                    <a16:creationId xmlns:a16="http://schemas.microsoft.com/office/drawing/2014/main" id="{7C664BFD-AC02-4323-A43C-BC856F75E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580" r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174EA-BE2E-4F7B-91CD-54E5DB8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4: Минимизация в нелинейной регрессии.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BCE2458C-D2E2-4032-8F42-D8BB7B59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5EC1F2-A6E9-405A-8A64-A6B5A7F45E3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3FD0F68-D6E2-46B6-BD94-CCD62159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AFE63AD4-49AC-4879-B8E7-709048648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/>
            <a:r>
              <a:rPr lang="ru-RU" altLang="ru-RU" sz="2800" dirty="0"/>
              <a:t>Наличие многих локальных минимумов в общем случае</a:t>
            </a:r>
          </a:p>
          <a:p>
            <a:pPr marL="360363" indent="-360363" eaLnBrk="1" hangingPunct="1"/>
            <a:r>
              <a:rPr lang="ru-RU" altLang="ru-RU" sz="2800" dirty="0"/>
              <a:t>Алгоритмы поиска глобального минимума: Левенберга-Марквардта, мультистарта, D</a:t>
            </a:r>
            <a:r>
              <a:rPr lang="en-US" altLang="ru-RU" sz="2800" dirty="0"/>
              <a:t>i</a:t>
            </a:r>
            <a:r>
              <a:rPr lang="ru-RU" altLang="ru-RU" sz="2800" dirty="0"/>
              <a:t>R</a:t>
            </a:r>
            <a:r>
              <a:rPr lang="en-US" altLang="ru-RU" sz="2800" dirty="0" err="1"/>
              <a:t>ect</a:t>
            </a:r>
            <a:r>
              <a:rPr lang="en-US" altLang="ru-RU" sz="2800" dirty="0"/>
              <a:t>…</a:t>
            </a:r>
          </a:p>
          <a:p>
            <a:pPr marL="360363" indent="-360363" eaLnBrk="1" hangingPunct="1"/>
            <a:r>
              <a:rPr lang="ru-RU" altLang="ru-RU" sz="2800" dirty="0"/>
              <a:t>Классификация алгоритмов по использованию ими производной от целевой функции</a:t>
            </a:r>
          </a:p>
          <a:p>
            <a:pPr marL="360363" indent="-360363" eaLnBrk="1" hangingPunct="1"/>
            <a:r>
              <a:rPr lang="ru-RU" altLang="ru-RU" sz="2800" dirty="0"/>
              <a:t>Необходимость исследования целевой функции для конкретной задачи. Проверка применимости используемого алгоритма.</a:t>
            </a:r>
          </a:p>
          <a:p>
            <a:pPr marL="360363" indent="-360363" eaLnBrk="1" hangingPunct="1"/>
            <a:r>
              <a:rPr lang="ru-RU" altLang="ru-RU" sz="2800" dirty="0"/>
              <a:t>Разделяемые параметры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EC34266E-5D43-4CFD-BB84-8F155879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29699" name="Номер слайда 5">
            <a:extLst>
              <a:ext uri="{FF2B5EF4-FFF2-40B4-BE49-F238E27FC236}">
                <a16:creationId xmlns:a16="http://schemas.microsoft.com/office/drawing/2014/main" id="{13352386-ACCE-4A9E-9A9B-1610DD83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B331B6-A6AA-46EF-9874-1193F4117B6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1B667EB8-9E1A-41D3-BE42-72BE51EE7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Метод Гаусса-Ньютона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>
                <a:extLst>
                  <a:ext uri="{FF2B5EF4-FFF2-40B4-BE49-F238E27FC236}">
                    <a16:creationId xmlns:a16="http://schemas.microsoft.com/office/drawing/2014/main" id="{3DDB3E40-2A39-4B70-A753-3B9C0BACC09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Гессиан может быть примерно</a:t>
                </a:r>
                <a:br>
                  <a:rPr lang="ru-RU" altLang="ru-RU" sz="2400" dirty="0"/>
                </a:br>
                <a:r>
                  <a:rPr lang="ru-RU" altLang="ru-RU" sz="2400" dirty="0"/>
                  <a:t>вычислен, используя только </a:t>
                </a:r>
                <a:br>
                  <a:rPr lang="ru-RU" altLang="ru-RU" sz="2400" dirty="0"/>
                </a:br>
                <a:r>
                  <a:rPr lang="ru-RU" altLang="ru-RU" sz="2400" dirty="0"/>
                  <a:t>Якобиан модельной функции</a:t>
                </a:r>
                <a:r>
                  <a:rPr lang="en-US" altLang="ru-RU" sz="2400" dirty="0"/>
                  <a:t>   </a:t>
                </a:r>
                <a:r>
                  <a:rPr lang="ru-RU" altLang="ru-RU" sz="2400" dirty="0"/>
                  <a:t>      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текущая невязка</a:t>
                </a: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</m:oMath>
                  </m:oMathPara>
                </a14:m>
                <a:endParaRPr lang="ru-RU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ru-RU" altLang="ru-RU" sz="2400" dirty="0"/>
                  <a:t>В оригинале матрицей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/>
                  <a:t> полностью пренебрегают (проблемы вдали от минимума)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en-US" altLang="ru-RU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altLang="ru-RU" sz="2400" b="0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400" b="1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ru-RU" sz="24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400" b="1" i="0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𝐉</m:t>
                                </m:r>
                              </m:e>
                              <m:sup>
                                <m:r>
                                  <a:rPr lang="en-US" altLang="ru-RU" sz="2400" b="0" i="1" dirty="0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𝐉</m:t>
                            </m:r>
                          </m:e>
                        </m:d>
                      </m:e>
                      <m:sup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𝐉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𝐳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𝐉</m:t>
                        </m:r>
                      </m:e>
                      <m:sup>
                        <m: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ru-RU" sz="2400" b="1" i="0" dirty="0" err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𝐳</m:t>
                    </m:r>
                  </m:oMath>
                </a14:m>
                <a:endParaRPr lang="ru-RU" altLang="ru-RU" sz="2400" dirty="0">
                  <a:solidFill>
                    <a:srgbClr val="3333CC"/>
                  </a:solidFill>
                </a:endParaRPr>
              </a:p>
              <a:p>
                <a:pPr eaLnBrk="1" hangingPunct="1"/>
                <a:r>
                  <a:rPr lang="ru-RU" altLang="ru-RU" sz="2400" dirty="0"/>
                  <a:t>Модификации составляют приближение для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/>
                  <a:t> в процессе итераций аналогично </a:t>
                </a:r>
                <a:r>
                  <a:rPr lang="ru-RU" altLang="ru-RU" sz="2400" dirty="0" err="1"/>
                  <a:t>квазиньютоновскому</a:t>
                </a:r>
                <a:r>
                  <a:rPr lang="ru-RU" altLang="ru-RU" sz="2400" dirty="0"/>
                  <a:t> методу и выбирают оптимальный шаг в ньютоновском направлении</a:t>
                </a:r>
              </a:p>
            </p:txBody>
          </p:sp>
        </mc:Choice>
        <mc:Fallback xmlns="">
          <p:sp>
            <p:nvSpPr>
              <p:cNvPr id="29701" name="Rectangle 3">
                <a:extLst>
                  <a:ext uri="{FF2B5EF4-FFF2-40B4-BE49-F238E27FC236}">
                    <a16:creationId xmlns:a16="http://schemas.microsoft.com/office/drawing/2014/main" id="{3DDB3E40-2A39-4B70-A753-3B9C0BACC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b="-6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0C264-4962-475E-960E-70DAA5DF874B}"/>
                  </a:ext>
                </a:extLst>
              </p:cNvPr>
              <p:cNvSpPr txBox="1"/>
              <p:nvPr/>
            </p:nvSpPr>
            <p:spPr>
              <a:xfrm>
                <a:off x="5136823" y="908720"/>
                <a:ext cx="3987800" cy="98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ru-RU" sz="2400" b="0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b="0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b="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limLow>
                            <m:limLow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b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0C264-4962-475E-960E-70DAA5DF8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23" y="908720"/>
                <a:ext cx="3987800" cy="983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CC7B-CA51-4EA8-A6C9-BEC82C70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1FC4C2C8-08D4-4312-84DE-6A6C7A32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EA289A-2954-4878-84D8-48DED2398A7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3C1CB11-BF81-493E-AC7A-A91237DA2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Левенберга-Марквардта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3">
                <a:extLst>
                  <a:ext uri="{FF2B5EF4-FFF2-40B4-BE49-F238E27FC236}">
                    <a16:creationId xmlns:a16="http://schemas.microsoft.com/office/drawing/2014/main" id="{22F13767-E0FF-491C-89B4-2E8E17D143B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052513"/>
                <a:ext cx="8785225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800" dirty="0"/>
                  <a:t>Наиболее часто используемый метод для нелинейной регрессии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Вместо </a:t>
                </a: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altLang="ru-RU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ru-RU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800" b="1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𝐉</m:t>
                                </m:r>
                              </m:e>
                              <m:sup>
                                <m:r>
                                  <a:rPr lang="en-US" altLang="ru-RU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ru-RU" sz="2800" b="1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𝐉</m:t>
                            </m:r>
                          </m:e>
                        </m:d>
                      </m:e>
                      <m:sup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8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8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𝐉</m:t>
                        </m:r>
                      </m:e>
                      <m:sup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8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𝐳</m:t>
                    </m:r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b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altLang="ru-RU" sz="280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800" b="1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800" b="1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ru-RU" sz="2800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800" b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𝐉</m:t>
                                </m:r>
                              </m:e>
                              <m:sup>
                                <m:r>
                                  <a:rPr lang="en-US" altLang="ru-RU" sz="2800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ru-RU" sz="2800" b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𝐉</m:t>
                            </m:r>
                            <m:r>
                              <a:rPr lang="en-US" altLang="ru-RU" sz="2800" b="1" i="0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ru-RU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r>
                              <a:rPr lang="en-US" altLang="ru-RU" sz="2800" b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</m:d>
                      </m:e>
                      <m:sup>
                        <m:r>
                          <a:rPr lang="en-US" altLang="ru-RU" sz="2800" b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sz="280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800" b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𝐉</m:t>
                        </m:r>
                      </m:e>
                      <m:sup>
                        <m: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800" b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𝐳</m:t>
                    </m:r>
                  </m:oMath>
                </a14:m>
                <a:r>
                  <a:rPr lang="en-US" altLang="ru-RU" sz="2800" dirty="0"/>
                  <a:t>,</a:t>
                </a:r>
                <a:br>
                  <a:rPr lang="en-US" altLang="ru-RU" sz="2800" dirty="0"/>
                </a:b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altLang="ru-RU" sz="2800" dirty="0"/>
                  <a:t> – </a:t>
                </a:r>
                <a:r>
                  <a:rPr lang="ru-RU" altLang="ru-RU" sz="2800" dirty="0"/>
                  <a:t>диагональная положительная матрица</a:t>
                </a:r>
                <a:r>
                  <a:rPr lang="en-US" altLang="ru-RU" sz="2800" dirty="0"/>
                  <a:t>. </a:t>
                </a:r>
                <a:r>
                  <a:rPr lang="ru-RU" altLang="ru-RU" sz="2800" dirty="0"/>
                  <a:t>Помимо прочего, решается проблема плохой обусловленности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𝜂</m:t>
                    </m:r>
                  </m:oMath>
                </a14:m>
                <a:r>
                  <a:rPr lang="ru-RU" altLang="ru-RU" sz="2800" dirty="0"/>
                  <a:t> динамически изменяется: уменьшается в 10 раз при медленной сходимости, и увеличивается в 10 раз при попадании в (локальный</a:t>
                </a:r>
                <a:r>
                  <a:rPr lang="en-US" altLang="ru-RU" sz="2800" dirty="0"/>
                  <a:t>)</a:t>
                </a:r>
                <a:r>
                  <a:rPr lang="ru-RU" altLang="ru-RU" sz="2800" dirty="0"/>
                  <a:t> минимум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3333CC"/>
                    </a:solidFill>
                  </a:rPr>
                  <a:t>Гибрид методов Гаусса-Ньютона и наискорейшего спуска</a:t>
                </a:r>
              </a:p>
            </p:txBody>
          </p:sp>
        </mc:Choice>
        <mc:Fallback xmlns="">
          <p:sp>
            <p:nvSpPr>
              <p:cNvPr id="30725" name="Rectangle 3">
                <a:extLst>
                  <a:ext uri="{FF2B5EF4-FFF2-40B4-BE49-F238E27FC236}">
                    <a16:creationId xmlns:a16="http://schemas.microsoft.com/office/drawing/2014/main" id="{22F13767-E0FF-491C-89B4-2E8E17D14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052513"/>
                <a:ext cx="8785225" cy="5400675"/>
              </a:xfrm>
              <a:blipFill>
                <a:blip r:embed="rId2"/>
                <a:stretch>
                  <a:fillRect l="-347" t="-1242" r="-1874"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0E121-B42C-4F79-A1FD-029882D6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31747" name="Номер слайда 5">
            <a:extLst>
              <a:ext uri="{FF2B5EF4-FFF2-40B4-BE49-F238E27FC236}">
                <a16:creationId xmlns:a16="http://schemas.microsoft.com/office/drawing/2014/main" id="{C6C38807-BC63-441F-BDDC-13132C48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907E3D-924C-4212-B467-99FD9E5EB1C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30B2A0B-5AE0-4FBB-947F-1DAA2B5ED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Разделяемые параметры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Rectangle 3">
                <a:extLst>
                  <a:ext uri="{FF2B5EF4-FFF2-40B4-BE49-F238E27FC236}">
                    <a16:creationId xmlns:a16="http://schemas.microsoft.com/office/drawing/2014/main" id="{9F6A5888-BD02-4651-BFC4-30B9249E7F7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Частично-линейная модель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br>
                  <a:rPr lang="en-US" alt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  <m:r>
                      <a:rPr lang="ru-RU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𝐯</m:t>
                    </m:r>
                    <m:r>
                      <a:rPr lang="en-US" altLang="ru-RU" sz="24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altLang="ru-RU" sz="24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RU" sz="2400" dirty="0"/>
                  <a:t> </a:t>
                </a:r>
              </a:p>
              <a:p>
                <a:pPr eaLnBrk="1" hangingPunct="1"/>
                <a:r>
                  <a:rPr lang="ru-RU" altLang="ru-RU" sz="2400" dirty="0"/>
                  <a:t>Например: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i="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e>
                        </m:d>
                      </m:e>
                    </m:func>
                  </m:oMath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При фиксированном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𝛄</m:t>
                    </m:r>
                  </m:oMath>
                </a14:m>
                <a:r>
                  <a:rPr lang="en-US" altLang="ru-RU" sz="2400" dirty="0">
                    <a:sym typeface="Symbol" panose="05050102010706020507" pitchFamily="18" charset="2"/>
                  </a:rPr>
                  <a:t>, </a:t>
                </a:r>
                <a:r>
                  <a:rPr lang="ru-RU" altLang="ru-RU" sz="2400" dirty="0">
                    <a:sym typeface="Symbol" panose="05050102010706020507" pitchFamily="18" charset="2"/>
                  </a:rPr>
                  <a:t>линейная регрессия</a:t>
                </a:r>
                <a:r>
                  <a:rPr lang="en-US" altLang="ru-RU" sz="2400" dirty="0">
                    <a:sym typeface="Symbol" panose="05050102010706020507" pitchFamily="18" charset="2"/>
                  </a:rPr>
                  <a:t>:</a:t>
                </a:r>
                <a:r>
                  <a:rPr lang="en-US" altLang="ru-RU" sz="240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𝐛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</m:oMath>
                </a14:m>
                <a:endParaRPr lang="en-US" altLang="ru-RU" sz="2400" i="1" dirty="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 eaLnBrk="1" hangingPunct="1"/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Задача сводится к минимизации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𝑀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≝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𝑆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𝐛</m:t>
                        </m:r>
                        <m:d>
                          <m:dPr>
                            <m:ctrlPr>
                              <a:rPr lang="en-US" altLang="ru-RU" sz="2400" b="1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ru-RU" altLang="ru-RU" sz="24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𝛄</m:t>
                            </m:r>
                          </m:e>
                        </m:d>
                        <m:r>
                          <a:rPr lang="en-US" altLang="ru-RU" sz="2400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ru-RU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</m:oMath>
                </a14:m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 eaLnBrk="1" hangingPunct="1"/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Два подхода:</a:t>
                </a:r>
              </a:p>
              <a:p>
                <a:pPr lvl="1" algn="just" eaLnBrk="1" hangingPunct="1"/>
                <a:r>
                  <a:rPr lang="ru-RU" altLang="ru-RU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Построение метода Гаусса-Ньютона для минимизации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ru-RU" altLang="ru-RU" sz="20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altLang="ru-RU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используя выражение якобиана через </a:t>
                </a:r>
                <a14:m>
                  <m:oMath xmlns:m="http://schemas.openxmlformats.org/officeDocument/2006/math">
                    <m:r>
                      <a:rPr lang="en-US" altLang="ru-RU" sz="20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d>
                      <m:dPr>
                        <m:ctrlPr>
                          <a:rPr lang="en-US" altLang="ru-RU" sz="2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0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</m:oMath>
                </a14:m>
                <a:endParaRPr lang="ru-RU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 algn="just" eaLnBrk="1" hangingPunct="1"/>
                <a:r>
                  <a:rPr lang="ru-RU" altLang="ru-RU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Упрощение алгоритма общей регрессии используя частичную линейность модели (двухшаговый алгоритм)</a:t>
                </a:r>
              </a:p>
              <a:p>
                <a:pPr algn="just" eaLnBrk="1" hangingPunct="1"/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Если матрица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d>
                      <m:dPr>
                        <m:ctrlPr>
                          <a:rPr lang="en-US" altLang="ru-RU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𝛄</m:t>
                        </m:r>
                      </m:e>
                    </m:d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имеет неполный ранг, то используем псевдообратную матрицу при линейной регрессии</a:t>
                </a:r>
              </a:p>
            </p:txBody>
          </p:sp>
        </mc:Choice>
        <mc:Fallback xmlns="">
          <p:sp>
            <p:nvSpPr>
              <p:cNvPr id="31749" name="Rectangle 3">
                <a:extLst>
                  <a:ext uri="{FF2B5EF4-FFF2-40B4-BE49-F238E27FC236}">
                    <a16:creationId xmlns:a16="http://schemas.microsoft.com/office/drawing/2014/main" id="{9F6A5888-BD02-4651-BFC4-30B9249E7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9A18A137-95CB-4420-A07E-75E98FE7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Разделяемые параметры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Объект 2">
                <a:extLst>
                  <a:ext uri="{FF2B5EF4-FFF2-40B4-BE49-F238E27FC236}">
                    <a16:creationId xmlns:a16="http://schemas.microsoft.com/office/drawing/2014/main" id="{F7EC7051-6065-433D-BB85-F0666C1F8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Формулы для разделяемых параметров</a:t>
                </a:r>
                <a:endParaRPr lang="en-US" altLang="ru-RU" sz="2400" dirty="0"/>
              </a:p>
              <a:p>
                <a:pPr marL="0" indent="0" eaLnBrk="1" hangingPunct="1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e>
                          </m:d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lim>
                      </m:limLow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</m:oMath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</m:sSub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den>
                      </m:f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𝐐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𝛄</m:t>
                                              </m:r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𝐗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𝐮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𝛄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</m:lim>
                          </m:limLow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groupCh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Полное вычисление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дает поправки из первых производных, но ускорение сходимости несущественное</a:t>
                </a:r>
              </a:p>
            </p:txBody>
          </p:sp>
        </mc:Choice>
        <mc:Fallback xmlns="">
          <p:sp>
            <p:nvSpPr>
              <p:cNvPr id="36867" name="Объект 2">
                <a:extLst>
                  <a:ext uri="{FF2B5EF4-FFF2-40B4-BE49-F238E27FC236}">
                    <a16:creationId xmlns:a16="http://schemas.microsoft.com/office/drawing/2014/main" id="{F7EC7051-6065-433D-BB85-F0666C1F8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ECC16-405D-4B3D-80ED-92824AC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36869" name="Номер слайда 5">
            <a:extLst>
              <a:ext uri="{FF2B5EF4-FFF2-40B4-BE49-F238E27FC236}">
                <a16:creationId xmlns:a16="http://schemas.microsoft.com/office/drawing/2014/main" id="{4713B8BC-69C1-4151-9EEB-6B4BD3DD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CEA36-C4DF-43E6-8CD8-42DC502ACB3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6A427-7FFA-47B5-B01C-F8144508166B}"/>
              </a:ext>
            </a:extLst>
          </p:cNvPr>
          <p:cNvSpPr txBox="1"/>
          <p:nvPr/>
        </p:nvSpPr>
        <p:spPr>
          <a:xfrm>
            <a:off x="4829934" y="4653136"/>
            <a:ext cx="4167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  <a:cs typeface="Arial" charset="0"/>
              </a:rPr>
              <a:t>(</a:t>
            </a:r>
            <a:r>
              <a:rPr lang="ru-RU" sz="2400" dirty="0">
                <a:latin typeface="+mn-lt"/>
                <a:cs typeface="Arial" charset="0"/>
              </a:rPr>
              <a:t>аналогия с Гаусс-Ньютона)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ECBDE951-E761-4E2B-80B7-D3C3FC01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Псевдообратная матрица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F42715-0993-46D7-89CB-A433FA503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ru-RU" sz="2800" dirty="0"/>
                  <a:t>Определение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2800" dirty="0"/>
                  <a:t>:</a:t>
                </a:r>
                <a:endParaRPr lang="en-US" sz="2800" dirty="0"/>
              </a:p>
              <a:p>
                <a:pPr marL="45720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i="0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i="0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ru-RU" sz="2400" b="1" dirty="0">
                  <a:latin typeface="Times New Roman" pitchFamily="18" charset="0"/>
                </a:endParaRPr>
              </a:p>
              <a:p>
                <a:pPr eaLnBrk="1" hangingPunct="1">
                  <a:defRPr/>
                </a:pPr>
                <a:r>
                  <a:rPr lang="ru-RU" sz="2800" dirty="0"/>
                  <a:t>Свойства:</a:t>
                </a:r>
              </a:p>
              <a:p>
                <a:pPr marL="720725" lvl="1" indent="-263525" eaLnBrk="1" hangingPunct="1">
                  <a:defRPr/>
                </a:pPr>
                <a:r>
                  <a:rPr lang="ru-RU" sz="2400" dirty="0"/>
                  <a:t>Если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ru-RU" sz="2400" dirty="0"/>
                  <a:t>обратима, то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2400" dirty="0"/>
              </a:p>
              <a:p>
                <a:pPr marL="720725" lvl="1" indent="-263525" eaLnBrk="1" hangingPunct="1">
                  <a:defRPr/>
                </a:pPr>
                <a:r>
                  <a:rPr lang="ru-RU" sz="2400" dirty="0"/>
                  <a:t>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dirty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ru-RU" sz="2400" dirty="0"/>
                  <a:t>обратима, 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US" sz="2400" b="1" dirty="0">
                  <a:latin typeface="Times New Roman" pitchFamily="18" charset="0"/>
                </a:endParaRPr>
              </a:p>
              <a:p>
                <a:pPr marL="720725" lvl="1" indent="-263525" eaLnBrk="1" hangingPunct="1">
                  <a:defRPr/>
                </a:pPr>
                <a:r>
                  <a:rPr lang="ru-RU" sz="2400" dirty="0"/>
                  <a:t>Если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обратима, 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1" i="0" dirty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ru-RU" sz="2400" dirty="0"/>
              </a:p>
              <a:p>
                <a:pPr marL="720725" lvl="1" indent="-263525" eaLnBrk="1" hangingPunct="1">
                  <a:defRPr/>
                </a:pPr>
                <a:r>
                  <a:rPr lang="ru-RU" sz="2400" dirty="0"/>
                  <a:t>Всегда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lim</m:t>
                            </m:r>
                          </m:e>
                          <m:lim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func>
                  </m:oMath>
                </a14:m>
                <a:endParaRPr lang="ru-RU" sz="2400" dirty="0"/>
              </a:p>
              <a:p>
                <a:pPr eaLnBrk="1" hangingPunct="1">
                  <a:defRPr/>
                </a:pPr>
                <a:r>
                  <a:rPr lang="ru-RU" sz="2800" dirty="0"/>
                  <a:t>В общем случае вычисляется через </a:t>
                </a:r>
                <a:r>
                  <a:rPr lang="en-US" sz="2800" dirty="0"/>
                  <a:t>SVD</a:t>
                </a:r>
              </a:p>
              <a:p>
                <a:pPr eaLnBrk="1" hangingPunct="1">
                  <a:defRPr/>
                </a:pPr>
                <a:r>
                  <a:rPr lang="ru-RU" sz="2800" dirty="0"/>
                  <a:t>Проекторы</a:t>
                </a:r>
              </a:p>
              <a:p>
                <a:pPr marL="720725" lvl="1" indent="-263525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на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𝐈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перпендикулярно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</m:oMath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20725" lvl="1" indent="-263525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acc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ru-RU" sz="2400" dirty="0"/>
                  <a:t>на</a:t>
                </a:r>
                <a:r>
                  <a:rPr lang="ru-RU" sz="24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latin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</m:acc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1" i="0" dirty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acc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перпендикулярно</a:t>
                </a:r>
                <a:r>
                  <a:rPr lang="ru-RU" sz="24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im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func>
                  </m:oMath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eaLnBrk="1" hangingPunct="1">
                  <a:defRPr/>
                </a:pPr>
                <a:endParaRPr lang="ru-RU" sz="2400" dirty="0"/>
              </a:p>
              <a:p>
                <a:pPr marL="457200" lvl="1" indent="0" eaLnBrk="1" hangingPunct="1">
                  <a:defRPr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F42715-0993-46D7-89CB-A433FA503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7" t="-1242" b="-3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4BEA8-9991-460F-80D5-9069E247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32773" name="Номер слайда 5">
            <a:extLst>
              <a:ext uri="{FF2B5EF4-FFF2-40B4-BE49-F238E27FC236}">
                <a16:creationId xmlns:a16="http://schemas.microsoft.com/office/drawing/2014/main" id="{BD6FF53B-EED5-4E16-B6D7-4806BDE1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87B2ED-AD1F-4654-A63C-CDCD6699AB2D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Заголовок 1">
                <a:extLst>
                  <a:ext uri="{FF2B5EF4-FFF2-40B4-BE49-F238E27FC236}">
                    <a16:creationId xmlns:a16="http://schemas.microsoft.com/office/drawing/2014/main" id="{4EE33598-3A94-4272-9DEF-9F3703C768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Производная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dirty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36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34818" name="Заголовок 1">
                <a:extLst>
                  <a:ext uri="{FF2B5EF4-FFF2-40B4-BE49-F238E27FC236}">
                    <a16:creationId xmlns:a16="http://schemas.microsoft.com/office/drawing/2014/main" id="{4EE33598-3A94-4272-9DEF-9F3703C76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C838E4A2-D7FA-466D-A4B3-E76EE2538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981075"/>
                <a:ext cx="8785225" cy="5400675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ru-RU" altLang="ru-RU" sz="2400" dirty="0"/>
                  <a:t>Производная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ru-RU" altLang="ru-RU" sz="2400" dirty="0"/>
                  <a:t> по параметру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ru-RU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ru-RU" sz="2400" dirty="0"/>
                  <a:t>)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𝐏𝐀</m:t>
                              </m:r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br>
                  <a:rPr kumimoji="0" lang="ru-RU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𝐏𝐏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𝐏</m:t>
                                      </m:r>
                                    </m:e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lim>
                      </m:limLow>
                      <m:r>
                        <m:rPr>
                          <m:aln/>
                        </m:rP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aln/>
                        </m:rP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b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endParaRPr lang="en-US" altLang="ru-RU" sz="2400" dirty="0"/>
              </a:p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</m:e>
                                      <m:sup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b>
                    </m:sSub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-357188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acc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</m:oMath>
                  </m:oMathPara>
                </a14:m>
                <a:endParaRPr lang="en-US" altLang="ru-RU" sz="28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ru-RU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aln/>
                      </m:rP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b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C838E4A2-D7FA-466D-A4B3-E76EE2538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981075"/>
                <a:ext cx="8785225" cy="5400675"/>
              </a:xfrm>
              <a:blipFill>
                <a:blip r:embed="rId4"/>
                <a:stretch>
                  <a:fillRect l="-139" t="-226" b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47D3E-63E4-47F6-A844-FAFE6B6D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4: Минимизация в нелинейной регрессии.</a:t>
            </a:r>
          </a:p>
        </p:txBody>
      </p:sp>
      <p:sp>
        <p:nvSpPr>
          <p:cNvPr id="34821" name="Номер слайда 5">
            <a:extLst>
              <a:ext uri="{FF2B5EF4-FFF2-40B4-BE49-F238E27FC236}">
                <a16:creationId xmlns:a16="http://schemas.microsoft.com/office/drawing/2014/main" id="{228542E7-0009-42FA-B958-99A1E2B3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B97118-47C5-45E9-9747-5BDCDD84342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5" name="Объект 11">
                <a:extLst>
                  <a:ext uri="{FF2B5EF4-FFF2-40B4-BE49-F238E27FC236}">
                    <a16:creationId xmlns:a16="http://schemas.microsoft.com/office/drawing/2014/main" id="{9058E2BF-D445-47D6-8E04-F8359BCF7F51}"/>
                  </a:ext>
                </a:extLst>
              </p:cNvPr>
              <p:cNvSpPr txBox="1"/>
              <p:nvPr/>
            </p:nvSpPr>
            <p:spPr bwMode="auto">
              <a:xfrm>
                <a:off x="6667960" y="4178980"/>
                <a:ext cx="2476040" cy="488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</m:acc>
                      <m:sSup>
                        <m:sSup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825" name="Объект 11">
                <a:extLst>
                  <a:ext uri="{FF2B5EF4-FFF2-40B4-BE49-F238E27FC236}">
                    <a16:creationId xmlns:a16="http://schemas.microsoft.com/office/drawing/2014/main" id="{9058E2BF-D445-47D6-8E04-F8359BCF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960" y="4178980"/>
                <a:ext cx="2476040" cy="488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E0F5A81-AAEB-4D44-AB65-A6924D503FCC}"/>
              </a:ext>
            </a:extLst>
          </p:cNvPr>
          <p:cNvGrpSpPr/>
          <p:nvPr/>
        </p:nvGrpSpPr>
        <p:grpSpPr>
          <a:xfrm>
            <a:off x="323528" y="4437112"/>
            <a:ext cx="7992888" cy="1166436"/>
            <a:chOff x="251520" y="3918748"/>
            <a:chExt cx="7992888" cy="116643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FC2638D-90AF-4474-B728-B8A83AC42889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5085184"/>
              <a:ext cx="77048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Объект 11">
                  <a:extLst>
                    <a:ext uri="{FF2B5EF4-FFF2-40B4-BE49-F238E27FC236}">
                      <a16:creationId xmlns:a16="http://schemas.microsoft.com/office/drawing/2014/main" id="{C3364187-2EF0-40EE-9769-85BF03871662}"/>
                    </a:ext>
                  </a:extLst>
                </p:cNvPr>
                <p:cNvSpPr txBox="1"/>
                <p:nvPr/>
              </p:nvSpPr>
              <p:spPr bwMode="auto">
                <a:xfrm>
                  <a:off x="251520" y="3918748"/>
                  <a:ext cx="474966" cy="1023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Объект 11">
                  <a:extLst>
                    <a:ext uri="{FF2B5EF4-FFF2-40B4-BE49-F238E27FC236}">
                      <a16:creationId xmlns:a16="http://schemas.microsoft.com/office/drawing/2014/main" id="{C3364187-2EF0-40EE-9769-85BF03871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520" y="3918748"/>
                  <a:ext cx="474966" cy="1023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8A7963-14DF-4CBA-A10D-CC23B0EB6912}"/>
                  </a:ext>
                </a:extLst>
              </p:cNvPr>
              <p:cNvSpPr txBox="1"/>
              <p:nvPr/>
            </p:nvSpPr>
            <p:spPr>
              <a:xfrm>
                <a:off x="6610344" y="2492445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noProof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𝐐</m:t>
                      </m:r>
                    </m:oMath>
                  </m:oMathPara>
                </a14:m>
                <a:endParaRPr 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8A7963-14DF-4CBA-A10D-CC23B0EB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4" y="2492445"/>
                <a:ext cx="1944216" cy="461665"/>
              </a:xfrm>
              <a:prstGeom prst="rect">
                <a:avLst/>
              </a:prstGeom>
              <a:blipFill>
                <a:blip r:embed="rId7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AF46B1A-0444-4601-8300-0C5ED00E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914DFD62-D641-4B21-A947-A0B4FF0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3CF1C4-35B4-4A27-9B61-7B163F1FD15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9AAC538-8E77-4050-A332-0173D1B14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Общая 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3F398A1F-E5D3-4FEF-B78D-88FF9046E12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Если выполнено предположение о нормальности и независимости погрешностей, то все определяется «суммой квадратов» </a:t>
                </a:r>
              </a:p>
              <a:p>
                <a:pPr eaLnBrk="1" hangingPunct="1"/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Зависимость от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ru-RU" altLang="ru-RU" sz="2400" dirty="0"/>
                  <a:t> очень простая, и все особенности (и вся нужная информация) содержатся в зависимости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от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ru-RU" altLang="ru-RU" sz="2400" dirty="0"/>
                  <a:t>, которую обычно тяжело описать</a:t>
                </a:r>
              </a:p>
              <a:p>
                <a:pPr eaLnBrk="1" hangingPunct="1"/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Задача состоит в нахождении </a:t>
                </a:r>
                <a:r>
                  <a:rPr lang="en-US" altLang="ru-RU" sz="2400" dirty="0"/>
                  <a:t>(</a:t>
                </a:r>
                <a:r>
                  <a:rPr lang="ru-RU" altLang="ru-RU" sz="2400" dirty="0"/>
                  <a:t>глобального) минимума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т.е. оценки максимального правдоподобия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оценки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а также доверительных интервалов на эти величины и значения модельной функции</a:t>
                </a:r>
                <a:endParaRPr lang="ru-RU" altLang="ru-RU" sz="2400" dirty="0"/>
              </a:p>
              <a:p>
                <a:pPr eaLnBrk="1" hangingPunct="1"/>
                <a:endParaRPr lang="ru-RU" altLang="ru-RU" sz="2400" dirty="0"/>
              </a:p>
              <a:p>
                <a:pPr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3F398A1F-E5D3-4FEF-B78D-88FF9046E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 t="-790" r="-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4">
                <a:extLst>
                  <a:ext uri="{FF2B5EF4-FFF2-40B4-BE49-F238E27FC236}">
                    <a16:creationId xmlns:a16="http://schemas.microsoft.com/office/drawing/2014/main" id="{69D3F948-2233-4FA2-A7C0-3011B92FA4C5}"/>
                  </a:ext>
                </a:extLst>
              </p:cNvPr>
              <p:cNvSpPr txBox="1"/>
              <p:nvPr/>
            </p:nvSpPr>
            <p:spPr bwMode="auto">
              <a:xfrm>
                <a:off x="3707904" y="1772816"/>
                <a:ext cx="4680594" cy="101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d>
                                    </m:num>
                                    <m:den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74" name="Object 4">
                <a:extLst>
                  <a:ext uri="{FF2B5EF4-FFF2-40B4-BE49-F238E27FC236}">
                    <a16:creationId xmlns:a16="http://schemas.microsoft.com/office/drawing/2014/main" id="{69D3F948-2233-4FA2-A7C0-3011B92F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1772816"/>
                <a:ext cx="4680594" cy="1019175"/>
              </a:xfrm>
              <a:prstGeom prst="rect">
                <a:avLst/>
              </a:prstGeom>
              <a:blipFill>
                <a:blip r:embed="rId4"/>
                <a:stretch>
                  <a:fillRect b="-2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7EA31DB4-8066-4742-8A4A-58927E00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9219" name="Номер слайда 5">
            <a:extLst>
              <a:ext uri="{FF2B5EF4-FFF2-40B4-BE49-F238E27FC236}">
                <a16:creationId xmlns:a16="http://schemas.microsoft.com/office/drawing/2014/main" id="{558A1135-2F05-46C4-AD29-4C8AE51A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37BAD2-0CDB-445E-BCC3-CE9D3C07E62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EF06CDC-DF29-4F5C-9E36-068A4AB9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Общая постановка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C8E9CC93-9615-43C3-A337-075C9BABB1B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При некоторых разновидностях регрессии, минимизируется функции другой структуры, например:</a:t>
                </a:r>
              </a:p>
              <a:p>
                <a:pPr marL="360000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marL="360000" indent="-358775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Поэтому мы рассмотрим как общие методы минимизации, так и использующие структуру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/>
                  <a:t> в виде суммы квадратов</a:t>
                </a:r>
              </a:p>
            </p:txBody>
          </p:sp>
        </mc:Choice>
        <mc:Fallback xmlns="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C8E9CC93-9615-43C3-A337-075C9BABB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DD7B15C-BD71-4AEE-9AE3-E6CB75C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0243" name="Номер слайда 5">
            <a:extLst>
              <a:ext uri="{FF2B5EF4-FFF2-40B4-BE49-F238E27FC236}">
                <a16:creationId xmlns:a16="http://schemas.microsoft.com/office/drawing/2014/main" id="{33D0B86D-8452-412E-A230-60942D97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C9325A-338E-49BB-9B39-2000734F42F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B3295F6-EB69-4C72-86CD-8372B2ACA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Квадратичная функция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>
                <a:extLst>
                  <a:ext uri="{FF2B5EF4-FFF2-40B4-BE49-F238E27FC236}">
                    <a16:creationId xmlns:a16="http://schemas.microsoft.com/office/drawing/2014/main" id="{DCC871B7-AE07-463D-B6E5-FF98227806C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Простейшая функция, имеющая минимум, это квадратичная: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400" b="1" i="0" dirty="0" err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2400" b="1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altLang="ru-RU" sz="2400" b="1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400" b="1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ru-RU" sz="2400" b="1" i="0" dirty="0" err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sup>
                        </m:sSup>
                        <m:r>
                          <a:rPr lang="en-US" altLang="ru-RU" sz="2400" b="1" i="0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𝐆</m:t>
                        </m:r>
                        <m:r>
                          <a:rPr lang="en-US" altLang="ru-RU" sz="2400" b="1" i="0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400" dirty="0"/>
                  <a:t> </a:t>
                </a:r>
                <a:br>
                  <a:rPr lang="en-US" altLang="ru-RU" sz="2400" dirty="0"/>
                </a:b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𝐆</m:t>
                    </m:r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– </a:t>
                </a:r>
                <a:r>
                  <a:rPr lang="ru-RU" altLang="ru-RU" sz="2400" dirty="0"/>
                  <a:t>положительно определенная матрица.</a:t>
                </a:r>
              </a:p>
              <a:p>
                <a:pPr eaLnBrk="1" hangingPunct="1"/>
                <a:r>
                  <a:rPr lang="ru-RU" altLang="ru-RU" sz="2400" dirty="0"/>
                  <a:t>В любой точке градиент и гессиан равны:</a:t>
                </a:r>
                <a:endParaRPr lang="en-US" altLang="ru-RU" sz="2400" dirty="0"/>
              </a:p>
              <a:p>
                <a:pPr marL="358775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𝐆𝐱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Определив их в любой точке, можно точно найти положение минимума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𝐱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2400" b="0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𝐆</m:t>
                        </m:r>
                      </m:e>
                      <m:sup>
                        <m: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400" b="0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ru-RU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𝐠</m:t>
                    </m:r>
                    <m:r>
                      <a:rPr lang="ru-RU" altLang="ru-RU" sz="2400" b="1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Линейная регрессия сводится к такой функции</a:t>
                </a:r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Многие методы используют квадратичное приближение функции (линейное приближение модели)</a:t>
                </a:r>
              </a:p>
            </p:txBody>
          </p:sp>
        </mc:Choice>
        <mc:Fallback xmlns="">
          <p:sp>
            <p:nvSpPr>
              <p:cNvPr id="10245" name="Rectangle 3">
                <a:extLst>
                  <a:ext uri="{FF2B5EF4-FFF2-40B4-BE49-F238E27FC236}">
                    <a16:creationId xmlns:a16="http://schemas.microsoft.com/office/drawing/2014/main" id="{DCC871B7-AE07-463D-B6E5-FF9822780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3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7B3C4-99CD-4494-A60D-B5267DCD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1267" name="Номер слайда 5">
            <a:extLst>
              <a:ext uri="{FF2B5EF4-FFF2-40B4-BE49-F238E27FC236}">
                <a16:creationId xmlns:a16="http://schemas.microsoft.com/office/drawing/2014/main" id="{6FB8901A-CD32-4A8C-9F00-6F02A88C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E7D433-AE2B-4191-82AA-401C9B3E9C9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0C833FB1-2D18-469A-889B-3E151C435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Компоненты итерации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88EC95F8-C643-42A7-8A61-3CCE81D96D3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Направление движения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ru-RU" altLang="ru-RU" b="1" dirty="0">
                  <a:latin typeface="Times New Roman" panose="02020603050405020304" pitchFamily="18" charset="0"/>
                </a:endParaRPr>
              </a:p>
              <a:p>
                <a:pPr lvl="1" eaLnBrk="1" hangingPunct="1"/>
                <a:r>
                  <a:rPr lang="ru-RU" altLang="ru-RU" dirty="0"/>
                  <a:t>Наискорейшего спуска (против градиента): </a:t>
                </a:r>
                <a14:m>
                  <m:oMath xmlns:m="http://schemas.openxmlformats.org/officeDocument/2006/math">
                    <m:r>
                      <a:rPr lang="en-US" altLang="ru-RU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b="1" i="0" dirty="0"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ru-RU" altLang="ru-RU" dirty="0"/>
                  <a:t> </a:t>
                </a:r>
              </a:p>
              <a:p>
                <a:pPr lvl="1" eaLnBrk="1" hangingPunct="1"/>
                <a:r>
                  <a:rPr lang="ru-RU" altLang="ru-RU" dirty="0"/>
                  <a:t>Спуска: </a:t>
                </a:r>
                <a14:m>
                  <m:oMath xmlns:m="http://schemas.openxmlformats.org/officeDocument/2006/math">
                    <m:r>
                      <a:rPr lang="en-US" altLang="ru-RU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ru-RU" b="1" i="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altLang="ru-RU" b="1" i="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𝐠</m:t>
                    </m:r>
                  </m:oMath>
                </a14:m>
                <a:r>
                  <a:rPr lang="ru-RU" altLang="ru-RU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ru-RU" alt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– </a:t>
                </a:r>
                <a:r>
                  <a:rPr lang="ru-RU" altLang="ru-RU" dirty="0">
                    <a:solidFill>
                      <a:srgbClr val="000000"/>
                    </a:solidFill>
                  </a:rPr>
                  <a:t>положительно определена</a:t>
                </a:r>
                <a:endParaRPr lang="ru-RU" altLang="ru-RU" dirty="0"/>
              </a:p>
              <a:p>
                <a:pPr lvl="1" eaLnBrk="1" hangingPunct="1"/>
                <a:r>
                  <a:rPr lang="ru-RU" altLang="ru-RU" dirty="0"/>
                  <a:t>Направление Ньютона</a:t>
                </a:r>
                <a:r>
                  <a:rPr lang="en-US" altLang="ru-RU" dirty="0"/>
                  <a:t> (</a:t>
                </a:r>
                <a:r>
                  <a:rPr lang="ru-RU" altLang="ru-RU" dirty="0"/>
                  <a:t>из квадратичного приближения</a:t>
                </a:r>
                <a:r>
                  <a:rPr lang="en-US" altLang="ru-RU" dirty="0"/>
                  <a:t>):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ru-RU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ru-RU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RU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altLang="ru-RU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𝐠</m:t>
                    </m:r>
                  </m:oMath>
                </a14:m>
                <a:endParaRPr lang="en-US" altLang="ru-RU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dirty="0"/>
                  <a:t>Величина шага</a:t>
                </a:r>
              </a:p>
              <a:p>
                <a:pPr lvl="1" eaLnBrk="1" hangingPunct="1"/>
                <a:r>
                  <a:rPr lang="ru-RU" altLang="ru-RU" dirty="0"/>
                  <a:t>Поиск в заданном направлении (линейный поиск), (приблизительно) минимизируя </a:t>
                </a:r>
                <a:br>
                  <a:rPr lang="en-US" altLang="ru-RU" dirty="0"/>
                </a:br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altLang="ru-R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𝐱</m:t>
                        </m:r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ru-RU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altLang="ru-RU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alt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ru-RU" altLang="ru-RU" dirty="0"/>
                  <a:t>Из квадратичного приближения</a:t>
                </a:r>
              </a:p>
              <a:p>
                <a:pPr eaLnBrk="1" hangingPunct="1"/>
                <a:endParaRPr lang="ru-RU" altLang="ru-RU" dirty="0"/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88EC95F8-C643-42A7-8A61-3CCE81D96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25740F-F81D-42E0-BC0B-701323E9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2291" name="Номер слайда 5">
            <a:extLst>
              <a:ext uri="{FF2B5EF4-FFF2-40B4-BE49-F238E27FC236}">
                <a16:creationId xmlns:a16="http://schemas.microsoft.com/office/drawing/2014/main" id="{EAE14F68-C54F-4DA9-B419-8905C2FF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F45328-AADC-4618-B438-980FC6DC1AC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6D1DA8E-6ECC-4CDF-9458-E3EFEDEC1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наискорейшего спуска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6B15DCE4-BF94-46D2-92DE-636720DBE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897437" cy="5400675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Движение против градиента (зеленая линия) сильно неоптимально, когда линии (эллипсы) постоянного уровня сильно вытянуты</a:t>
            </a:r>
          </a:p>
          <a:p>
            <a:pPr eaLnBrk="1" hangingPunct="1"/>
            <a:r>
              <a:rPr lang="ru-RU" altLang="ru-RU" sz="2400" dirty="0"/>
              <a:t>Поэтому используются модификации, например, метод сопряженных градиентов (красная линия) или метод Ньютона (сходится за одну итерацию)</a:t>
            </a: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DD52A9DC-A4D8-4E78-81BC-52604DFF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908050"/>
            <a:ext cx="39639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06273-3997-4160-898C-512B5608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3315" name="Номер слайда 5">
            <a:extLst>
              <a:ext uri="{FF2B5EF4-FFF2-40B4-BE49-F238E27FC236}">
                <a16:creationId xmlns:a16="http://schemas.microsoft.com/office/drawing/2014/main" id="{B125BABA-1482-4183-81DB-E5665A97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63AD98-2840-42B9-ACBD-2B13E2BDEFF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5AFCA036-891B-4BFD-A2DF-79E2D896E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Алгоритмы локальной минимизации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0422D5D-53DC-4AAC-91F0-0DD58BDF4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Общие методы</a:t>
            </a:r>
          </a:p>
          <a:p>
            <a:pPr lvl="1" eaLnBrk="1" hangingPunct="1"/>
            <a:r>
              <a:rPr lang="ru-RU" altLang="ru-RU" dirty="0"/>
              <a:t>Не использующие производные</a:t>
            </a:r>
          </a:p>
          <a:p>
            <a:pPr lvl="2" eaLnBrk="1" hangingPunct="1"/>
            <a:r>
              <a:rPr lang="ru-RU" altLang="ru-RU" dirty="0"/>
              <a:t>Метод Нельдера-Мида (симплекса, амебы)</a:t>
            </a:r>
          </a:p>
          <a:p>
            <a:pPr lvl="1" eaLnBrk="1" hangingPunct="1"/>
            <a:r>
              <a:rPr lang="ru-RU" altLang="ru-RU" dirty="0"/>
              <a:t>Первого порядка</a:t>
            </a:r>
          </a:p>
          <a:p>
            <a:pPr lvl="2" eaLnBrk="1" hangingPunct="1"/>
            <a:r>
              <a:rPr lang="ru-RU" altLang="ru-RU" dirty="0"/>
              <a:t>Метод сопряженных градиентов</a:t>
            </a:r>
          </a:p>
          <a:p>
            <a:pPr lvl="2" eaLnBrk="1" hangingPunct="1"/>
            <a:r>
              <a:rPr lang="ru-RU" altLang="ru-RU" dirty="0"/>
              <a:t>Квазиньютоновские методы</a:t>
            </a:r>
          </a:p>
          <a:p>
            <a:pPr lvl="1" eaLnBrk="1" hangingPunct="1"/>
            <a:r>
              <a:rPr lang="ru-RU" altLang="ru-RU" dirty="0"/>
              <a:t>Второго порядка</a:t>
            </a:r>
          </a:p>
          <a:p>
            <a:pPr lvl="2" eaLnBrk="1" hangingPunct="1"/>
            <a:r>
              <a:rPr lang="ru-RU" altLang="ru-RU" dirty="0"/>
              <a:t>Метод Ньютона</a:t>
            </a:r>
          </a:p>
          <a:p>
            <a:pPr lvl="2" eaLnBrk="1" hangingPunct="1"/>
            <a:r>
              <a:rPr lang="ru-RU" altLang="ru-RU" dirty="0"/>
              <a:t>Модификации метода Ньютона</a:t>
            </a:r>
          </a:p>
          <a:p>
            <a:pPr lvl="1" eaLnBrk="1" hangingPunct="1"/>
            <a:r>
              <a:rPr lang="ru-RU" altLang="ru-RU" dirty="0"/>
              <a:t>Численное вычисление производных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120602-955E-4D32-986C-9BFEE10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4: Минимизация в нелинейной регрессии.</a:t>
            </a:r>
          </a:p>
        </p:txBody>
      </p:sp>
      <p:sp>
        <p:nvSpPr>
          <p:cNvPr id="14339" name="Номер слайда 5">
            <a:extLst>
              <a:ext uri="{FF2B5EF4-FFF2-40B4-BE49-F238E27FC236}">
                <a16:creationId xmlns:a16="http://schemas.microsoft.com/office/drawing/2014/main" id="{CF5CA4A5-A3E1-484D-9F4F-36D52004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3D6EAD-A7FC-47E0-9D09-D9343844FDA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541F8B1-0010-4C98-9DB7-A1A8FF29B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Ньютона и модификации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8254A9A5-D967-4AC0-B716-5720723C7EC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Оригинальный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ru-RU" sz="2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Модификации</a:t>
                </a:r>
                <a:r>
                  <a:rPr lang="en-US" altLang="ru-RU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𝜌</m:t>
                    </m:r>
                    <m:sSubSup>
                      <m:sSubSup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altLang="ru-RU" sz="2800" dirty="0">
                  <a:solidFill>
                    <a:srgbClr val="000000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𝜌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 пробуем 1 и дальше уменьшаем (квадратичная или кубическая интерполяция)</a:t>
                </a:r>
              </a:p>
              <a:p>
                <a:pPr lvl="1"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Преобразование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чтобы стала положительно определенной</a:t>
                </a:r>
              </a:p>
              <a:p>
                <a:pPr lvl="2" eaLnBrk="1" hangingPunct="1"/>
                <a:r>
                  <a:rPr lang="ru-RU" altLang="ru-RU" sz="2000" dirty="0">
                    <a:solidFill>
                      <a:srgbClr val="000000"/>
                    </a:solidFill>
                  </a:rPr>
                  <a:t>спектральный анализ (обращение знака отрицательных собственных значений)</a:t>
                </a:r>
              </a:p>
              <a:p>
                <a:pPr lvl="2" eaLnBrk="1" hangingPunct="1"/>
                <a:r>
                  <a:rPr lang="ru-RU" altLang="ru-RU" sz="2000" dirty="0">
                    <a:solidFill>
                      <a:srgbClr val="000000"/>
                    </a:solidFill>
                  </a:rPr>
                  <a:t>добавление положительно определенной матрицы</a:t>
                </a:r>
              </a:p>
              <a:p>
                <a:pPr lvl="1"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Метод доверенной области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3333CC"/>
                    </a:solidFill>
                  </a:rPr>
                  <a:t>Современные реализации – надежные и быстросходящиеся методы</a:t>
                </a:r>
              </a:p>
              <a:p>
                <a:pPr lvl="1" eaLnBrk="1" hangingPunct="1"/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8254A9A5-D967-4AC0-B716-5720723C7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8729</TotalTime>
  <Words>2043</Words>
  <Application>Microsoft Office PowerPoint</Application>
  <PresentationFormat>Экран (4:3)</PresentationFormat>
  <Paragraphs>242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Tahoma</vt:lpstr>
      <vt:lpstr>Times New Roman</vt:lpstr>
      <vt:lpstr>Wingdings</vt:lpstr>
      <vt:lpstr>Blends</vt:lpstr>
      <vt:lpstr>Обратные задачи: теория и практика</vt:lpstr>
      <vt:lpstr>План темы</vt:lpstr>
      <vt:lpstr>Общая постановка задачи</vt:lpstr>
      <vt:lpstr>Общая постановка задачи</vt:lpstr>
      <vt:lpstr>Квадратичная функция</vt:lpstr>
      <vt:lpstr>Компоненты итерации</vt:lpstr>
      <vt:lpstr>Метод наискорейшего спуска</vt:lpstr>
      <vt:lpstr>Алгоритмы локальной минимизации</vt:lpstr>
      <vt:lpstr>Метод Ньютона и модификации</vt:lpstr>
      <vt:lpstr>Метод доверенной области</vt:lpstr>
      <vt:lpstr>Квазиньютоновские методы</vt:lpstr>
      <vt:lpstr>Метод сопряженных градиентов</vt:lpstr>
      <vt:lpstr>Метод Нельдера-Мида</vt:lpstr>
      <vt:lpstr>Пример метода Нельдера-Мида</vt:lpstr>
      <vt:lpstr>Глобальная оптимизация</vt:lpstr>
      <vt:lpstr>Метод имитации отжига</vt:lpstr>
      <vt:lpstr>Генетический алгоритм</vt:lpstr>
      <vt:lpstr>Метод DiRect</vt:lpstr>
      <vt:lpstr>Алгоритмы локальной минимизации</vt:lpstr>
      <vt:lpstr>Метод Гаусса-Ньютона</vt:lpstr>
      <vt:lpstr>Метод Левенберга-Марквардта</vt:lpstr>
      <vt:lpstr>Разделяемые параметры</vt:lpstr>
      <vt:lpstr>Разделяемые параметры</vt:lpstr>
      <vt:lpstr>Псевдообратная матрица</vt:lpstr>
      <vt:lpstr>Производная от P_A и A^+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111</cp:revision>
  <dcterms:created xsi:type="dcterms:W3CDTF">2009-02-23T16:02:07Z</dcterms:created>
  <dcterms:modified xsi:type="dcterms:W3CDTF">2023-03-23T16:59:12Z</dcterms:modified>
</cp:coreProperties>
</file>