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4" r:id="rId1"/>
  </p:sldMasterIdLst>
  <p:notesMasterIdLst>
    <p:notesMasterId r:id="rId26"/>
  </p:notesMasterIdLst>
  <p:sldIdLst>
    <p:sldId id="256" r:id="rId2"/>
    <p:sldId id="257" r:id="rId3"/>
    <p:sldId id="278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80" r:id="rId18"/>
    <p:sldId id="271" r:id="rId19"/>
    <p:sldId id="272" r:id="rId20"/>
    <p:sldId id="273" r:id="rId21"/>
    <p:sldId id="274" r:id="rId22"/>
    <p:sldId id="275" r:id="rId23"/>
    <p:sldId id="276" r:id="rId24"/>
    <p:sldId id="277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30" autoAdjust="0"/>
    <p:restoredTop sz="95503" autoAdjust="0"/>
  </p:normalViewPr>
  <p:slideViewPr>
    <p:cSldViewPr snapToGrid="0">
      <p:cViewPr varScale="1">
        <p:scale>
          <a:sx n="88" d="100"/>
          <a:sy n="88" d="100"/>
        </p:scale>
        <p:origin x="946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632D614C-5560-4E08-B2B3-0ED4A1E65A9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FAD2AEAE-63C1-4BA6-8837-8D5A5C9A9FD7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628" name="Rectangle 4">
            <a:extLst>
              <a:ext uri="{FF2B5EF4-FFF2-40B4-BE49-F238E27FC236}">
                <a16:creationId xmlns:a16="http://schemas.microsoft.com/office/drawing/2014/main" id="{ADFD9F86-96D1-4104-9476-66DFBBD474CA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BE524C3D-D15A-40BF-8309-CA07BA507FBD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Click to edit Master text styles</a:t>
            </a:r>
          </a:p>
          <a:p>
            <a:pPr lvl="1"/>
            <a:r>
              <a:rPr lang="ru-RU" noProof="0"/>
              <a:t>Second level</a:t>
            </a:r>
          </a:p>
          <a:p>
            <a:pPr lvl="2"/>
            <a:r>
              <a:rPr lang="ru-RU" noProof="0"/>
              <a:t>Third level</a:t>
            </a:r>
          </a:p>
          <a:p>
            <a:pPr lvl="3"/>
            <a:r>
              <a:rPr lang="ru-RU" noProof="0"/>
              <a:t>Fourth level</a:t>
            </a:r>
          </a:p>
          <a:p>
            <a:pPr lvl="4"/>
            <a:r>
              <a:rPr lang="ru-RU" noProof="0"/>
              <a:t>Fifth level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D2ABD58C-1263-4D2E-A073-252D9979208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B6049C28-FC0B-49AF-9ADF-5BF6D353E6B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50F1571B-73ED-43BD-8D22-1FC0BDD53E1C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>
            <a:extLst>
              <a:ext uri="{FF2B5EF4-FFF2-40B4-BE49-F238E27FC236}">
                <a16:creationId xmlns:a16="http://schemas.microsoft.com/office/drawing/2014/main" id="{971C6768-CBF5-44D0-8276-2A93E540EAF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4D7C3BD-073F-4EEC-B512-EC5E8DDBF322}" type="slidenum">
              <a:rPr lang="ru-RU" altLang="ru-RU"/>
              <a:pPr eaLnBrk="1" hangingPunct="1">
                <a:spcBef>
                  <a:spcPct val="0"/>
                </a:spcBef>
              </a:pPr>
              <a:t>2</a:t>
            </a:fld>
            <a:endParaRPr lang="ru-RU" altLang="ru-RU"/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0D2586DD-D778-49DC-B972-7B59E009E61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50AEF7A2-0351-4F99-84FE-2A5AE000A7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A94CB1E3-EBB0-42B1-A0D1-B587D50BDB9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3F18F2B-C3F7-4DAA-B052-DC84696D670D}" type="slidenum">
              <a:rPr lang="ru-RU" altLang="ru-RU"/>
              <a:pPr eaLnBrk="1" hangingPunct="1">
                <a:spcBef>
                  <a:spcPct val="0"/>
                </a:spcBef>
              </a:pPr>
              <a:t>7</a:t>
            </a:fld>
            <a:endParaRPr lang="ru-RU" altLang="ru-RU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40EF699D-CAA3-463E-8375-802FFDFCFCD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24017038-A50C-4A36-86D3-EB3D73ED61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ru-RU">
                <a:latin typeface="Arial" panose="020B0604020202020204" pitchFamily="34" charset="0"/>
                <a:cs typeface="Arial" panose="020B0604020202020204" pitchFamily="34" charset="0"/>
              </a:rPr>
              <a:t>image edited from </a:t>
            </a:r>
            <a:r>
              <a:rPr lang="ru-RU" altLang="ru-RU">
                <a:latin typeface="Arial" panose="020B0604020202020204" pitchFamily="34" charset="0"/>
                <a:cs typeface="Arial" panose="020B0604020202020204" pitchFamily="34" charset="0"/>
              </a:rPr>
              <a:t>http://en.wikipedia.org/wiki/File:OLS_geometric_interpretation.svg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5B73E698-D09B-40E8-989A-300B7AF0DA0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EC59D18-A977-4B0D-BC41-82C7CD72C5AD}" type="slidenum">
              <a:rPr lang="ru-RU" altLang="ru-RU"/>
              <a:pPr eaLnBrk="1" hangingPunct="1">
                <a:spcBef>
                  <a:spcPct val="0"/>
                </a:spcBef>
              </a:pPr>
              <a:t>12</a:t>
            </a:fld>
            <a:endParaRPr lang="ru-RU" altLang="ru-RU"/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3EF75AEB-A2B9-4A08-85B8-34FEBE5832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0C2ED9BD-859C-4384-874A-9037BB54BE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altLang="ru-RU">
                <a:latin typeface="Arial" panose="020B0604020202020204" pitchFamily="34" charset="0"/>
                <a:cs typeface="Arial" panose="020B0604020202020204" pitchFamily="34" charset="0"/>
              </a:rPr>
              <a:t>Неравенство Коши-Шварца (Буняковского)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996B22C2-7B56-4612-AE14-4769060CE06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68D9AEC-C852-4697-8BA8-D0A9CC1990C8}" type="slidenum">
              <a:rPr lang="ru-RU" altLang="ru-RU"/>
              <a:pPr eaLnBrk="1" hangingPunct="1">
                <a:spcBef>
                  <a:spcPct val="0"/>
                </a:spcBef>
              </a:pPr>
              <a:t>13</a:t>
            </a:fld>
            <a:endParaRPr lang="ru-RU" altLang="ru-RU"/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C6D723C8-F943-4CF6-B01C-0AECB02F410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7597D40A-C8F6-4A26-A9D4-4D1B89E818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altLang="ru-RU">
                <a:latin typeface="Arial" panose="020B0604020202020204" pitchFamily="34" charset="0"/>
                <a:cs typeface="Arial" panose="020B0604020202020204" pitchFamily="34" charset="0"/>
              </a:rPr>
              <a:t>Неравенство Коши-Шварца (Буняковского)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>
            <a:extLst>
              <a:ext uri="{FF2B5EF4-FFF2-40B4-BE49-F238E27FC236}">
                <a16:creationId xmlns:a16="http://schemas.microsoft.com/office/drawing/2014/main" id="{EBE16CD0-DBB2-40FD-95DB-0DE08EA2041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Заметки 2">
            <a:extLst>
              <a:ext uri="{FF2B5EF4-FFF2-40B4-BE49-F238E27FC236}">
                <a16:creationId xmlns:a16="http://schemas.microsoft.com/office/drawing/2014/main" id="{A70BDFFE-085C-46E6-9587-B5BC308D83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ru-RU" altLang="ru-RU">
                <a:latin typeface="Arial" panose="020B0604020202020204" pitchFamily="34" charset="0"/>
                <a:cs typeface="Arial" panose="020B0604020202020204" pitchFamily="34" charset="0"/>
              </a:rPr>
              <a:t>Независимость двух случайных величин следует из ортогональности </a:t>
            </a:r>
            <a:r>
              <a:rPr lang="en-US" altLang="ru-RU" b="1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altLang="ru-RU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en-US" altLang="ru-RU" b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altLang="ru-RU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altLang="ru-RU" b="1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endParaRPr lang="ru-RU" altLang="ru-RU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48" name="Номер слайда 3">
            <a:extLst>
              <a:ext uri="{FF2B5EF4-FFF2-40B4-BE49-F238E27FC236}">
                <a16:creationId xmlns:a16="http://schemas.microsoft.com/office/drawing/2014/main" id="{61EA3924-D824-417C-ACC6-39450C34243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118AF33-7A8D-416E-9B4E-AE80F5FB454F}" type="slidenum">
              <a:rPr lang="ru-RU" altLang="ru-RU">
                <a:latin typeface="Arial" panose="020B0604020202020204" pitchFamily="34" charset="0"/>
              </a:rPr>
              <a:pPr eaLnBrk="1" hangingPunct="1"/>
              <a:t>18</a:t>
            </a:fld>
            <a:endParaRPr lang="ru-RU" altLang="ru-RU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>
            <a:extLst>
              <a:ext uri="{FF2B5EF4-FFF2-40B4-BE49-F238E27FC236}">
                <a16:creationId xmlns:a16="http://schemas.microsoft.com/office/drawing/2014/main" id="{304A881E-BD28-4EF7-B4B4-AFBA3BFA033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Заметки 2">
            <a:extLst>
              <a:ext uri="{FF2B5EF4-FFF2-40B4-BE49-F238E27FC236}">
                <a16:creationId xmlns:a16="http://schemas.microsoft.com/office/drawing/2014/main" id="{C3598071-808D-4196-ACA3-2DF7736F02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ru-RU">
                <a:latin typeface="Arial" panose="020B0604020202020204" pitchFamily="34" charset="0"/>
                <a:cs typeface="Arial" panose="020B0604020202020204" pitchFamily="34" charset="0"/>
              </a:rPr>
              <a:t>http://en.wikipedia.org/wiki/Errors-in-variables_model</a:t>
            </a:r>
            <a:endParaRPr lang="ru-RU" alt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772" name="Номер слайда 3">
            <a:extLst>
              <a:ext uri="{FF2B5EF4-FFF2-40B4-BE49-F238E27FC236}">
                <a16:creationId xmlns:a16="http://schemas.microsoft.com/office/drawing/2014/main" id="{9FDB23E4-DC9B-4B5C-A3E0-4E59612650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45888C7-6C95-4404-8CEC-2E444236F4D8}" type="slidenum">
              <a:rPr lang="ru-RU" altLang="ru-RU"/>
              <a:pPr eaLnBrk="1" hangingPunct="1">
                <a:spcBef>
                  <a:spcPct val="0"/>
                </a:spcBef>
              </a:pPr>
              <a:t>21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>
            <a:extLst>
              <a:ext uri="{FF2B5EF4-FFF2-40B4-BE49-F238E27FC236}">
                <a16:creationId xmlns:a16="http://schemas.microsoft.com/office/drawing/2014/main" id="{3D9BA0FA-55AF-4D02-9AEF-05C4907B85F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>
            <a:extLst>
              <a:ext uri="{FF2B5EF4-FFF2-40B4-BE49-F238E27FC236}">
                <a16:creationId xmlns:a16="http://schemas.microsoft.com/office/drawing/2014/main" id="{17BCA4BF-6019-4FE9-83F8-2EB8751E0C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ru-RU">
                <a:latin typeface="Arial" panose="020B0604020202020204" pitchFamily="34" charset="0"/>
                <a:cs typeface="Arial" panose="020B0604020202020204" pitchFamily="34" charset="0"/>
              </a:rPr>
              <a:t>http://en.wikipedia.org/wiki/Deming_regression</a:t>
            </a:r>
            <a:endParaRPr lang="ru-RU" altLang="ru-RU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ru-RU">
                <a:latin typeface="Arial" panose="020B0604020202020204" pitchFamily="34" charset="0"/>
                <a:cs typeface="Arial" panose="020B0604020202020204" pitchFamily="34" charset="0"/>
              </a:rPr>
              <a:t>http://en.wikipedia.org/wiki/File:Total_least_squares.svg</a:t>
            </a:r>
            <a:endParaRPr lang="ru-RU" alt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796" name="Номер слайда 3">
            <a:extLst>
              <a:ext uri="{FF2B5EF4-FFF2-40B4-BE49-F238E27FC236}">
                <a16:creationId xmlns:a16="http://schemas.microsoft.com/office/drawing/2014/main" id="{A5DCA7DA-FD98-43CF-AC3C-512CA1E4F0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B48A666-C886-46EC-B531-6BE55FB64207}" type="slidenum">
              <a:rPr lang="ru-RU" altLang="ru-RU"/>
              <a:pPr eaLnBrk="1" hangingPunct="1">
                <a:spcBef>
                  <a:spcPct val="0"/>
                </a:spcBef>
              </a:pPr>
              <a:t>22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>
            <a:extLst>
              <a:ext uri="{FF2B5EF4-FFF2-40B4-BE49-F238E27FC236}">
                <a16:creationId xmlns:a16="http://schemas.microsoft.com/office/drawing/2014/main" id="{54B1D635-FB7B-42B6-BCF9-AAB9E1F7912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Заметки 2">
            <a:extLst>
              <a:ext uri="{FF2B5EF4-FFF2-40B4-BE49-F238E27FC236}">
                <a16:creationId xmlns:a16="http://schemas.microsoft.com/office/drawing/2014/main" id="{CDAEC112-35DE-4B64-A8B0-1F0F3CF86C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ru-RU">
                <a:latin typeface="Arial" panose="020B0604020202020204" pitchFamily="34" charset="0"/>
                <a:cs typeface="Arial" panose="020B0604020202020204" pitchFamily="34" charset="0"/>
              </a:rPr>
              <a:t>http://en.wikipedia.org/wiki/Total_least_squares</a:t>
            </a:r>
          </a:p>
          <a:p>
            <a:r>
              <a:rPr lang="en-US" altLang="ru-RU">
                <a:latin typeface="Arial" panose="020B0604020202020204" pitchFamily="34" charset="0"/>
                <a:cs typeface="Arial" panose="020B0604020202020204" pitchFamily="34" charset="0"/>
              </a:rPr>
              <a:t>http://eprints.soton.ac.uk/263855/1/tls_overview.pdf</a:t>
            </a:r>
            <a:endParaRPr lang="ru-RU" alt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820" name="Номер слайда 3">
            <a:extLst>
              <a:ext uri="{FF2B5EF4-FFF2-40B4-BE49-F238E27FC236}">
                <a16:creationId xmlns:a16="http://schemas.microsoft.com/office/drawing/2014/main" id="{E8AB4D2A-859D-42E8-A689-23D81BC35D0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84C2930-7AC2-4866-A538-6AD04CA9D4D9}" type="slidenum">
              <a:rPr lang="ru-RU" altLang="ru-RU"/>
              <a:pPr eaLnBrk="1" hangingPunct="1">
                <a:spcBef>
                  <a:spcPct val="0"/>
                </a:spcBef>
              </a:pPr>
              <a:t>24</a:t>
            </a:fld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71D0A7BA-257F-49E7-8FCE-CACB8F603E38}"/>
              </a:ext>
            </a:extLst>
          </p:cNvPr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734963D0-9C82-47F2-A558-0C4BA20C668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2" name="Rectangle 4">
                <a:extLst>
                  <a:ext uri="{FF2B5EF4-FFF2-40B4-BE49-F238E27FC236}">
                    <a16:creationId xmlns:a16="http://schemas.microsoft.com/office/drawing/2014/main" id="{4B8B1C7D-B798-4B43-9E77-42BF03FA96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/>
              </a:p>
            </p:txBody>
          </p:sp>
          <p:sp>
            <p:nvSpPr>
              <p:cNvPr id="13" name="Rectangle 5">
                <a:extLst>
                  <a:ext uri="{FF2B5EF4-FFF2-40B4-BE49-F238E27FC236}">
                    <a16:creationId xmlns:a16="http://schemas.microsoft.com/office/drawing/2014/main" id="{C22C5BF7-0EE5-4487-8CC7-10DDAB502C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/>
              </a:p>
            </p:txBody>
          </p:sp>
        </p:grpSp>
        <p:grpSp>
          <p:nvGrpSpPr>
            <p:cNvPr id="6" name="Group 6">
              <a:extLst>
                <a:ext uri="{FF2B5EF4-FFF2-40B4-BE49-F238E27FC236}">
                  <a16:creationId xmlns:a16="http://schemas.microsoft.com/office/drawing/2014/main" id="{F7F1D9CB-0246-492D-BEF7-52542FE5435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0" name="Rectangle 7">
                <a:extLst>
                  <a:ext uri="{FF2B5EF4-FFF2-40B4-BE49-F238E27FC236}">
                    <a16:creationId xmlns:a16="http://schemas.microsoft.com/office/drawing/2014/main" id="{2E3E6D6F-92F0-4220-A028-75D0E833CA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/>
              </a:p>
            </p:txBody>
          </p:sp>
          <p:sp>
            <p:nvSpPr>
              <p:cNvPr id="11" name="Rectangle 8">
                <a:extLst>
                  <a:ext uri="{FF2B5EF4-FFF2-40B4-BE49-F238E27FC236}">
                    <a16:creationId xmlns:a16="http://schemas.microsoft.com/office/drawing/2014/main" id="{8F78E13C-9310-44EC-BBB4-04C73793BD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9" y="2640"/>
                <a:ext cx="335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/>
              </a:p>
            </p:txBody>
          </p:sp>
        </p:grpSp>
        <p:sp>
          <p:nvSpPr>
            <p:cNvPr id="7" name="Rectangle 9">
              <a:extLst>
                <a:ext uri="{FF2B5EF4-FFF2-40B4-BE49-F238E27FC236}">
                  <a16:creationId xmlns:a16="http://schemas.microsoft.com/office/drawing/2014/main" id="{786A38B7-EC0E-4DF5-8542-0FD662C0B5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/>
            </a:p>
          </p:txBody>
        </p:sp>
        <p:sp>
          <p:nvSpPr>
            <p:cNvPr id="8" name="Rectangle 10">
              <a:extLst>
                <a:ext uri="{FF2B5EF4-FFF2-40B4-BE49-F238E27FC236}">
                  <a16:creationId xmlns:a16="http://schemas.microsoft.com/office/drawing/2014/main" id="{FC79E110-7D5D-4877-81C8-DAB61C5EC8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/>
            </a:p>
          </p:txBody>
        </p:sp>
        <p:sp>
          <p:nvSpPr>
            <p:cNvPr id="9" name="Rectangle 11">
              <a:extLst>
                <a:ext uri="{FF2B5EF4-FFF2-40B4-BE49-F238E27FC236}">
                  <a16:creationId xmlns:a16="http://schemas.microsoft.com/office/drawing/2014/main" id="{39A3DE0D-31E9-4F1E-8C9B-650EF2E51B05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/>
            </a:p>
          </p:txBody>
        </p:sp>
      </p:grpSp>
      <p:sp>
        <p:nvSpPr>
          <p:cNvPr id="74764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/>
              <a:t>Click to edit Master title style</a:t>
            </a:r>
          </a:p>
        </p:txBody>
      </p:sp>
      <p:sp>
        <p:nvSpPr>
          <p:cNvPr id="74765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/>
              <a:t>Click to edit Master subtitle style</a:t>
            </a:r>
          </a:p>
        </p:txBody>
      </p:sp>
      <p:sp>
        <p:nvSpPr>
          <p:cNvPr id="14" name="Rectangle 14">
            <a:extLst>
              <a:ext uri="{FF2B5EF4-FFF2-40B4-BE49-F238E27FC236}">
                <a16:creationId xmlns:a16="http://schemas.microsoft.com/office/drawing/2014/main" id="{0D08867A-B107-4231-BBDD-883DCE46D29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1009650" y="6237288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ru-RU"/>
              <a:t>27.02.2013</a:t>
            </a:r>
          </a:p>
        </p:txBody>
      </p:sp>
      <p:sp>
        <p:nvSpPr>
          <p:cNvPr id="15" name="Rectangle 15">
            <a:extLst>
              <a:ext uri="{FF2B5EF4-FFF2-40B4-BE49-F238E27FC236}">
                <a16:creationId xmlns:a16="http://schemas.microsoft.com/office/drawing/2014/main" id="{25E9D67F-891C-4699-B81A-26C33ED8A44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438525" y="6237288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ru-RU"/>
              <a:t>Обратные задачи. Лекция 3: Линейная регрессия.</a:t>
            </a:r>
          </a:p>
        </p:txBody>
      </p:sp>
      <p:sp>
        <p:nvSpPr>
          <p:cNvPr id="16" name="Rectangle 16">
            <a:extLst>
              <a:ext uri="{FF2B5EF4-FFF2-40B4-BE49-F238E27FC236}">
                <a16:creationId xmlns:a16="http://schemas.microsoft.com/office/drawing/2014/main" id="{7B6CD2A1-6397-43F3-ABA8-E4C27638027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77050" y="6237288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BA5188F-B54F-4E65-95AB-28C0A06DAC7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00516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4182C114-AFEE-4E8D-9FA3-8DFDB8C3CDC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27.02.2013</a:t>
            </a: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A3A050CF-F56C-43FB-A376-AFACA59EE09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Обратные задачи. Лекция 3: Линейная регрессия.</a:t>
            </a:r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CB2A9D8A-94AA-412B-ABB5-E3F8F99DA08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1A0998-F8E1-45A6-AD59-6AA7809BABE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57717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0213" y="0"/>
            <a:ext cx="2200275" cy="64531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79388" y="0"/>
            <a:ext cx="6448425" cy="64531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585C784E-2C60-4785-8F37-DA629F6B840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27.02.2013</a:t>
            </a: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0C0F533F-BAE7-46DC-B57F-50F37A78B86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Обратные задачи. Лекция 3: Линейная регрессия.</a:t>
            </a:r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10893512-B3D9-40B3-82E0-7841C999677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30802D-C71E-4F45-A4A2-F281F3AA3C7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229130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913" y="0"/>
            <a:ext cx="7648575" cy="73977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79388" y="1052513"/>
            <a:ext cx="4316412" cy="54006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052513"/>
            <a:ext cx="4316413" cy="54006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84D89B25-1835-48F0-B168-508D4264E12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27.02.2013</a:t>
            </a:r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FB1E0F0F-6112-453B-BFEB-D8440C88571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Обратные задачи. Лекция 3: Линейная регрессия.</a:t>
            </a:r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9B8286D5-EC89-4581-8783-E510A62F42D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835DE5-2B02-448A-81D9-9CD75EBFA44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96580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E5799C3D-B8ED-4550-A117-7FA91BA9F92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27.02.2013</a:t>
            </a: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FC786969-13AF-43F4-AC13-EB857565F1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Обратные задачи. Лекция 3: Линейная регрессия.</a:t>
            </a:r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A201AE5D-0D23-44FA-AA71-C68BE21ADEB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8636D1-67F9-45D8-8E7D-7F8CDE77C78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87788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4580C7D0-4097-434E-8DA7-64FFECBFD23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27.02.2013</a:t>
            </a: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F20C77D4-1019-4939-8F9B-8B13DB7BDDB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Обратные задачи. Лекция 3: Линейная регрессия.</a:t>
            </a:r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A1261D04-B5DC-47BA-92A1-9549AB6A4C5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6B569E-7AB1-4DEA-B4CA-ED6D3F8C649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93604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388" y="1052513"/>
            <a:ext cx="4316412" cy="5400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052513"/>
            <a:ext cx="4316413" cy="5400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3C9BB807-3CE5-4637-8940-D9A51F718B4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27.02.2013</a:t>
            </a:r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7886CC1B-1597-4BD2-A31D-E50459A3962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Обратные задачи. Лекция 3: Линейная регрессия.</a:t>
            </a:r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E7742272-B49F-4C26-8F2A-8D091A18B1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A76907-E57B-4E1D-882B-DE51422BBD7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08442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750D816E-524D-465C-814E-ADC3C31D270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27.02.2013</a:t>
            </a:r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id="{BF348C7D-6F1C-44A1-A02D-5D028C37160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Обратные задачи. Лекция 3: Линейная регрессия.</a:t>
            </a:r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D504DEA9-B18C-4C95-8CB6-42BEF7C7913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5C3D88-3E20-47C9-87A8-DB89A58DD68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37407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11">
            <a:extLst>
              <a:ext uri="{FF2B5EF4-FFF2-40B4-BE49-F238E27FC236}">
                <a16:creationId xmlns:a16="http://schemas.microsoft.com/office/drawing/2014/main" id="{B1F6F422-08F8-4CC6-BFF6-C5E8CB2A743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27.02.2013</a:t>
            </a:r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FE90BAA4-D810-46C4-9496-FA4E92778CE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Обратные задачи. Лекция 3: Линейная регрессия.</a:t>
            </a:r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556F4908-245D-4DB0-96F6-66A683FBEB3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9B5610-932B-4890-896D-99BB5A40886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46618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>
            <a:extLst>
              <a:ext uri="{FF2B5EF4-FFF2-40B4-BE49-F238E27FC236}">
                <a16:creationId xmlns:a16="http://schemas.microsoft.com/office/drawing/2014/main" id="{9C25967E-B7D6-42CB-8856-8CDF58D001D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27.02.2013</a:t>
            </a:r>
          </a:p>
        </p:txBody>
      </p:sp>
      <p:sp>
        <p:nvSpPr>
          <p:cNvPr id="3" name="Rectangle 12">
            <a:extLst>
              <a:ext uri="{FF2B5EF4-FFF2-40B4-BE49-F238E27FC236}">
                <a16:creationId xmlns:a16="http://schemas.microsoft.com/office/drawing/2014/main" id="{3E46A1AD-A3F2-48C9-A575-9327593B4F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Обратные задачи. Лекция 3: Линейная регрессия.</a:t>
            </a:r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7FC87FE2-BB69-494D-85F1-80BFD10A449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BA036C-EAB0-49C8-8027-E570B53A56D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53182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4A9A4B4C-F2A6-4CAE-BC6F-61D72BF1380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27.02.2013</a:t>
            </a:r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DFDA981B-DA02-4346-8448-0C064264057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Обратные задачи. Лекция 3: Линейная регрессия.</a:t>
            </a:r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4CF95FF5-8384-4FBD-8692-0EC1F61370A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20D52E-5007-4457-808B-A0F48293367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27588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E95A47C4-05A9-467A-B989-C2E07BF2194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27.02.2013</a:t>
            </a:r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6B8ED558-0B26-49DA-B2A5-9896D0319EB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Обратные задачи. Лекция 3: Линейная регрессия.</a:t>
            </a:r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A2A62408-A628-4F8E-9CB7-BB46A2AD09B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CF8146-27D5-472A-A2FA-0859A22CC23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39418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3BDF6B20-5E7B-437E-AD33-EA6E708BD462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395288" y="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kumimoji="1" lang="ru-RU" altLang="ru-RU" sz="2400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C94F9938-315B-4335-981B-D826A229C602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827088" y="0"/>
            <a:ext cx="328612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kumimoji="1" lang="ru-RU" altLang="ru-RU" sz="2400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8D123721-1D83-4927-94FD-FFA2E7954172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541338" y="539750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kumimoji="1" lang="ru-RU" altLang="ru-RU" sz="2400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0A87161B-7A76-4D53-AC9E-3F31002CD0C9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911225" y="539750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kumimoji="1" lang="ru-RU" altLang="ru-RU" sz="2400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E2785E0E-8555-4689-A9E2-2876552E2B9D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0" y="431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kumimoji="1" lang="ru-RU" altLang="ru-RU" sz="2400"/>
          </a:p>
        </p:txBody>
      </p:sp>
      <p:sp>
        <p:nvSpPr>
          <p:cNvPr id="1031" name="Rectangle 7">
            <a:extLst>
              <a:ext uri="{FF2B5EF4-FFF2-40B4-BE49-F238E27FC236}">
                <a16:creationId xmlns:a16="http://schemas.microsoft.com/office/drawing/2014/main" id="{99EC5E9D-7CF2-4522-82F3-B2C6CF447C81}"/>
              </a:ext>
            </a:extLst>
          </p:cNvPr>
          <p:cNvSpPr>
            <a:spLocks noChangeArrowheads="1"/>
          </p:cNvSpPr>
          <p:nvPr/>
        </p:nvSpPr>
        <p:spPr bwMode="gray">
          <a:xfrm>
            <a:off x="755650" y="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kumimoji="1" lang="ru-RU" altLang="ru-RU" sz="2400"/>
          </a:p>
        </p:txBody>
      </p:sp>
      <p:sp>
        <p:nvSpPr>
          <p:cNvPr id="1032" name="Rectangle 8">
            <a:extLst>
              <a:ext uri="{FF2B5EF4-FFF2-40B4-BE49-F238E27FC236}">
                <a16:creationId xmlns:a16="http://schemas.microsoft.com/office/drawing/2014/main" id="{E7697DA6-B835-4458-AECA-62CA840EAEFD}"/>
              </a:ext>
            </a:extLst>
          </p:cNvPr>
          <p:cNvSpPr>
            <a:spLocks noChangeArrowheads="1"/>
          </p:cNvSpPr>
          <p:nvPr/>
        </p:nvSpPr>
        <p:spPr bwMode="gray">
          <a:xfrm>
            <a:off x="468313" y="765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kumimoji="1" lang="ru-RU" altLang="ru-RU" sz="2400"/>
          </a:p>
        </p:txBody>
      </p:sp>
      <p:sp>
        <p:nvSpPr>
          <p:cNvPr id="1033" name="Rectangle 9">
            <a:extLst>
              <a:ext uri="{FF2B5EF4-FFF2-40B4-BE49-F238E27FC236}">
                <a16:creationId xmlns:a16="http://schemas.microsoft.com/office/drawing/2014/main" id="{B420C392-A9BD-418D-8563-05E5150E47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331913" y="0"/>
            <a:ext cx="7648575" cy="73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Click to edit Master title style</a:t>
            </a:r>
          </a:p>
        </p:txBody>
      </p:sp>
      <p:sp>
        <p:nvSpPr>
          <p:cNvPr id="1034" name="Rectangle 10">
            <a:extLst>
              <a:ext uri="{FF2B5EF4-FFF2-40B4-BE49-F238E27FC236}">
                <a16:creationId xmlns:a16="http://schemas.microsoft.com/office/drawing/2014/main" id="{906F95A3-EC47-4D1D-83F2-C37DA70D21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1052513"/>
            <a:ext cx="8785225" cy="540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Click to edit Master text styles</a:t>
            </a:r>
          </a:p>
          <a:p>
            <a:pPr lvl="1"/>
            <a:r>
              <a:rPr lang="ru-RU" altLang="ru-RU"/>
              <a:t>Second level</a:t>
            </a:r>
          </a:p>
          <a:p>
            <a:pPr lvl="2"/>
            <a:r>
              <a:rPr lang="ru-RU" altLang="ru-RU"/>
              <a:t>Third level</a:t>
            </a:r>
          </a:p>
          <a:p>
            <a:pPr lvl="3"/>
            <a:r>
              <a:rPr lang="ru-RU" altLang="ru-RU"/>
              <a:t>Fourth level</a:t>
            </a:r>
          </a:p>
          <a:p>
            <a:pPr lvl="4"/>
            <a:r>
              <a:rPr lang="ru-RU" altLang="ru-RU"/>
              <a:t>Fifth level</a:t>
            </a:r>
          </a:p>
        </p:txBody>
      </p:sp>
      <p:sp>
        <p:nvSpPr>
          <p:cNvPr id="73739" name="Rectangle 11">
            <a:extLst>
              <a:ext uri="{FF2B5EF4-FFF2-40B4-BE49-F238E27FC236}">
                <a16:creationId xmlns:a16="http://schemas.microsoft.com/office/drawing/2014/main" id="{4E879037-394B-4BB5-B529-A30EAA9149E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24625"/>
            <a:ext cx="2268538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cs typeface="Arial" charset="0"/>
              </a:defRPr>
            </a:lvl1pPr>
          </a:lstStyle>
          <a:p>
            <a:pPr>
              <a:defRPr/>
            </a:pPr>
            <a:r>
              <a:rPr lang="ru-RU"/>
              <a:t>27.02.2013</a:t>
            </a:r>
          </a:p>
        </p:txBody>
      </p:sp>
      <p:sp>
        <p:nvSpPr>
          <p:cNvPr id="73740" name="Rectangle 12">
            <a:extLst>
              <a:ext uri="{FF2B5EF4-FFF2-40B4-BE49-F238E27FC236}">
                <a16:creationId xmlns:a16="http://schemas.microsoft.com/office/drawing/2014/main" id="{53B2DE1A-A953-40EE-A928-8F7E2CF18C1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68538" y="6524625"/>
            <a:ext cx="5616575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cs typeface="Arial" charset="0"/>
              </a:defRPr>
            </a:lvl1pPr>
          </a:lstStyle>
          <a:p>
            <a:pPr>
              <a:defRPr/>
            </a:pPr>
            <a:r>
              <a:rPr lang="ru-RU"/>
              <a:t>Обратные задачи. Лекция 3: Линейная регрессия.</a:t>
            </a:r>
          </a:p>
        </p:txBody>
      </p:sp>
      <p:sp>
        <p:nvSpPr>
          <p:cNvPr id="73741" name="Rectangle 13">
            <a:extLst>
              <a:ext uri="{FF2B5EF4-FFF2-40B4-BE49-F238E27FC236}">
                <a16:creationId xmlns:a16="http://schemas.microsoft.com/office/drawing/2014/main" id="{74989368-0861-4E29-AEB5-1B4D4314B88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72450" y="6524625"/>
            <a:ext cx="97155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fld id="{BD216DE4-AAA2-4E48-8BF4-9E2AA7954A21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73742" name="Rectangle 14">
            <a:extLst>
              <a:ext uri="{FF2B5EF4-FFF2-40B4-BE49-F238E27FC236}">
                <a16:creationId xmlns:a16="http://schemas.microsoft.com/office/drawing/2014/main" id="{2BADD239-8709-49EF-B45A-F57464E641D8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0" y="6565900"/>
            <a:ext cx="9140825" cy="25400"/>
          </a:xfrm>
          <a:prstGeom prst="rect">
            <a:avLst/>
          </a:prstGeom>
          <a:gradFill rotWithShape="0">
            <a:gsLst>
              <a:gs pos="0">
                <a:schemeClr val="bg2">
                  <a:gamma/>
                  <a:tint val="31765"/>
                  <a:invGamma/>
                </a:schemeClr>
              </a:gs>
              <a:gs pos="50000">
                <a:schemeClr val="bg2"/>
              </a:gs>
              <a:gs pos="100000">
                <a:schemeClr val="bg2">
                  <a:gamma/>
                  <a:tint val="31765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kumimoji="1" lang="ru-RU" sz="2400"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  <p:sldLayoutId id="2147483829" r:id="rId12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4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8.png"/><Relationship Id="rId4" Type="http://schemas.openxmlformats.org/officeDocument/2006/relationships/image" Target="../media/image6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3.bin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15.w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24ADC3A4-5B1E-4DAB-87EB-F311C98CBA6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765175"/>
          </a:xfrm>
        </p:spPr>
        <p:txBody>
          <a:bodyPr/>
          <a:lstStyle/>
          <a:p>
            <a:pPr algn="ctr" eaLnBrk="1" hangingPunct="1"/>
            <a:r>
              <a:rPr lang="ru-RU" altLang="ru-RU"/>
              <a:t>Обратные задачи: теория и практика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160E9F2D-185B-4CDB-9B43-74CD32B75D2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827088" y="1989138"/>
            <a:ext cx="7632700" cy="1152525"/>
          </a:xfrm>
        </p:spPr>
        <p:txBody>
          <a:bodyPr/>
          <a:lstStyle/>
          <a:p>
            <a:pPr eaLnBrk="1" hangingPunct="1"/>
            <a:r>
              <a:rPr lang="ru-RU" altLang="ru-RU" sz="3600" dirty="0"/>
              <a:t>Тема </a:t>
            </a:r>
            <a:r>
              <a:rPr lang="en-US" altLang="ru-RU" sz="3600" dirty="0"/>
              <a:t>3</a:t>
            </a:r>
            <a:r>
              <a:rPr lang="ru-RU" altLang="ru-RU" sz="3600" dirty="0"/>
              <a:t>: </a:t>
            </a:r>
            <a:br>
              <a:rPr lang="ru-RU" altLang="ru-RU" sz="3600" dirty="0"/>
            </a:br>
            <a:r>
              <a:rPr lang="ru-RU" altLang="ru-RU" sz="3600" dirty="0"/>
              <a:t> Линейная регрессия</a:t>
            </a:r>
          </a:p>
        </p:txBody>
      </p:sp>
      <p:sp>
        <p:nvSpPr>
          <p:cNvPr id="3076" name="Text Box 5">
            <a:extLst>
              <a:ext uri="{FF2B5EF4-FFF2-40B4-BE49-F238E27FC236}">
                <a16:creationId xmlns:a16="http://schemas.microsoft.com/office/drawing/2014/main" id="{484C0FE7-360B-4797-B814-98F0490EC4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4365625"/>
            <a:ext cx="68707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4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>
                <a:latin typeface="Tahoma" panose="020B0604030504040204" pitchFamily="34" charset="0"/>
              </a:rPr>
              <a:t>Новосибирский Государственный Университет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>
                <a:latin typeface="Tahoma" panose="020B0604030504040204" pitchFamily="34" charset="0"/>
              </a:rPr>
              <a:t>Физический факультет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>
                <a:latin typeface="Tahoma" panose="020B0604030504040204" pitchFamily="34" charset="0"/>
              </a:rPr>
              <a:t>Кафедра биомедицинской физики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>
                <a:latin typeface="Tahoma" panose="020B0604030504040204" pitchFamily="34" charset="0"/>
              </a:rPr>
              <a:t>к.ф.-м.н. Юркин М.А.</a:t>
            </a:r>
          </a:p>
        </p:txBody>
      </p:sp>
      <p:sp>
        <p:nvSpPr>
          <p:cNvPr id="3077" name="Rectangle 6">
            <a:extLst>
              <a:ext uri="{FF2B5EF4-FFF2-40B4-BE49-F238E27FC236}">
                <a16:creationId xmlns:a16="http://schemas.microsoft.com/office/drawing/2014/main" id="{F19DF643-D522-473E-A7F5-302DA9B848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6518275"/>
            <a:ext cx="87836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4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1800">
                <a:solidFill>
                  <a:schemeClr val="tx2"/>
                </a:solidFill>
                <a:latin typeface="Tahoma" panose="020B0604030504040204" pitchFamily="34" charset="0"/>
              </a:rPr>
              <a:t>This work is licensed under the Creative Commons Attribution 3.0 Unported License.</a:t>
            </a:r>
            <a:endParaRPr lang="ru-RU" altLang="ru-RU" sz="1800">
              <a:solidFill>
                <a:schemeClr val="tx2"/>
              </a:solidFill>
              <a:latin typeface="Tahoma" panose="020B0604030504040204" pitchFamily="34" charset="0"/>
            </a:endParaRPr>
          </a:p>
        </p:txBody>
      </p:sp>
      <p:pic>
        <p:nvPicPr>
          <p:cNvPr id="3078" name="Picture 7">
            <a:extLst>
              <a:ext uri="{FF2B5EF4-FFF2-40B4-BE49-F238E27FC236}">
                <a16:creationId xmlns:a16="http://schemas.microsoft.com/office/drawing/2014/main" id="{B20376A1-9BF0-4653-9F24-8D3CD29F52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950" y="5949950"/>
            <a:ext cx="1689100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ижний колонтитул 5">
            <a:extLst>
              <a:ext uri="{FF2B5EF4-FFF2-40B4-BE49-F238E27FC236}">
                <a16:creationId xmlns:a16="http://schemas.microsoft.com/office/drawing/2014/main" id="{4987699D-C021-4085-A0EB-3411DA752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Обратные задачи. Тема 3: Линейная регрессия.</a:t>
            </a:r>
          </a:p>
        </p:txBody>
      </p:sp>
      <p:sp>
        <p:nvSpPr>
          <p:cNvPr id="8" name="Номер слайда 6">
            <a:extLst>
              <a:ext uri="{FF2B5EF4-FFF2-40B4-BE49-F238E27FC236}">
                <a16:creationId xmlns:a16="http://schemas.microsoft.com/office/drawing/2014/main" id="{C0342080-904B-4A52-8333-4894C9137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187B7C6-EA16-4F4D-A00C-C87D48B1A74D}" type="slidenum">
              <a:rPr lang="ru-RU" altLang="ru-RU">
                <a:latin typeface="Arial" panose="020B0604020202020204" pitchFamily="34" charset="0"/>
              </a:rPr>
              <a:pPr eaLnBrk="1" hangingPunct="1"/>
              <a:t>10</a:t>
            </a:fld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12292" name="Rectangle 2">
            <a:extLst>
              <a:ext uri="{FF2B5EF4-FFF2-40B4-BE49-F238E27FC236}">
                <a16:creationId xmlns:a16="http://schemas.microsoft.com/office/drawing/2014/main" id="{A6B5588C-0E75-4A60-9908-456DE63B0F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52538" y="0"/>
            <a:ext cx="7648575" cy="739775"/>
          </a:xfrm>
        </p:spPr>
        <p:txBody>
          <a:bodyPr/>
          <a:lstStyle/>
          <a:p>
            <a:pPr eaLnBrk="1" hangingPunct="1"/>
            <a:r>
              <a:rPr lang="ru-RU" altLang="ru-RU"/>
              <a:t>Довер. интервалы (</a:t>
            </a:r>
            <a:r>
              <a:rPr lang="ru-RU" altLang="ru-RU" i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</a:t>
            </a:r>
            <a:r>
              <a:rPr lang="ru-RU" altLang="ru-RU"/>
              <a:t> известна)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293" name="Rectangle 3">
                <a:extLst>
                  <a:ext uri="{FF2B5EF4-FFF2-40B4-BE49-F238E27FC236}">
                    <a16:creationId xmlns:a16="http://schemas.microsoft.com/office/drawing/2014/main" id="{F97534DE-53E6-48FD-9603-D1BF9040FF3A}"/>
                  </a:ext>
                </a:extLst>
              </p:cNvPr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179388" y="1052513"/>
                <a:ext cx="8868818" cy="5400675"/>
              </a:xfrm>
            </p:spPr>
            <p:txBody>
              <a:bodyPr/>
              <a:lstStyle/>
              <a:p>
                <a:pPr eaLnBrk="1" hangingPunct="1"/>
                <a:r>
                  <a:rPr lang="ru-RU" altLang="ru-RU" sz="2400" dirty="0"/>
                  <a:t>Интервал для одного параметра:</a:t>
                </a:r>
              </a:p>
              <a:p>
                <a:pPr marL="358775" indent="-358775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</m:acc>
                        </m:e>
                        <m:sub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lang="ru-RU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d>
                        <m:dPr>
                          <m:ctrlP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𝑗𝑗</m:t>
                              </m:r>
                            </m:sub>
                          </m:sSub>
                        </m:e>
                      </m:d>
                      <m:r>
                        <a:rPr lang="ru-RU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ru-RU" sz="2400" i="1" smtClean="0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400" i="1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ru-RU" sz="2400" i="1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ru-RU" sz="2400" i="1">
                          <a:solidFill>
                            <a:srgbClr val="3333CC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{"/>
                          <m:endChr m:val="}"/>
                          <m:ctrlPr>
                            <a:rPr lang="ru-RU" sz="2400" i="1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sz="2400" i="1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ru-RU" sz="2400" i="1">
                                      <a:solidFill>
                                        <a:srgbClr val="3333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ru-RU" sz="2400" i="1">
                                      <a:solidFill>
                                        <a:srgbClr val="3333CC"/>
                                      </a:solidFill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</m:acc>
                            </m:e>
                            <m:sub>
                              <m:r>
                                <a:rPr lang="ru-RU" sz="2400" i="1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ru-RU" sz="2400" i="1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±</m:t>
                          </m:r>
                          <m:r>
                            <a:rPr lang="ru-RU" sz="2400" i="1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  <m:rad>
                            <m:radPr>
                              <m:degHide m:val="on"/>
                              <m:ctrlPr>
                                <a:rPr lang="ru-RU" sz="2400" i="1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ru-RU" sz="2400" i="1">
                                      <a:solidFill>
                                        <a:srgbClr val="3333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2400" i="1">
                                      <a:solidFill>
                                        <a:srgbClr val="3333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ru-RU" sz="2400" i="1">
                                      <a:solidFill>
                                        <a:srgbClr val="3333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𝑗𝑗</m:t>
                                  </m:r>
                                </m:sub>
                              </m:sSub>
                            </m:e>
                          </m:rad>
                          <m:r>
                            <a:rPr lang="ru-RU" sz="2400" i="1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  <m:d>
                            <m:dPr>
                              <m:ctrlPr>
                                <a:rPr lang="ru-RU" sz="2400" i="1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ru-RU" sz="2400" i="1">
                                      <a:solidFill>
                                        <a:srgbClr val="3333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2400" i="1">
                                      <a:solidFill>
                                        <a:srgbClr val="3333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ru-RU" sz="2400" i="1">
                                      <a:solidFill>
                                        <a:srgbClr val="3333CC"/>
                                      </a:solidFill>
                                      <a:latin typeface="Cambria Math" panose="02040503050406030204" pitchFamily="18" charset="0"/>
                                    </a:rPr>
                                    <m:t>0,1</m:t>
                                  </m:r>
                                </m:sub>
                              </m:sSub>
                              <m:r>
                                <a:rPr lang="ru-RU" sz="2400" i="1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f>
                                <m:fPr>
                                  <m:type m:val="lin"/>
                                  <m:ctrlPr>
                                    <a:rPr lang="ru-RU" sz="2400" i="1">
                                      <a:solidFill>
                                        <a:srgbClr val="3333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2400" i="1">
                                      <a:solidFill>
                                        <a:srgbClr val="3333CC"/>
                                      </a:solidFill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num>
                                <m:den>
                                  <m:r>
                                    <a:rPr lang="ru-RU" sz="2400" i="1">
                                      <a:solidFill>
                                        <a:srgbClr val="3333CC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lang="ru-RU" altLang="ru-RU" sz="2400" dirty="0"/>
              </a:p>
              <a:p>
                <a:pPr eaLnBrk="1" hangingPunct="1"/>
                <a:r>
                  <a:rPr lang="ru-RU" altLang="ru-RU" sz="2400" dirty="0"/>
                  <a:t>Свойство нормального распределения:</a:t>
                </a:r>
                <a:br>
                  <a:rPr lang="ru-RU" altLang="ru-RU" sz="2400" dirty="0"/>
                </a:br>
                <a14:m>
                  <m:oMath xmlns:m="http://schemas.openxmlformats.org/officeDocument/2006/math">
                    <m:r>
                      <a:rPr lang="en-US" altLang="ru-RU" sz="2400" b="1" i="0" dirty="0" smtClean="0">
                        <a:latin typeface="Cambria Math" panose="02040503050406030204" pitchFamily="18" charset="0"/>
                      </a:rPr>
                      <m:t>𝐚</m:t>
                    </m:r>
                    <m:r>
                      <a:rPr lang="en-US" altLang="ru-RU" sz="2400" b="0" i="1" dirty="0" smtClean="0">
                        <a:latin typeface="Cambria Math" panose="02040503050406030204" pitchFamily="18" charset="0"/>
                      </a:rPr>
                      <m:t>∼</m:t>
                    </m:r>
                    <m:sSub>
                      <m:sSubPr>
                        <m:ctrlPr>
                          <a:rPr lang="en-US" altLang="ru-RU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ru-RU" sz="2400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ru-RU" sz="2400" b="0" i="1" dirty="0" smtClean="0">
                            <a:latin typeface="Cambria Math" panose="02040503050406030204" pitchFamily="18" charset="0"/>
                          </a:rPr>
                          <m:t>0,</m:t>
                        </m:r>
                        <m:r>
                          <a:rPr lang="en-US" altLang="ru-RU" sz="2400" b="1" i="0" dirty="0" smtClean="0">
                            <a:latin typeface="Cambria Math" panose="02040503050406030204" pitchFamily="18" charset="0"/>
                          </a:rPr>
                          <m:t>𝐈</m:t>
                        </m:r>
                      </m:sub>
                    </m:sSub>
                  </m:oMath>
                </a14:m>
                <a:r>
                  <a:rPr lang="en-US" altLang="ru-RU" sz="2400" dirty="0"/>
                  <a:t>, </a:t>
                </a:r>
                <a14:m>
                  <m:oMath xmlns:m="http://schemas.openxmlformats.org/officeDocument/2006/math">
                    <m:r>
                      <a:rPr lang="en-US" altLang="ru-RU" sz="2400" b="1" i="0" dirty="0" smtClean="0">
                        <a:latin typeface="Cambria Math" panose="02040503050406030204" pitchFamily="18" charset="0"/>
                      </a:rPr>
                      <m:t>𝐏</m:t>
                    </m:r>
                  </m:oMath>
                </a14:m>
                <a:r>
                  <a:rPr lang="en-US" altLang="ru-RU" sz="2400" dirty="0">
                    <a:latin typeface="Times New Roman" panose="02020603050405020304" pitchFamily="18" charset="0"/>
                  </a:rPr>
                  <a:t> </a:t>
                </a:r>
                <a:r>
                  <a:rPr lang="ru-RU" altLang="ru-RU" sz="2400" dirty="0"/>
                  <a:t>– </a:t>
                </a:r>
                <a:r>
                  <a:rPr lang="ru-RU" altLang="ru-RU" sz="2400" dirty="0" err="1"/>
                  <a:t>ортог</a:t>
                </a:r>
                <a:r>
                  <a:rPr lang="ru-RU" altLang="ru-RU" sz="2400" dirty="0"/>
                  <a:t>. проектор (</a:t>
                </a:r>
                <a14:m>
                  <m:oMath xmlns:m="http://schemas.openxmlformats.org/officeDocument/2006/math">
                    <m:r>
                      <a:rPr lang="en-US" altLang="ru-RU" sz="2400" b="1" i="0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𝐙</m:t>
                    </m:r>
                  </m:oMath>
                </a14:m>
                <a:r>
                  <a:rPr lang="en-US" altLang="ru-RU" sz="2400" dirty="0"/>
                  <a:t> – </a:t>
                </a:r>
                <a:r>
                  <a:rPr lang="ru-RU" altLang="ru-RU" sz="2400" dirty="0" err="1"/>
                  <a:t>ортонорм</a:t>
                </a:r>
                <a:r>
                  <a:rPr lang="ru-RU" altLang="ru-RU" sz="2400" dirty="0"/>
                  <a:t>. базис)</a:t>
                </a:r>
                <a:endParaRPr lang="en-US" altLang="ru-RU" sz="2400" dirty="0"/>
              </a:p>
              <a:p>
                <a:pPr marL="358775" indent="0" eaLnBrk="1" hangingPunct="1">
                  <a:buNone/>
                </a:pPr>
                <a14:m>
                  <m:oMath xmlns:m="http://schemas.openxmlformats.org/officeDocument/2006/math">
                    <m:r>
                      <a:rPr lang="ru-RU" sz="24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⇒</m:t>
                    </m:r>
                    <m:sSup>
                      <m:sSupPr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ru-RU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𝐏𝐚</m:t>
                            </m:r>
                          </m:e>
                        </m:d>
                      </m:e>
                      <m:sup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ru-RU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=1</m:t>
                        </m:r>
                      </m:sub>
                      <m:sup>
                        <m:func>
                          <m:funcPr>
                            <m:ctrlP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rank</m:t>
                            </m:r>
                          </m:fName>
                          <m:e>
                            <m:r>
                              <a:rPr lang="en-US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𝐏</m:t>
                            </m:r>
                          </m:e>
                        </m:func>
                      </m:sup>
                      <m:e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u-RU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𝐳</m:t>
                            </m:r>
                          </m:e>
                          <m:sub>
                            <m: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ru-RU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𝐚</m:t>
                        </m:r>
                        <m:sSup>
                          <m:sSupPr>
                            <m:ctrlP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∼</m:t>
                    </m:r>
                    <m:sSubSup>
                      <m:sSubSupPr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𝜒</m:t>
                        </m:r>
                      </m:e>
                      <m:sub>
                        <m:func>
                          <m:funcPr>
                            <m:ctrlP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rank</m:t>
                            </m:r>
                          </m:fName>
                          <m:e>
                            <m:r>
                              <a:rPr lang="en-US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𝐏</m:t>
                            </m:r>
                          </m:e>
                        </m:func>
                      </m:sub>
                      <m:sup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altLang="ru-RU" sz="2000" dirty="0"/>
                  <a:t> </a:t>
                </a:r>
                <a:endParaRPr lang="ru-RU" altLang="ru-RU" sz="2000" dirty="0"/>
              </a:p>
              <a:p>
                <a:pPr eaLnBrk="1" hangingPunct="1"/>
                <a:r>
                  <a:rPr lang="ru-RU" altLang="ru-RU" sz="2400" dirty="0"/>
                  <a:t>Область для всех параметров – эллипсоид:</a:t>
                </a:r>
              </a:p>
              <a:p>
                <a:pPr marL="358775" indent="0">
                  <a:spcAft>
                    <a:spcPts val="1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400" b="1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ru-RU" sz="2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𝐗</m:t>
                              </m:r>
                              <m:d>
                                <m:dPr>
                                  <m:ctrlPr>
                                    <a:rPr lang="ru-RU" sz="2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ru-RU" sz="24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ru-RU" sz="2400" b="1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𝛃</m:t>
                                      </m:r>
                                    </m:e>
                                  </m:acc>
                                  <m:r>
                                    <a:rPr lang="ru-RU" sz="2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lang="ru-RU" sz="24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𝛃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ru-RU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ru-RU" sz="2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𝐏</m:t>
                              </m:r>
                              <m:r>
                                <a:rPr lang="en-US" sz="2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𝛆</m:t>
                              </m:r>
                            </m:e>
                          </m:d>
                        </m:e>
                        <m:sup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∼</m:t>
                      </m:r>
                      <m:sSup>
                        <m:sSupPr>
                          <m:ctrlP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sSubSup>
                        <m:sSubSupPr>
                          <m:ctrlP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𝜒</m:t>
                          </m:r>
                        </m:e>
                        <m:sub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sub>
                        <m:sup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ru-RU" sz="1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358775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ru-RU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ru-RU" sz="2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𝛃</m:t>
                              </m:r>
                            </m:e>
                          </m:acc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ru-RU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𝛃</m:t>
                          </m:r>
                        </m:e>
                      </m:d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∼</m:t>
                      </m:r>
                      <m:sSub>
                        <m:sSubPr>
                          <m:ctrlP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𝟎</m:t>
                          </m:r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ru-RU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𝐕</m:t>
                          </m:r>
                        </m:sub>
                      </m:sSub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⇒</m:t>
                      </m:r>
                      <m:sSup>
                        <m:sSupPr>
                          <m:ctrlP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̂"/>
                                  <m:ctrlPr>
                                    <a:rPr lang="ru-RU" sz="2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ru-RU" sz="24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𝛃</m:t>
                                  </m:r>
                                </m:e>
                              </m:acc>
                              <m:r>
                                <a:rPr lang="ru-RU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ru-RU" sz="2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𝛃</m:t>
                              </m:r>
                            </m:e>
                          </m:d>
                        </m:e>
                        <m:sup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sup>
                      </m:sSup>
                      <m:limLow>
                        <m:limLowPr>
                          <m:ctrlP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ru-RU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groupChrPr>
                            <m:e>
                              <m:sSup>
                                <m:sSupPr>
                                  <m:ctrlPr>
                                    <a:rPr lang="ru-RU" sz="2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𝐕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e>
                          </m:groupChr>
                        </m:e>
                        <m:lim>
                          <m:sSup>
                            <m:sSupPr>
                              <m:ctrlPr>
                                <a:rPr lang="ru-RU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𝐗</m:t>
                              </m:r>
                            </m:e>
                            <m:sup>
                              <m:r>
                                <a:rPr lang="ru-RU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ru-RU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𝐗</m:t>
                          </m:r>
                        </m:lim>
                      </m:limLow>
                      <m:d>
                        <m:dPr>
                          <m:ctrlP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ru-RU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ru-RU" sz="2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𝛃</m:t>
                              </m:r>
                            </m:e>
                          </m:acc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ru-RU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𝛃</m:t>
                          </m:r>
                        </m:e>
                      </m:d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ru-RU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ru-RU" sz="2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𝐗</m:t>
                              </m:r>
                              <m:d>
                                <m:dPr>
                                  <m:ctrlPr>
                                    <a:rPr lang="ru-RU" sz="2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ru-RU" sz="24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ru-RU" sz="2400" b="1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𝛃</m:t>
                                      </m:r>
                                    </m:e>
                                  </m:acc>
                                  <m:r>
                                    <a:rPr lang="ru-RU" sz="2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lang="ru-RU" sz="24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𝛃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∼</m:t>
                      </m:r>
                      <m:sSup>
                        <m:sSupPr>
                          <m:ctrlP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sSubSup>
                        <m:sSubSupPr>
                          <m:ctrlP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𝜒</m:t>
                          </m:r>
                        </m:e>
                        <m:sub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sub>
                        <m:sup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ru-RU" altLang="ru-RU" sz="2400" dirty="0"/>
              </a:p>
              <a:p>
                <a:pPr eaLnBrk="1" hangingPunct="1"/>
                <a:r>
                  <a:rPr lang="ru-RU" altLang="ru-RU" sz="2400" dirty="0">
                    <a:solidFill>
                      <a:schemeClr val="folHlink"/>
                    </a:solidFill>
                  </a:rPr>
                  <a:t>Уровень достоверности </a:t>
                </a:r>
                <a14:m>
                  <m:oMath xmlns:m="http://schemas.openxmlformats.org/officeDocument/2006/math">
                    <m:r>
                      <a:rPr lang="es-ES" altLang="ru-RU" sz="2400" i="1" dirty="0" smtClean="0">
                        <a:solidFill>
                          <a:schemeClr val="folHlin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1−</m:t>
                    </m:r>
                    <m:r>
                      <a:rPr lang="es-ES" altLang="ru-RU" sz="2400" i="1" dirty="0" smtClean="0">
                        <a:solidFill>
                          <a:schemeClr val="folHlin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𝛼</m:t>
                    </m:r>
                  </m:oMath>
                </a14:m>
                <a:r>
                  <a:rPr lang="ru-RU" altLang="ru-RU" sz="2400" dirty="0">
                    <a:solidFill>
                      <a:schemeClr val="folHlink"/>
                    </a:solidFill>
                  </a:rPr>
                  <a:t>, например, </a:t>
                </a:r>
                <a14:m>
                  <m:oMath xmlns:m="http://schemas.openxmlformats.org/officeDocument/2006/math">
                    <m:r>
                      <a:rPr lang="es-ES" altLang="ru-RU" sz="2400" i="1" dirty="0" smtClean="0">
                        <a:solidFill>
                          <a:schemeClr val="folHlin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es-ES" altLang="ru-RU" sz="2400" i="1" dirty="0" smtClean="0">
                        <a:solidFill>
                          <a:schemeClr val="folHlin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=0.05</m:t>
                    </m:r>
                  </m:oMath>
                </a14:m>
                <a:endParaRPr lang="ru-RU" altLang="ru-RU" sz="2400" dirty="0">
                  <a:solidFill>
                    <a:schemeClr val="folHlink"/>
                  </a:solidFill>
                </a:endParaRPr>
              </a:p>
              <a:p>
                <a:pPr eaLnBrk="1" hangingPunct="1"/>
                <a:endParaRPr lang="ru-RU" altLang="ru-RU" sz="2400" dirty="0"/>
              </a:p>
            </p:txBody>
          </p:sp>
        </mc:Choice>
        <mc:Fallback xmlns="">
          <p:sp>
            <p:nvSpPr>
              <p:cNvPr id="12293" name="Rectangle 3">
                <a:extLst>
                  <a:ext uri="{FF2B5EF4-FFF2-40B4-BE49-F238E27FC236}">
                    <a16:creationId xmlns:a16="http://schemas.microsoft.com/office/drawing/2014/main" id="{F97534DE-53E6-48FD-9603-D1BF9040FF3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179388" y="1052513"/>
                <a:ext cx="8868818" cy="5400675"/>
              </a:xfrm>
              <a:blipFill>
                <a:blip r:embed="rId2"/>
                <a:stretch>
                  <a:fillRect l="-137" t="-7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296" name="Rectangle 20">
            <a:extLst>
              <a:ext uri="{FF2B5EF4-FFF2-40B4-BE49-F238E27FC236}">
                <a16:creationId xmlns:a16="http://schemas.microsoft.com/office/drawing/2014/main" id="{CA7FD4B6-CCE0-4FE5-AA7E-19CAFBC342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4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866FAC9-B670-49E7-98C3-3DD2E6240DF9}"/>
                  </a:ext>
                </a:extLst>
              </p:cNvPr>
              <p:cNvSpPr txBox="1"/>
              <p:nvPr/>
            </p:nvSpPr>
            <p:spPr>
              <a:xfrm>
                <a:off x="5139010" y="4299349"/>
                <a:ext cx="3762103" cy="591829"/>
              </a:xfrm>
              <a:prstGeom prst="rect">
                <a:avLst/>
              </a:prstGeom>
              <a:ln w="19050">
                <a:solidFill>
                  <a:srgbClr val="3333CC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400" b="1" i="1" smtClean="0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ru-RU" sz="2400" b="1" i="1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2400" b="1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  <m:t>𝐗</m:t>
                              </m:r>
                              <m:d>
                                <m:dPr>
                                  <m:ctrlPr>
                                    <a:rPr lang="ru-RU" sz="2400" b="1" i="1">
                                      <a:solidFill>
                                        <a:srgbClr val="3333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sz="2400" b="1" i="0">
                                      <a:solidFill>
                                        <a:srgbClr val="3333CC"/>
                                      </a:solidFill>
                                      <a:latin typeface="Cambria Math" panose="02040503050406030204" pitchFamily="18" charset="0"/>
                                    </a:rPr>
                                    <m:t>𝛃</m:t>
                                  </m:r>
                                  <m:r>
                                    <a:rPr lang="en-US" sz="2400" b="1" i="0" smtClean="0">
                                      <a:solidFill>
                                        <a:srgbClr val="3333CC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̂"/>
                                      <m:ctrlPr>
                                        <a:rPr lang="ru-RU" sz="2400" b="1" i="1">
                                          <a:solidFill>
                                            <a:srgbClr val="3333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ru-RU" sz="2400" b="1">
                                          <a:solidFill>
                                            <a:srgbClr val="3333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𝛃</m:t>
                                      </m:r>
                                    </m:e>
                                  </m:acc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ru-RU" sz="2400" b="0" i="0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ru-RU" sz="2400" b="0" i="0">
                          <a:solidFill>
                            <a:srgbClr val="3333CC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sSup>
                        <m:sSupPr>
                          <m:ctrlPr>
                            <a:rPr lang="ru-RU" sz="2400" b="0" i="1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2400" b="0" i="1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ru-RU" sz="2400" b="0" i="0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ru-RU" sz="2400" b="0" i="1">
                          <a:solidFill>
                            <a:srgbClr val="3333CC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  <m:d>
                        <m:dPr>
                          <m:ctrlPr>
                            <a:rPr lang="ru-RU" sz="2400" b="0" i="1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ru-RU" sz="2400" b="0" i="1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ru-RU" sz="2400" b="0" i="1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  <m:t>𝜒</m:t>
                              </m:r>
                            </m:e>
                            <m:sub>
                              <m:r>
                                <a:rPr lang="ru-RU" sz="2400" b="0" i="1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  <m:sup>
                              <m:r>
                                <a:rPr lang="ru-RU" sz="2400" b="0" i="0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ru-RU" sz="2400" b="0" i="0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ru-RU" sz="2400" b="0" i="1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d>
                    </m:oMath>
                  </m:oMathPara>
                </a14:m>
                <a:endParaRPr lang="ru-RU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866FAC9-B670-49E7-98C3-3DD2E6240D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9010" y="4299349"/>
                <a:ext cx="3762103" cy="59182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19050">
                <a:solidFill>
                  <a:srgbClr val="3333CC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763B581-3C4B-458B-9535-C9F274D6B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Обратные задачи. Тема 3: Линейная регрессия.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BB33523-1269-4513-8647-CC6ACF635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CDABB6F-A861-4DB8-88D0-223EE32DE278}" type="slidenum">
              <a:rPr lang="ru-RU" altLang="ru-RU">
                <a:latin typeface="Arial" panose="020B0604020202020204" pitchFamily="34" charset="0"/>
              </a:rPr>
              <a:pPr eaLnBrk="1" hangingPunct="1"/>
              <a:t>11</a:t>
            </a:fld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13316" name="Rectangle 2">
            <a:extLst>
              <a:ext uri="{FF2B5EF4-FFF2-40B4-BE49-F238E27FC236}">
                <a16:creationId xmlns:a16="http://schemas.microsoft.com/office/drawing/2014/main" id="{C908ED2E-55E0-4EEF-BC32-E73C47AB80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74763" y="0"/>
            <a:ext cx="7648575" cy="739775"/>
          </a:xfrm>
        </p:spPr>
        <p:txBody>
          <a:bodyPr/>
          <a:lstStyle/>
          <a:p>
            <a:pPr eaLnBrk="1" hangingPunct="1">
              <a:tabLst>
                <a:tab pos="4848225" algn="l"/>
              </a:tabLst>
            </a:pPr>
            <a:r>
              <a:rPr lang="ru-RU" altLang="ru-RU"/>
              <a:t>Довер. интервалы на параметры</a:t>
            </a:r>
          </a:p>
        </p:txBody>
      </p:sp>
      <p:pic>
        <p:nvPicPr>
          <p:cNvPr id="13317" name="Picture 4">
            <a:extLst>
              <a:ext uri="{FF2B5EF4-FFF2-40B4-BE49-F238E27FC236}">
                <a16:creationId xmlns:a16="http://schemas.microsoft.com/office/drawing/2014/main" id="{1155C9F0-F9C3-4FD9-AC65-130D716718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1455738"/>
            <a:ext cx="8928100" cy="451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ижний колонтитул 5">
            <a:extLst>
              <a:ext uri="{FF2B5EF4-FFF2-40B4-BE49-F238E27FC236}">
                <a16:creationId xmlns:a16="http://schemas.microsoft.com/office/drawing/2014/main" id="{C52E42B4-7CEC-48A6-9A4D-A0675822D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Обратные задачи. Тема 3: Линейная регрессия.</a:t>
            </a:r>
          </a:p>
        </p:txBody>
      </p:sp>
      <p:sp>
        <p:nvSpPr>
          <p:cNvPr id="9" name="Номер слайда 6">
            <a:extLst>
              <a:ext uri="{FF2B5EF4-FFF2-40B4-BE49-F238E27FC236}">
                <a16:creationId xmlns:a16="http://schemas.microsoft.com/office/drawing/2014/main" id="{C90B198A-FD98-496F-8B30-24CA12C1C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9BBA1FC-04A4-4B52-9FF9-75ECEBBF4DD3}" type="slidenum">
              <a:rPr lang="ru-RU" altLang="ru-RU">
                <a:latin typeface="Arial" panose="020B0604020202020204" pitchFamily="34" charset="0"/>
              </a:rPr>
              <a:pPr eaLnBrk="1" hangingPunct="1"/>
              <a:t>12</a:t>
            </a:fld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14340" name="Rectangle 2">
            <a:extLst>
              <a:ext uri="{FF2B5EF4-FFF2-40B4-BE49-F238E27FC236}">
                <a16:creationId xmlns:a16="http://schemas.microsoft.com/office/drawing/2014/main" id="{D610CAA3-B554-4085-8A36-EE48604A6B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52538" y="0"/>
            <a:ext cx="7648575" cy="739775"/>
          </a:xfrm>
        </p:spPr>
        <p:txBody>
          <a:bodyPr/>
          <a:lstStyle/>
          <a:p>
            <a:pPr eaLnBrk="1" hangingPunct="1"/>
            <a:r>
              <a:rPr lang="ru-RU" altLang="ru-RU"/>
              <a:t>Довер. интервалы (</a:t>
            </a:r>
            <a:r>
              <a:rPr lang="ru-RU" altLang="ru-RU" i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</a:t>
            </a:r>
            <a:r>
              <a:rPr lang="ru-RU" altLang="ru-RU"/>
              <a:t> известна)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341" name="Rectangle 3">
                <a:extLst>
                  <a:ext uri="{FF2B5EF4-FFF2-40B4-BE49-F238E27FC236}">
                    <a16:creationId xmlns:a16="http://schemas.microsoft.com/office/drawing/2014/main" id="{4992D67C-28B6-4D52-9DC6-E64AFC270E47}"/>
                  </a:ext>
                </a:extLst>
              </p:cNvPr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179388" y="976313"/>
                <a:ext cx="8713787" cy="5400675"/>
              </a:xfrm>
            </p:spPr>
            <p:txBody>
              <a:bodyPr/>
              <a:lstStyle/>
              <a:p>
                <a:pPr eaLnBrk="1" hangingPunct="1">
                  <a:spcAft>
                    <a:spcPts val="600"/>
                  </a:spcAft>
                </a:pPr>
                <a:r>
                  <a:rPr lang="ru-RU" altLang="ru-RU" sz="2400" dirty="0"/>
                  <a:t>Ожидаемое значение функции в одной точке</a:t>
                </a:r>
                <a:r>
                  <a:rPr lang="en-US" altLang="ru-RU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b>
                        <m: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ru-RU" altLang="ru-RU" sz="2400" dirty="0"/>
                  <a:t>:</a:t>
                </a:r>
                <a:endParaRPr lang="en-US" altLang="ru-RU" sz="2400" dirty="0"/>
              </a:p>
              <a:p>
                <a:pPr marL="357188" indent="-357188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ru-RU" sz="24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≝</m:t>
                      </m:r>
                      <m:sSubSup>
                        <m:sSubSupPr>
                          <m:ctrlP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  <m:sub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acc>
                        <m:accPr>
                          <m:chr m:val="̂"/>
                          <m:ctrlP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𝛃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lang="ru-RU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d>
                        <m:dPr>
                          <m:ctrlP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  <m:sub>
                              <m: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bSup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𝛃</m:t>
                          </m:r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Sup>
                            <m:sSubSupPr>
                              <m:ctrlP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  <m:sub>
                              <m: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bSup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𝐕</m:t>
                          </m:r>
                          <m:sSub>
                            <m:sSubPr>
                              <m:ctrlP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  <m:sub>
                              <m: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  <m:oMath xmlns:m="http://schemas.openxmlformats.org/officeDocument/2006/math">
                      <m:r>
                        <a:rPr lang="ru-RU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ru-RU" sz="2400" i="1" smtClean="0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400" i="1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ru-RU" sz="2400" i="1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ru-RU" sz="2400" i="1" smtClean="0">
                          <a:solidFill>
                            <a:srgbClr val="3333CC"/>
                          </a:solidFill>
                          <a:latin typeface="Cambria Math" panose="02040503050406030204" pitchFamily="18" charset="0"/>
                        </a:rPr>
                        <m:t>≝</m:t>
                      </m:r>
                      <m:sSubSup>
                        <m:sSubSupPr>
                          <m:ctrlPr>
                            <a:rPr lang="ru-RU" sz="2400" i="1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ru-RU" sz="2400" i="1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  <m:sub>
                          <m:r>
                            <a:rPr lang="ru-RU" sz="2400" i="1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ru-RU" sz="2400" i="1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ru-RU" sz="2400" i="1">
                          <a:solidFill>
                            <a:srgbClr val="3333CC"/>
                          </a:solidFill>
                          <a:latin typeface="Cambria Math" panose="02040503050406030204" pitchFamily="18" charset="0"/>
                        </a:rPr>
                        <m:t>𝛃</m:t>
                      </m:r>
                      <m:r>
                        <a:rPr lang="ru-RU" sz="2400" i="1">
                          <a:solidFill>
                            <a:srgbClr val="3333CC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{"/>
                          <m:endChr m:val="}"/>
                          <m:ctrlPr>
                            <a:rPr lang="ru-RU" sz="2400" i="1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ru-RU" sz="2400" i="1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ru-RU" sz="2400" i="1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  <m:sub>
                              <m:r>
                                <a:rPr lang="ru-RU" sz="2400" i="1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ru-RU" sz="2400" i="1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bSup>
                          <m:acc>
                            <m:accPr>
                              <m:chr m:val="̂"/>
                              <m:ctrlPr>
                                <a:rPr lang="ru-RU" sz="2400" i="1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ru-RU" sz="2400" i="1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  <m:t>𝛃</m:t>
                              </m:r>
                            </m:e>
                          </m:acc>
                          <m:r>
                            <a:rPr lang="ru-RU" sz="2400" i="1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±</m:t>
                          </m:r>
                          <m:r>
                            <a:rPr lang="ru-RU" sz="2400" i="1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  <m:rad>
                            <m:radPr>
                              <m:degHide m:val="on"/>
                              <m:ctrlPr>
                                <a:rPr lang="ru-RU" sz="2400" i="1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Sup>
                                <m:sSubSupPr>
                                  <m:ctrlPr>
                                    <a:rPr lang="ru-RU" sz="2400" i="1">
                                      <a:solidFill>
                                        <a:srgbClr val="3333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ru-RU" sz="2400" i="1">
                                      <a:solidFill>
                                        <a:srgbClr val="3333CC"/>
                                      </a:solidFill>
                                      <a:latin typeface="Cambria Math" panose="02040503050406030204" pitchFamily="18" charset="0"/>
                                    </a:rPr>
                                    <m:t>𝐱</m:t>
                                  </m:r>
                                </m:e>
                                <m:sub>
                                  <m:r>
                                    <a:rPr lang="ru-RU" sz="2400" i="1">
                                      <a:solidFill>
                                        <a:srgbClr val="3333CC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ru-RU" sz="2400" i="1">
                                      <a:solidFill>
                                        <a:srgbClr val="3333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bSup>
                              <m:r>
                                <a:rPr lang="ru-RU" sz="2400" i="1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  <m:t>𝐕</m:t>
                              </m:r>
                              <m:sSub>
                                <m:sSubPr>
                                  <m:ctrlPr>
                                    <a:rPr lang="ru-RU" sz="2400" i="1">
                                      <a:solidFill>
                                        <a:srgbClr val="3333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2400" i="1">
                                      <a:solidFill>
                                        <a:srgbClr val="3333CC"/>
                                      </a:solidFill>
                                      <a:latin typeface="Cambria Math" panose="02040503050406030204" pitchFamily="18" charset="0"/>
                                    </a:rPr>
                                    <m:t>𝐱</m:t>
                                  </m:r>
                                </m:e>
                                <m:sub>
                                  <m:r>
                                    <a:rPr lang="ru-RU" sz="2400" i="1">
                                      <a:solidFill>
                                        <a:srgbClr val="3333CC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rad>
                          <m:r>
                            <a:rPr lang="ru-RU" sz="2400" i="1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  <m:d>
                            <m:dPr>
                              <m:ctrlPr>
                                <a:rPr lang="ru-RU" sz="2400" i="1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ru-RU" sz="2400" i="1">
                                      <a:solidFill>
                                        <a:srgbClr val="3333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2400" i="1">
                                      <a:solidFill>
                                        <a:srgbClr val="3333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ru-RU" sz="2400" i="1">
                                      <a:solidFill>
                                        <a:srgbClr val="3333CC"/>
                                      </a:solidFill>
                                      <a:latin typeface="Cambria Math" panose="02040503050406030204" pitchFamily="18" charset="0"/>
                                    </a:rPr>
                                    <m:t>0,1</m:t>
                                  </m:r>
                                </m:sub>
                              </m:sSub>
                              <m:r>
                                <a:rPr lang="ru-RU" sz="2400" i="1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f>
                                <m:fPr>
                                  <m:type m:val="lin"/>
                                  <m:ctrlPr>
                                    <a:rPr lang="ru-RU" sz="2400" i="1">
                                      <a:solidFill>
                                        <a:srgbClr val="3333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2400" i="1">
                                      <a:solidFill>
                                        <a:srgbClr val="3333CC"/>
                                      </a:solidFill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num>
                                <m:den>
                                  <m:r>
                                    <a:rPr lang="ru-RU" sz="2400" i="1">
                                      <a:solidFill>
                                        <a:srgbClr val="3333CC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lang="ru-RU" altLang="ru-RU" sz="2400" dirty="0"/>
              </a:p>
              <a:p>
                <a:pPr eaLnBrk="1" hangingPunct="1">
                  <a:spcAft>
                    <a:spcPts val="600"/>
                  </a:spcAft>
                </a:pPr>
                <a:r>
                  <a:rPr lang="ru-RU" altLang="ru-RU" sz="2400" dirty="0"/>
                  <a:t>Ожидаемая полоса значений функции </a:t>
                </a:r>
                <a:r>
                  <a:rPr lang="en-US" altLang="ru-RU" sz="2400" dirty="0"/>
                  <a:t>(</a:t>
                </a:r>
                <a:r>
                  <a:rPr lang="ru-RU" altLang="ru-RU" sz="2400" dirty="0"/>
                  <a:t>совместный доверительный интервал по всем </a:t>
                </a:r>
                <a14:m>
                  <m:oMath xmlns:m="http://schemas.openxmlformats.org/officeDocument/2006/math">
                    <m:r>
                      <a:rPr lang="en-US" altLang="ru-RU" sz="2400" b="1" i="0" dirty="0" smtClean="0">
                        <a:latin typeface="Cambria Math" panose="02040503050406030204" pitchFamily="18" charset="0"/>
                      </a:rPr>
                      <m:t>𝐱</m:t>
                    </m:r>
                  </m:oMath>
                </a14:m>
                <a:r>
                  <a:rPr lang="ru-RU" altLang="ru-RU" sz="2400" dirty="0"/>
                  <a:t>, метод </a:t>
                </a:r>
                <a:r>
                  <a:rPr lang="ru-RU" altLang="ru-RU" sz="2400" dirty="0" err="1"/>
                  <a:t>Шеффе</a:t>
                </a:r>
                <a:r>
                  <a:rPr lang="en-US" altLang="ru-RU" sz="2400" dirty="0"/>
                  <a:t>)</a:t>
                </a:r>
                <a:r>
                  <a:rPr lang="ru-RU" altLang="ru-RU" sz="2400" dirty="0"/>
                  <a:t>:</a:t>
                </a:r>
                <a:endParaRPr lang="en-US" altLang="ru-RU" sz="2400" dirty="0"/>
              </a:p>
              <a:p>
                <a:pPr marL="357188" indent="-357188" eaLnBrk="1" hangingPunct="1">
                  <a:lnSpc>
                    <a:spcPct val="110000"/>
                  </a:lnSpc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  <m: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𝐚</m:t>
                              </m:r>
                            </m:e>
                          </m:d>
                        </m:e>
                        <m:sub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𝐕</m:t>
                          </m:r>
                        </m:sub>
                      </m:sSub>
                      <m:r>
                        <a:rPr lang="ru-RU" sz="24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≝</m:t>
                      </m:r>
                      <m:d>
                        <m:dPr>
                          <m:ctrlP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  <m:sup>
                              <m: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𝐕𝐚</m:t>
                          </m:r>
                        </m:e>
                      </m:d>
                      <m:r>
                        <a:rPr lang="ru-RU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, </m:t>
                      </m:r>
                      <m:r>
                        <a:rPr lang="ru-RU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𝐕</m:t>
                      </m:r>
                      <m:r>
                        <a:rPr lang="ru-RU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&gt;0, </m:t>
                      </m:r>
                      <m:sSubSup>
                        <m:sSubSupPr>
                          <m:ctrlP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ctrlP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  <m: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𝐚</m:t>
                              </m:r>
                            </m:e>
                          </m:d>
                        </m:e>
                        <m:sub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𝐕</m:t>
                          </m:r>
                        </m:sub>
                        <m:sup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ru-RU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𝐚</m:t>
                              </m:r>
                              <m: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𝐚</m:t>
                              </m:r>
                            </m:e>
                          </m:d>
                        </m:e>
                        <m:sub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𝐕</m:t>
                          </m:r>
                        </m:sub>
                      </m:sSub>
                      <m:sSub>
                        <m:sSubPr>
                          <m:ctrlP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ru-RU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𝐱</m:t>
                                  </m:r>
                                </m:e>
                                <m:sup>
                                  <m:r>
                                    <a:rPr lang="ru-RU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</m:d>
                        </m:e>
                        <m:sub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𝐕</m:t>
                          </m:r>
                        </m:sub>
                      </m:sSub>
                    </m:oMath>
                    <m:oMath xmlns:m="http://schemas.openxmlformats.org/officeDocument/2006/math">
                      <m:r>
                        <a:rPr lang="ru-RU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sSup>
                        <m:sSupPr>
                          <m:ctrlP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ru-RU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𝐱</m:t>
                                  </m:r>
                                </m:e>
                                <m:sup>
                                  <m:r>
                                    <a:rPr lang="ru-RU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𝐕𝐚</m:t>
                              </m:r>
                            </m:e>
                          </m:d>
                        </m:e>
                        <m:sup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ru-RU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d>
                        <m:dPr>
                          <m:ctrlP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𝐚</m:t>
                              </m:r>
                            </m:e>
                            <m:sup>
                              <m: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𝐕𝐚</m:t>
                          </m:r>
                        </m:e>
                      </m:d>
                      <m:d>
                        <m:dPr>
                          <m:ctrlP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  <m:sup>
                              <m: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𝐕𝐱</m:t>
                          </m:r>
                        </m:e>
                      </m:d>
                    </m:oMath>
                    <m:oMath xmlns:m="http://schemas.openxmlformats.org/officeDocument/2006/math">
                      <m:limLow>
                        <m:limLowPr>
                          <m:ctrlP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⇒</m:t>
                          </m:r>
                        </m:e>
                        <m:lim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𝐚</m:t>
                          </m:r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𝐕</m:t>
                              </m:r>
                            </m:e>
                            <m:sup>
                              <m: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d>
                            <m:dPr>
                              <m:ctrlP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̂"/>
                                  <m:ctrlPr>
                                    <a:rPr lang="ru-RU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ru-RU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𝛃</m:t>
                                  </m:r>
                                </m:e>
                              </m:acc>
                              <m: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𝛃</m:t>
                              </m:r>
                            </m:e>
                          </m:d>
                        </m:lim>
                      </m:limLow>
                      <m:limLow>
                        <m:limLowPr>
                          <m:ctrlP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ru-RU" sz="24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sup</m:t>
                          </m:r>
                        </m:e>
                        <m:lim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≠</m:t>
                          </m:r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lim>
                      </m:limLow>
                      <m:f>
                        <m:fPr>
                          <m:ctrlP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ru-RU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ru-RU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ru-RU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𝐱</m:t>
                                      </m:r>
                                    </m:e>
                                    <m:sup>
                                      <m:r>
                                        <a:rPr lang="ru-RU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p>
                                  </m:sSup>
                                  <m:d>
                                    <m:dPr>
                                      <m:ctrlPr>
                                        <a:rPr lang="ru-RU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ru-RU" sz="24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ru-RU" sz="24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𝛃</m:t>
                                          </m:r>
                                        </m:e>
                                      </m:acc>
                                      <m:r>
                                        <a:rPr lang="ru-RU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ru-RU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𝛃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  <m:sup>
                              <m: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𝐕𝐱</m:t>
                          </m:r>
                        </m:den>
                      </m:f>
                      <m:r>
                        <a:rPr lang="ru-RU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̂"/>
                                  <m:ctrlPr>
                                    <a:rPr lang="ru-RU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ru-RU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𝛃</m:t>
                                  </m:r>
                                </m:e>
                              </m:acc>
                              <m: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𝛃</m:t>
                              </m:r>
                            </m:e>
                          </m:d>
                        </m:e>
                        <m:sup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𝐕</m:t>
                          </m:r>
                        </m:e>
                        <m:sup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ru-RU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𝛃</m:t>
                              </m:r>
                            </m:e>
                          </m:acc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ru-RU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𝛃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∼</m:t>
                      </m:r>
                      <m:sSup>
                        <m:sSupPr>
                          <m:ctrlP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Sup>
                        <m:sSubSupPr>
                          <m:ctrlP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𝜒</m:t>
                          </m:r>
                        </m:e>
                        <m:sub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  <m:sup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  <m:oMath xmlns:m="http://schemas.openxmlformats.org/officeDocument/2006/math">
                      <m:r>
                        <a:rPr lang="ru-RU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ru-RU" sz="2400" i="1" smtClean="0">
                          <a:solidFill>
                            <a:srgbClr val="3333CC"/>
                          </a:solidFill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ru-RU" sz="2400" i="1" smtClean="0">
                          <a:solidFill>
                            <a:srgbClr val="3333CC"/>
                          </a:solidFill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ru-RU" sz="2400" i="1" smtClean="0">
                          <a:solidFill>
                            <a:srgbClr val="3333CC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ru-RU" sz="2400" i="1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2400" i="1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  <m:sup>
                          <m:r>
                            <a:rPr lang="ru-RU" sz="2400" i="1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2400" b="1" i="0" smtClean="0">
                          <a:solidFill>
                            <a:srgbClr val="3333CC"/>
                          </a:solidFill>
                          <a:latin typeface="Cambria Math" panose="02040503050406030204" pitchFamily="18" charset="0"/>
                        </a:rPr>
                        <m:t>𝛃</m:t>
                      </m:r>
                      <m:r>
                        <a:rPr lang="ru-RU" sz="2400" i="1">
                          <a:solidFill>
                            <a:srgbClr val="3333CC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{"/>
                          <m:endChr m:val="}"/>
                          <m:ctrlPr>
                            <a:rPr lang="ru-RU" sz="2400" i="1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ru-RU" sz="2400" i="1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400" i="1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  <m:sup>
                              <m:r>
                                <a:rPr lang="ru-RU" sz="2400" i="1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acc>
                            <m:accPr>
                              <m:chr m:val="̂"/>
                              <m:ctrlPr>
                                <a:rPr lang="ru-RU" sz="2400" i="1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ru-RU" sz="2400" i="1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  <m:t>𝛃</m:t>
                              </m:r>
                            </m:e>
                          </m:acc>
                          <m:r>
                            <a:rPr lang="ru-RU" sz="2400" i="1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±</m:t>
                          </m:r>
                          <m:r>
                            <a:rPr lang="ru-RU" sz="2400" i="1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  <m:rad>
                            <m:radPr>
                              <m:degHide m:val="on"/>
                              <m:ctrlPr>
                                <a:rPr lang="ru-RU" sz="2400" i="1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ru-RU" sz="2400" i="1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  <m:d>
                                <m:dPr>
                                  <m:ctrlPr>
                                    <a:rPr lang="ru-RU" sz="2400" i="1">
                                      <a:solidFill>
                                        <a:srgbClr val="3333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ru-RU" sz="2400" i="1">
                                          <a:solidFill>
                                            <a:srgbClr val="3333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ru-RU" sz="2400" i="1">
                                          <a:solidFill>
                                            <a:srgbClr val="3333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𝜒</m:t>
                                      </m:r>
                                    </m:e>
                                    <m:sub>
                                      <m:r>
                                        <a:rPr lang="ru-RU" sz="2400" i="1">
                                          <a:solidFill>
                                            <a:srgbClr val="3333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sub>
                                    <m:sup>
                                      <m:r>
                                        <a:rPr lang="ru-RU" sz="2400" i="1">
                                          <a:solidFill>
                                            <a:srgbClr val="3333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r>
                                    <a:rPr lang="ru-RU" sz="2400" i="1">
                                      <a:solidFill>
                                        <a:srgbClr val="3333CC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ru-RU" sz="2400" i="1">
                                      <a:solidFill>
                                        <a:srgbClr val="3333CC"/>
                                      </a:solidFill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</m:d>
                              <m:sSup>
                                <m:sSupPr>
                                  <m:ctrlPr>
                                    <a:rPr lang="ru-RU" sz="2400" i="1">
                                      <a:solidFill>
                                        <a:srgbClr val="3333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2400" i="1">
                                      <a:solidFill>
                                        <a:srgbClr val="3333CC"/>
                                      </a:solidFill>
                                      <a:latin typeface="Cambria Math" panose="02040503050406030204" pitchFamily="18" charset="0"/>
                                    </a:rPr>
                                    <m:t>𝐱</m:t>
                                  </m:r>
                                </m:e>
                                <m:sup>
                                  <m:r>
                                    <a:rPr lang="ru-RU" sz="2400" i="1">
                                      <a:solidFill>
                                        <a:srgbClr val="3333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ru-RU" sz="2400" i="1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  <m:t>𝐕𝐱</m:t>
                              </m:r>
                            </m:e>
                          </m:rad>
                        </m:e>
                      </m:d>
                    </m:oMath>
                  </m:oMathPara>
                </a14:m>
                <a:endParaRPr lang="ru-RU" altLang="ru-RU" sz="2400" dirty="0"/>
              </a:p>
              <a:p>
                <a:pPr eaLnBrk="1" hangingPunct="1"/>
                <a:endParaRPr lang="ru-RU" altLang="ru-RU" sz="2400" dirty="0"/>
              </a:p>
            </p:txBody>
          </p:sp>
        </mc:Choice>
        <mc:Fallback xmlns="">
          <p:sp>
            <p:nvSpPr>
              <p:cNvPr id="14341" name="Rectangle 3">
                <a:extLst>
                  <a:ext uri="{FF2B5EF4-FFF2-40B4-BE49-F238E27FC236}">
                    <a16:creationId xmlns:a16="http://schemas.microsoft.com/office/drawing/2014/main" id="{4992D67C-28B6-4D52-9DC6-E64AFC270E4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179388" y="976313"/>
                <a:ext cx="8713787" cy="5400675"/>
              </a:xfrm>
              <a:blipFill>
                <a:blip r:embed="rId3"/>
                <a:stretch>
                  <a:fillRect l="-140" t="-7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ижний колонтитул 5">
            <a:extLst>
              <a:ext uri="{FF2B5EF4-FFF2-40B4-BE49-F238E27FC236}">
                <a16:creationId xmlns:a16="http://schemas.microsoft.com/office/drawing/2014/main" id="{1A4265B0-974E-46D5-888E-4F37EAA3E3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Обратные задачи. Тема 3: Линейная регрессия.</a:t>
            </a:r>
          </a:p>
        </p:txBody>
      </p:sp>
      <p:sp>
        <p:nvSpPr>
          <p:cNvPr id="9" name="Номер слайда 6">
            <a:extLst>
              <a:ext uri="{FF2B5EF4-FFF2-40B4-BE49-F238E27FC236}">
                <a16:creationId xmlns:a16="http://schemas.microsoft.com/office/drawing/2014/main" id="{CEC316DD-7FA7-4FE5-92E4-138784D45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54D76FC-2C69-473E-9676-0C2632CE8A6A}" type="slidenum">
              <a:rPr lang="ru-RU" altLang="ru-RU">
                <a:latin typeface="Arial" panose="020B0604020202020204" pitchFamily="34" charset="0"/>
              </a:rPr>
              <a:pPr eaLnBrk="1" hangingPunct="1"/>
              <a:t>13</a:t>
            </a:fld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15364" name="Rectangle 2">
            <a:extLst>
              <a:ext uri="{FF2B5EF4-FFF2-40B4-BE49-F238E27FC236}">
                <a16:creationId xmlns:a16="http://schemas.microsoft.com/office/drawing/2014/main" id="{D895A9CF-959B-4082-A503-B4A4FAC207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52538" y="0"/>
            <a:ext cx="7648575" cy="739775"/>
          </a:xfrm>
        </p:spPr>
        <p:txBody>
          <a:bodyPr/>
          <a:lstStyle/>
          <a:p>
            <a:pPr eaLnBrk="1" hangingPunct="1"/>
            <a:r>
              <a:rPr lang="ru-RU" altLang="ru-RU"/>
              <a:t>Довер. интервалы (</a:t>
            </a:r>
            <a:r>
              <a:rPr lang="ru-RU" altLang="ru-RU" i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</a:t>
            </a:r>
            <a:r>
              <a:rPr lang="ru-RU" altLang="ru-RU"/>
              <a:t> известна)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365" name="Rectangle 3">
                <a:extLst>
                  <a:ext uri="{FF2B5EF4-FFF2-40B4-BE49-F238E27FC236}">
                    <a16:creationId xmlns:a16="http://schemas.microsoft.com/office/drawing/2014/main" id="{D4087AD2-E23A-4224-B2D3-39D4A9DE6B6D}"/>
                  </a:ext>
                </a:extLst>
              </p:cNvPr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179388" y="1052513"/>
                <a:ext cx="8713787" cy="5400675"/>
              </a:xfrm>
            </p:spPr>
            <p:txBody>
              <a:bodyPr/>
              <a:lstStyle/>
              <a:p>
                <a:pPr eaLnBrk="1" hangingPunct="1"/>
                <a:r>
                  <a:rPr lang="ru-RU" altLang="ru-RU" sz="2400" dirty="0"/>
                  <a:t>Ожидаемое значение экспериментального сигнала (с учетом шума) в одной точке:</a:t>
                </a:r>
                <a:br>
                  <a:rPr lang="en-US" altLang="ru-RU" sz="2400" dirty="0"/>
                </a:br>
                <a:endParaRPr lang="ru-RU" altLang="ru-RU" sz="2400" dirty="0"/>
              </a:p>
              <a:p>
                <a:pPr marL="357188" indent="-357188" eaLnBrk="1" hangingPunct="1"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ru-RU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</m:ctrlPr>
                            </m:sSubPr>
                            <m:e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𝑦</m:t>
                              </m:r>
                            </m:e>
                            <m:sub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0</m:t>
                              </m:r>
                            </m:sub>
                          </m:sSub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−</m:t>
                          </m:r>
                          <m:sSub>
                            <m:sSubPr>
                              <m:ctrlP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kumimoji="0" lang="ru-RU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</m:ctrlPr>
                                </m:accPr>
                                <m:e>
                                  <m:r>
                                    <a:rPr kumimoji="0" lang="ru-RU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  <m:sub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𝜎</m:t>
                          </m:r>
                        </m:den>
                      </m:f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∼</m:t>
                      </m:r>
                      <m:sSub>
                        <m:sSubPr>
                          <m:ctrlP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sSubPr>
                        <m:e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𝑁</m:t>
                          </m:r>
                        </m:e>
                        <m:sub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0,</m:t>
                          </m:r>
                          <m:sSubSup>
                            <m:sSubSupPr>
                              <m:ctrlP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</m:ctrlPr>
                            </m:sSubSupPr>
                            <m:e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𝐱</m:t>
                              </m:r>
                            </m:e>
                            <m:sub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0</m:t>
                              </m:r>
                            </m:sub>
                            <m:sup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𝑇</m:t>
                              </m:r>
                            </m:sup>
                          </m:sSubSup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𝐕</m:t>
                          </m:r>
                          <m:sSub>
                            <m:sSubPr>
                              <m:ctrlP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</m:ctrlPr>
                            </m:sSubPr>
                            <m:e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𝐱</m:t>
                              </m:r>
                            </m:e>
                            <m:sub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0</m:t>
                              </m:r>
                            </m:sub>
                          </m:sSub>
                        </m:sub>
                      </m:sSub>
                      <m:r>
                        <a:rPr kumimoji="0" lang="ru-RU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, </m:t>
                      </m:r>
                      <m:f>
                        <m:fPr>
                          <m:ctrlP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kumimoji="0" lang="ru-RU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</m:ctrlPr>
                                </m:accPr>
                                <m:e>
                                  <m:r>
                                    <a:rPr kumimoji="0" lang="ru-RU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  <m:t>𝜀</m:t>
                                  </m:r>
                                </m:e>
                              </m:acc>
                            </m:e>
                            <m:sub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𝜎</m:t>
                          </m:r>
                        </m:den>
                      </m:f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∼</m:t>
                      </m:r>
                      <m:sSub>
                        <m:sSubPr>
                          <m:ctrlP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sSubPr>
                        <m:e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𝑁</m:t>
                          </m:r>
                        </m:e>
                        <m:sub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0,1</m:t>
                          </m:r>
                        </m:sub>
                      </m:sSub>
                      <m:r>
                        <a:rPr kumimoji="0" lang="ru-RU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 ⇒</m:t>
                      </m:r>
                      <m:f>
                        <m:fPr>
                          <m:ctrlP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</m:ctrlPr>
                            </m:sSubPr>
                            <m:e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𝑦</m:t>
                              </m:r>
                            </m:e>
                            <m:sub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0</m:t>
                              </m:r>
                            </m:sub>
                          </m:sSub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+</m:t>
                          </m:r>
                          <m:sSub>
                            <m:sSubPr>
                              <m:ctrlP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kumimoji="0" lang="ru-RU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</m:ctrlPr>
                                </m:accPr>
                                <m:e>
                                  <m:r>
                                    <a:rPr kumimoji="0" lang="ru-RU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  <m:t>𝜀</m:t>
                                  </m:r>
                                </m:e>
                              </m:acc>
                            </m:e>
                            <m:sub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0</m:t>
                              </m:r>
                            </m:sub>
                          </m:sSub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−</m:t>
                          </m:r>
                          <m:sSub>
                            <m:sSubPr>
                              <m:ctrlP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kumimoji="0" lang="ru-RU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</m:ctrlPr>
                                </m:accPr>
                                <m:e>
                                  <m:r>
                                    <a:rPr kumimoji="0" lang="ru-RU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  <m:sub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𝜎</m:t>
                          </m:r>
                        </m:den>
                      </m:f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∼</m:t>
                      </m:r>
                      <m:sSub>
                        <m:sSubPr>
                          <m:ctrlP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sSubPr>
                        <m:e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𝑁</m:t>
                          </m:r>
                        </m:e>
                        <m:sub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0,1+</m:t>
                          </m:r>
                          <m:sSubSup>
                            <m:sSubSupPr>
                              <m:ctrlP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</m:ctrlPr>
                            </m:sSubSupPr>
                            <m:e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𝐱</m:t>
                              </m:r>
                            </m:e>
                            <m:sub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0</m:t>
                              </m:r>
                            </m:sub>
                            <m:sup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𝑇</m:t>
                              </m:r>
                            </m:sup>
                          </m:sSubSup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𝐕</m:t>
                          </m:r>
                          <m:sSub>
                            <m:sSubPr>
                              <m:ctrlP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</m:ctrlPr>
                            </m:sSubPr>
                            <m:e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𝐱</m:t>
                              </m:r>
                            </m:e>
                            <m:sub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0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kumimoji="0" 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</a:endParaRPr>
              </a:p>
              <a:p>
                <a:pPr marL="357188" indent="-357188" eaLnBrk="1" hangingPunct="1"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ru-RU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⇒</m:t>
                      </m:r>
                      <m:sSub>
                        <m:sSubPr>
                          <m:ctrlPr>
                            <a:rPr kumimoji="0" lang="ru-RU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3333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333CC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</m:ctrlPr>
                            </m:accPr>
                            <m:e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333CC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333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0</m:t>
                          </m:r>
                        </m:sub>
                      </m:sSub>
                      <m:r>
                        <a:rPr kumimoji="0" lang="ru-RU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≝</m:t>
                      </m:r>
                      <m:sSub>
                        <m:sSubPr>
                          <m:ctrlP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333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sSubPr>
                        <m:e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333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𝑦</m:t>
                          </m:r>
                        </m:e>
                        <m:sub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333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0</m:t>
                          </m:r>
                        </m:sub>
                      </m:sSub>
                      <m:r>
                        <a:rPr kumimoji="0" lang="ru-RU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+</m:t>
                      </m:r>
                      <m:sSub>
                        <m:sSubPr>
                          <m:ctrlP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333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333CC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</m:ctrlPr>
                            </m:accPr>
                            <m:e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333CC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𝜀</m:t>
                              </m:r>
                            </m:e>
                          </m:acc>
                        </m:e>
                        <m:sub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333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0</m:t>
                          </m:r>
                        </m:sub>
                      </m:sSub>
                      <m:r>
                        <a:rPr kumimoji="0" lang="ru-RU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∈</m:t>
                      </m:r>
                      <m:d>
                        <m:dPr>
                          <m:begChr m:val="{"/>
                          <m:endChr m:val="}"/>
                          <m:ctrlP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333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333CC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</m:ctrlPr>
                            </m:sSubSupPr>
                            <m:e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333CC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𝐱</m:t>
                              </m:r>
                            </m:e>
                            <m:sub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333CC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0</m:t>
                              </m:r>
                            </m:sub>
                            <m:sup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333CC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𝑇</m:t>
                              </m:r>
                            </m:sup>
                          </m:sSubSup>
                          <m:acc>
                            <m:accPr>
                              <m:chr m:val="̂"/>
                              <m:ctrlP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333CC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</m:ctrlPr>
                            </m:accPr>
                            <m:e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333CC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𝛃</m:t>
                              </m:r>
                            </m:e>
                          </m:acc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333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±</m:t>
                          </m:r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333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𝜎</m:t>
                          </m:r>
                          <m:rad>
                            <m:radPr>
                              <m:degHide m:val="on"/>
                              <m:ctrlP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333CC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</m:ctrlPr>
                            </m:radPr>
                            <m:deg/>
                            <m:e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333CC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1+</m:t>
                              </m:r>
                              <m:sSubSup>
                                <m:sSubSupPr>
                                  <m:ctrlPr>
                                    <a:rPr kumimoji="0" lang="ru-RU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333CC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</m:ctrlPr>
                                </m:sSubSupPr>
                                <m:e>
                                  <m:r>
                                    <a:rPr kumimoji="0" lang="ru-RU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333CC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  <m:t>𝐱</m:t>
                                  </m:r>
                                </m:e>
                                <m:sub>
                                  <m:r>
                                    <a:rPr kumimoji="0" lang="ru-RU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333CC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kumimoji="0" lang="ru-RU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333CC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  <m:t>𝑇</m:t>
                                  </m:r>
                                </m:sup>
                              </m:sSubSup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333CC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𝐕</m:t>
                              </m:r>
                              <m:sSub>
                                <m:sSubPr>
                                  <m:ctrlPr>
                                    <a:rPr kumimoji="0" lang="ru-RU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333CC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</m:ctrlPr>
                                </m:sSubPr>
                                <m:e>
                                  <m:r>
                                    <a:rPr kumimoji="0" lang="ru-RU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333CC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  <m:t>𝐱</m:t>
                                  </m:r>
                                </m:e>
                                <m:sub>
                                  <m:r>
                                    <a:rPr kumimoji="0" lang="ru-RU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333CC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rad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333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𝑄</m:t>
                          </m:r>
                          <m:d>
                            <m:dPr>
                              <m:ctrlP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333CC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ru-RU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333CC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</m:ctrlPr>
                                </m:sSubPr>
                                <m:e>
                                  <m:r>
                                    <a:rPr kumimoji="0" lang="ru-RU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333CC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kumimoji="0" lang="ru-RU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333CC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  <m:t>0,1</m:t>
                                  </m:r>
                                </m:sub>
                              </m:sSub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333CC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,</m:t>
                              </m:r>
                              <m:f>
                                <m:fPr>
                                  <m:type m:val="lin"/>
                                  <m:ctrlPr>
                                    <a:rPr kumimoji="0" lang="ru-RU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333CC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</m:ctrlPr>
                                </m:fPr>
                                <m:num>
                                  <m:r>
                                    <a:rPr kumimoji="0" lang="ru-RU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333CC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  <m:t>𝛼</m:t>
                                  </m:r>
                                </m:num>
                                <m:den>
                                  <m:r>
                                    <a:rPr kumimoji="0" lang="ru-RU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333CC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lang="ru-RU" altLang="ru-RU" sz="2400" dirty="0"/>
              </a:p>
            </p:txBody>
          </p:sp>
        </mc:Choice>
        <mc:Fallback xmlns="">
          <p:sp>
            <p:nvSpPr>
              <p:cNvPr id="15365" name="Rectangle 3">
                <a:extLst>
                  <a:ext uri="{FF2B5EF4-FFF2-40B4-BE49-F238E27FC236}">
                    <a16:creationId xmlns:a16="http://schemas.microsoft.com/office/drawing/2014/main" id="{D4087AD2-E23A-4224-B2D3-39D4A9DE6B6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179388" y="1052513"/>
                <a:ext cx="8713787" cy="5400675"/>
              </a:xfrm>
              <a:blipFill>
                <a:blip r:embed="rId3"/>
                <a:stretch>
                  <a:fillRect l="-140" t="-7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08F962A0-DCE8-4A0C-B0C5-DDD93DE29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Обратные задачи. Тема 3: Линейная регрессия.</a:t>
            </a:r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AFD8101F-BC6B-4A5F-BDAF-A3D780227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373C389-B025-4107-928A-BF12E4C9225C}" type="slidenum">
              <a:rPr lang="ru-RU" altLang="ru-RU">
                <a:latin typeface="Arial" panose="020B0604020202020204" pitchFamily="34" charset="0"/>
              </a:rPr>
              <a:pPr eaLnBrk="1" hangingPunct="1"/>
              <a:t>14</a:t>
            </a:fld>
            <a:endParaRPr lang="ru-RU" altLang="ru-RU">
              <a:latin typeface="Arial" panose="020B0604020202020204" pitchFamily="34" charset="0"/>
            </a:endParaRPr>
          </a:p>
        </p:txBody>
      </p:sp>
      <p:graphicFrame>
        <p:nvGraphicFramePr>
          <p:cNvPr id="16388" name="Object 6">
            <a:extLst>
              <a:ext uri="{FF2B5EF4-FFF2-40B4-BE49-F238E27FC236}">
                <a16:creationId xmlns:a16="http://schemas.microsoft.com/office/drawing/2014/main" id="{B5ED4BA4-4530-48FF-9CA2-894C61F4982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2438" y="889000"/>
          <a:ext cx="8154987" cy="579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9" name="Graph" r:id="rId3" imgW="3966058" imgH="2817571" progId="Origin50.Graph">
                  <p:embed/>
                </p:oleObj>
              </mc:Choice>
              <mc:Fallback>
                <p:oleObj name="Graph" r:id="rId3" imgW="3966058" imgH="2817571" progId="Origin50.Graph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438" y="889000"/>
                        <a:ext cx="8154987" cy="579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9" name="Rectangle 2">
            <a:extLst>
              <a:ext uri="{FF2B5EF4-FFF2-40B4-BE49-F238E27FC236}">
                <a16:creationId xmlns:a16="http://schemas.microsoft.com/office/drawing/2014/main" id="{BE9618E1-C667-4FC3-BB7B-DCEA75B499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Доверит.</a:t>
            </a:r>
            <a:r>
              <a:rPr lang="en-US" altLang="ru-RU"/>
              <a:t> </a:t>
            </a:r>
            <a:r>
              <a:rPr lang="ru-RU" altLang="ru-RU"/>
              <a:t>интервалы и полосы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90" name="Объект 1">
                <a:extLst>
                  <a:ext uri="{FF2B5EF4-FFF2-40B4-BE49-F238E27FC236}">
                    <a16:creationId xmlns:a16="http://schemas.microsoft.com/office/drawing/2014/main" id="{77EA5F9F-998A-4FBB-A243-1180F823F8E7}"/>
                  </a:ext>
                </a:extLst>
              </p:cNvPr>
              <p:cNvSpPr txBox="1"/>
              <p:nvPr/>
            </p:nvSpPr>
            <p:spPr bwMode="auto">
              <a:xfrm>
                <a:off x="4697866" y="980305"/>
                <a:ext cx="3829776" cy="4127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14:m>
                  <m:oMath xmlns:m="http://schemas.openxmlformats.org/officeDocument/2006/math">
                    <m:r>
                      <a:rPr lang="ru-RU" sz="24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ru-RU" sz="24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=1+</m:t>
                    </m:r>
                    <m:r>
                      <a:rPr lang="ru-RU" sz="24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ru-RU" sz="24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+5</m:t>
                    </m:r>
                    <m:func>
                      <m:funcPr>
                        <m:ctrlPr>
                          <a:rPr lang="ru-RU" sz="2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ru-RU" sz="24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ru-RU" sz="2400" i="0" dirty="0">
                    <a:solidFill>
                      <a:srgbClr val="000000"/>
                    </a:solidFill>
                    <a:latin typeface="+mj-lt"/>
                  </a:rPr>
                  <a:t>, </a:t>
                </a:r>
                <a14:m>
                  <m:oMath xmlns:m="http://schemas.openxmlformats.org/officeDocument/2006/math">
                    <m:r>
                      <a:rPr lang="ru-RU" sz="24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𝜎</m:t>
                    </m:r>
                    <m:r>
                      <a:rPr lang="ru-RU" sz="24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ru-RU" sz="2400" dirty="0"/>
              </a:p>
            </p:txBody>
          </p:sp>
        </mc:Choice>
        <mc:Fallback xmlns="">
          <p:sp>
            <p:nvSpPr>
              <p:cNvPr id="16390" name="Объект 1">
                <a:extLst>
                  <a:ext uri="{FF2B5EF4-FFF2-40B4-BE49-F238E27FC236}">
                    <a16:creationId xmlns:a16="http://schemas.microsoft.com/office/drawing/2014/main" id="{77EA5F9F-998A-4FBB-A243-1180F823F8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97866" y="980305"/>
                <a:ext cx="3829776" cy="412750"/>
              </a:xfrm>
              <a:prstGeom prst="rect">
                <a:avLst/>
              </a:prstGeom>
              <a:blipFill>
                <a:blip r:embed="rId5"/>
                <a:stretch>
                  <a:fillRect l="-478" t="-10294" b="-4558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ижний колонтитул 4">
            <a:extLst>
              <a:ext uri="{FF2B5EF4-FFF2-40B4-BE49-F238E27FC236}">
                <a16:creationId xmlns:a16="http://schemas.microsoft.com/office/drawing/2014/main" id="{1C39B110-E863-4D94-86AA-C1CD93D23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Обратные задачи. Тема 3: Линейная регрессия.</a:t>
            </a:r>
          </a:p>
        </p:txBody>
      </p:sp>
      <p:sp>
        <p:nvSpPr>
          <p:cNvPr id="12" name="Номер слайда 5">
            <a:extLst>
              <a:ext uri="{FF2B5EF4-FFF2-40B4-BE49-F238E27FC236}">
                <a16:creationId xmlns:a16="http://schemas.microsoft.com/office/drawing/2014/main" id="{79BEDDD1-28BF-41D4-9784-3A41FDD6D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BF3D58C-4538-484A-8D62-173B70AFDE58}" type="slidenum">
              <a:rPr lang="ru-RU" altLang="ru-RU">
                <a:latin typeface="Arial" panose="020B0604020202020204" pitchFamily="34" charset="0"/>
              </a:rPr>
              <a:pPr eaLnBrk="1" hangingPunct="1"/>
              <a:t>15</a:t>
            </a:fld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17412" name="Rectangle 2">
            <a:extLst>
              <a:ext uri="{FF2B5EF4-FFF2-40B4-BE49-F238E27FC236}">
                <a16:creationId xmlns:a16="http://schemas.microsoft.com/office/drawing/2014/main" id="{EB25FC31-FEB4-4540-A5C7-D09C8678E3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95425" y="0"/>
            <a:ext cx="7648575" cy="739775"/>
          </a:xfrm>
        </p:spPr>
        <p:txBody>
          <a:bodyPr/>
          <a:lstStyle/>
          <a:p>
            <a:pPr eaLnBrk="1" hangingPunct="1"/>
            <a:r>
              <a:rPr lang="ru-RU" altLang="ru-RU"/>
              <a:t>Довер. интервалы (</a:t>
            </a:r>
            <a:r>
              <a:rPr lang="ru-RU" altLang="ru-RU" i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</a:t>
            </a:r>
            <a:r>
              <a:rPr lang="ru-RU" altLang="ru-RU"/>
              <a:t> </a:t>
            </a:r>
            <a:r>
              <a:rPr lang="ru-RU" altLang="ru-RU" u="sng"/>
              <a:t>не</a:t>
            </a:r>
            <a:r>
              <a:rPr lang="ru-RU" altLang="ru-RU"/>
              <a:t>известна)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413" name="Rectangle 3">
                <a:extLst>
                  <a:ext uri="{FF2B5EF4-FFF2-40B4-BE49-F238E27FC236}">
                    <a16:creationId xmlns:a16="http://schemas.microsoft.com/office/drawing/2014/main" id="{9AB8DF84-1A86-468A-BE43-F5711636A5AD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79388" y="1052513"/>
                <a:ext cx="8785225" cy="5549900"/>
              </a:xfrm>
            </p:spPr>
            <p:txBody>
              <a:bodyPr/>
              <a:lstStyle/>
              <a:p>
                <a:pPr eaLnBrk="1" hangingPunct="1"/>
                <a:r>
                  <a:rPr lang="ru-RU" altLang="ru-RU" sz="2400" dirty="0"/>
                  <a:t>Оценка вариации:</a:t>
                </a:r>
              </a:p>
              <a:p>
                <a:pPr marL="0" indent="0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ru-RU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𝑆</m:t>
                      </m:r>
                      <m:d>
                        <m:dPr>
                          <m:ctrlPr>
                            <a:rPr kumimoji="0" lang="ru-RU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</m:ctrlPr>
                            </m:accPr>
                            <m:e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𝛃</m:t>
                              </m:r>
                            </m:e>
                          </m:acc>
                        </m:e>
                      </m:d>
                      <m:r>
                        <a:rPr kumimoji="0" lang="ru-RU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=</m:t>
                      </m:r>
                      <m:sSup>
                        <m:sSupPr>
                          <m:ctrlP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s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̂"/>
                                  <m:ctrlPr>
                                    <a:rPr kumimoji="0" lang="ru-RU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</m:ctrlPr>
                                </m:accPr>
                                <m:e>
                                  <m:r>
                                    <a:rPr kumimoji="0" lang="ru-RU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  <m:t>𝛆</m:t>
                                  </m:r>
                                </m:e>
                              </m:acc>
                            </m:e>
                          </m:d>
                        </m:e>
                        <m:sup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2</m:t>
                          </m:r>
                        </m:sup>
                      </m:sSup>
                      <m:r>
                        <a:rPr kumimoji="0" lang="ru-RU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=</m:t>
                      </m:r>
                      <m:sSup>
                        <m:sSupPr>
                          <m:ctrlP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sSupPr>
                        <m:e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𝛆</m:t>
                          </m:r>
                        </m:e>
                        <m:sup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𝑇</m:t>
                          </m:r>
                        </m:sup>
                      </m:sSup>
                      <m:d>
                        <m:dPr>
                          <m:ctrlP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dPr>
                        <m:e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𝐈</m:t>
                          </m:r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−</m:t>
                          </m:r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𝐏</m:t>
                          </m:r>
                        </m:e>
                      </m:d>
                      <m:r>
                        <a:rPr kumimoji="0" lang="ru-RU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𝛆</m:t>
                      </m:r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∼</m:t>
                      </m:r>
                      <m:sSup>
                        <m:sSupPr>
                          <m:ctrlP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sSupPr>
                        <m:e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𝜎</m:t>
                          </m:r>
                        </m:e>
                        <m:sup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2</m:t>
                          </m:r>
                        </m:sup>
                      </m:sSup>
                      <m:sSubSup>
                        <m:sSubSupPr>
                          <m:ctrlP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sSubSupPr>
                        <m:e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𝜒</m:t>
                          </m:r>
                        </m:e>
                        <m:sub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𝑛</m:t>
                          </m:r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−</m:t>
                          </m:r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𝑝</m:t>
                          </m:r>
                        </m:sub>
                        <m:sup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2</m:t>
                          </m:r>
                        </m:sup>
                      </m:sSubSup>
                      <m:r>
                        <a:rPr kumimoji="0" lang="ru-RU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⇒</m:t>
                      </m:r>
                      <m:sSup>
                        <m:sSupPr>
                          <m:ctrlPr>
                            <a:rPr kumimoji="0" lang="ru-RU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3333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sSupPr>
                        <m:e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333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𝑠</m:t>
                          </m:r>
                        </m:e>
                        <m:sup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333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2</m:t>
                          </m:r>
                        </m:sup>
                      </m:sSup>
                      <m:r>
                        <a:rPr kumimoji="0" lang="ru-RU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≝</m:t>
                      </m:r>
                      <m:f>
                        <m:fPr>
                          <m:ctrlP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333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fPr>
                        <m:num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333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𝑆</m:t>
                          </m:r>
                          <m:d>
                            <m:dPr>
                              <m:ctrlP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333CC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̂"/>
                                  <m:ctrlPr>
                                    <a:rPr kumimoji="0" lang="ru-RU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333CC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</m:ctrlPr>
                                </m:accPr>
                                <m:e>
                                  <m:r>
                                    <a:rPr kumimoji="0" lang="ru-RU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333CC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  <m:t>𝛃</m:t>
                                  </m:r>
                                </m:e>
                              </m:acc>
                            </m:e>
                          </m:d>
                        </m:num>
                        <m:den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333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𝑛</m:t>
                          </m:r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333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−</m:t>
                          </m:r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333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𝑝</m:t>
                          </m:r>
                        </m:den>
                      </m:f>
                      <m:r>
                        <a:rPr kumimoji="0" lang="en-US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∼</m:t>
                      </m:r>
                      <m:f>
                        <m:fPr>
                          <m:ctrlP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333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333CC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</m:ctrlPr>
                            </m:sSupPr>
                            <m:e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333CC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𝜎</m:t>
                              </m:r>
                            </m:e>
                            <m:sup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333CC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333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𝑛</m:t>
                          </m:r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333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−</m:t>
                          </m:r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333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𝑝</m:t>
                          </m:r>
                        </m:den>
                      </m:f>
                      <m:sSubSup>
                        <m:sSubSupPr>
                          <m:ctrlP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333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sSubSupPr>
                        <m:e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333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𝜒</m:t>
                          </m:r>
                        </m:e>
                        <m:sub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333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𝑛</m:t>
                          </m:r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333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−</m:t>
                          </m:r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333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𝑝</m:t>
                          </m:r>
                        </m:sub>
                        <m:sup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333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altLang="ru-RU" sz="2400" dirty="0"/>
              </a:p>
              <a:p>
                <a:pPr eaLnBrk="1" hangingPunct="1">
                  <a:spcAft>
                    <a:spcPts val="600"/>
                  </a:spcAft>
                </a:pPr>
                <a:r>
                  <a:rPr lang="ru-RU" altLang="ru-RU" sz="2400" dirty="0"/>
                  <a:t>Область для </a:t>
                </a:r>
                <a14:m>
                  <m:oMath xmlns:m="http://schemas.openxmlformats.org/officeDocument/2006/math">
                    <m:r>
                      <a:rPr lang="en-US" altLang="ru-RU" sz="2400" b="1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𝛃</m:t>
                    </m:r>
                  </m:oMath>
                </a14:m>
                <a:r>
                  <a:rPr lang="ru-RU" altLang="ru-RU" sz="2400" dirty="0"/>
                  <a:t>:</a:t>
                </a:r>
                <a:r>
                  <a:rPr lang="en-US" altLang="ru-RU" sz="24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ru-RU" sz="2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𝐗</m:t>
                            </m:r>
                            <m:d>
                              <m:dPr>
                                <m:ctrlPr>
                                  <a:rPr lang="ru-RU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̂"/>
                                    <m:ctrlPr>
                                      <a:rPr lang="ru-RU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ru-RU" sz="24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𝛃</m:t>
                                    </m:r>
                                  </m:e>
                                </m:acc>
                                <m:r>
                                  <a:rPr lang="ru-RU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ru-RU" sz="2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𝛃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∼</m:t>
                    </m:r>
                    <m:sSup>
                      <m:sSupPr>
                        <m:ctrlP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p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sSubSup>
                      <m:sSubSupPr>
                        <m:ctrlP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𝜒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sub>
                      <m:sup>
                        <m: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altLang="ru-RU" sz="2400" dirty="0"/>
                  <a:t> </a:t>
                </a:r>
                <a:r>
                  <a:rPr lang="ru-RU" altLang="ru-RU" sz="2400" dirty="0"/>
                  <a:t>и независимо от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ru-RU" sz="2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ru-RU" sz="24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p>
                        <m:r>
                          <a:rPr lang="en-US" altLang="ru-RU" sz="2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altLang="ru-RU" sz="2400" b="0" i="1" dirty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 eaLnBrk="1" hangingPunct="1">
                  <a:spcBef>
                    <a:spcPts val="120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⇒</m:t>
                      </m:r>
                      <m:f>
                        <m:fPr>
                          <m:ctrlP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ru-RU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ru-RU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ru-RU" sz="2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𝐗</m:t>
                              </m:r>
                              <m:d>
                                <m:dPr>
                                  <m:ctrlPr>
                                    <a:rPr lang="ru-RU" sz="2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ru-RU" sz="24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ru-RU" sz="2400" b="1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𝛃</m:t>
                                      </m:r>
                                    </m:e>
                                  </m:acc>
                                  <m:r>
                                    <a:rPr lang="ru-RU" sz="2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lang="ru-RU" sz="24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𝛃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∼</m:t>
                      </m:r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𝑝</m:t>
                      </m:r>
                      <m:sSub>
                        <m:sSubPr>
                          <m:ctrlP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sz="2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⇒</m:t>
                      </m:r>
                      <m:sSup>
                        <m:sSupPr>
                          <m:ctrlPr>
                            <a:rPr lang="ru-RU" sz="2400" b="1" i="1" smtClean="0">
                              <a:solidFill>
                                <a:srgbClr val="3333CC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ru-RU" sz="2400" b="1" i="1">
                                  <a:solidFill>
                                    <a:srgbClr val="3333CC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>
                                  <a:solidFill>
                                    <a:srgbClr val="3333CC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𝐗</m:t>
                              </m:r>
                              <m:d>
                                <m:dPr>
                                  <m:ctrlPr>
                                    <a:rPr lang="ru-RU" sz="2400" i="1">
                                      <a:solidFill>
                                        <a:srgbClr val="3333CC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sz="2400" b="1" i="1">
                                      <a:solidFill>
                                        <a:srgbClr val="3333CC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𝛃</m:t>
                                  </m:r>
                                  <m:r>
                                    <a:rPr lang="en-US" sz="2400" b="1" i="1" smtClean="0">
                                      <a:solidFill>
                                        <a:srgbClr val="3333CC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̂"/>
                                      <m:ctrlPr>
                                        <a:rPr lang="ru-RU" sz="2400" i="1">
                                          <a:solidFill>
                                            <a:srgbClr val="3333CC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ru-RU" sz="2400" b="1" i="1">
                                          <a:solidFill>
                                            <a:srgbClr val="3333CC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𝛃</m:t>
                                      </m:r>
                                    </m:e>
                                  </m:acc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sz="2400" i="1">
                              <a:solidFill>
                                <a:srgbClr val="3333CC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1" i="1">
                          <a:solidFill>
                            <a:srgbClr val="3333CC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≤</m:t>
                      </m:r>
                      <m:sSup>
                        <m:sSupPr>
                          <m:ctrlPr>
                            <a:rPr lang="ru-RU" sz="2400" i="1">
                              <a:solidFill>
                                <a:srgbClr val="3333CC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3333CC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3333CC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solidFill>
                            <a:srgbClr val="3333CC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𝑝𝑄</m:t>
                      </m:r>
                      <m:d>
                        <m:dPr>
                          <m:ctrlPr>
                            <a:rPr lang="ru-RU" sz="2400" i="1">
                              <a:solidFill>
                                <a:srgbClr val="3333CC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sz="2400" i="1">
                                  <a:solidFill>
                                    <a:srgbClr val="3333CC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400" i="1">
                                  <a:solidFill>
                                    <a:srgbClr val="3333CC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ru-RU" sz="2400" i="1">
                                  <a:solidFill>
                                    <a:srgbClr val="3333CC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  <m:r>
                                <a:rPr lang="ru-RU" sz="2400" i="1">
                                  <a:solidFill>
                                    <a:srgbClr val="3333CC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ru-RU" sz="2400" i="1">
                                  <a:solidFill>
                                    <a:srgbClr val="3333CC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  <m:r>
                                <a:rPr lang="ru-RU" sz="2400" i="1">
                                  <a:solidFill>
                                    <a:srgbClr val="3333CC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ru-RU" sz="2400" i="1">
                                  <a:solidFill>
                                    <a:srgbClr val="3333CC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sub>
                          </m:sSub>
                          <m:r>
                            <a:rPr lang="ru-RU" sz="2400" i="1">
                              <a:solidFill>
                                <a:srgbClr val="3333CC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ru-RU" sz="2400" i="1">
                              <a:solidFill>
                                <a:srgbClr val="3333CC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𝛼</m:t>
                          </m:r>
                        </m:e>
                      </m:d>
                    </m:oMath>
                  </m:oMathPara>
                </a14:m>
                <a:br>
                  <a:rPr lang="en-US" altLang="ru-RU" sz="2400" dirty="0"/>
                </a:br>
                <a:endParaRPr lang="ru-RU" altLang="ru-RU" sz="2400" dirty="0"/>
              </a:p>
              <a:p>
                <a:pPr eaLnBrk="1" hangingPunct="1">
                  <a:spcBef>
                    <a:spcPts val="2400"/>
                  </a:spcBef>
                </a:pPr>
                <a:r>
                  <a:rPr lang="ru-RU" altLang="ru-RU" sz="2400" dirty="0"/>
                  <a:t>Интервал для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ru-RU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ru-RU" sz="2400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altLang="ru-RU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ru-RU" sz="2400" i="1" baseline="-25000" dirty="0">
                    <a:latin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ru-RU" altLang="ru-RU" sz="2400" dirty="0"/>
                  <a:t>:</a:t>
                </a:r>
                <a:r>
                  <a:rPr lang="en-US" altLang="ru-RU" sz="2400" dirty="0"/>
                  <a:t> </a:t>
                </a:r>
              </a:p>
              <a:p>
                <a:pPr marL="357188" indent="0" eaLnBrk="1" hangingPunct="1">
                  <a:lnSpc>
                    <a:spcPct val="11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ru-RU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ru-RU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</m:acc>
                            </m:e>
                            <m:sub>
                              <m: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num>
                        <m:den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  <m:rad>
                            <m:radPr>
                              <m:degHide m:val="on"/>
                              <m:ctrlP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ru-RU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ru-RU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𝑗𝑗</m:t>
                                  </m:r>
                                </m:sub>
                              </m:sSub>
                            </m:e>
                          </m:rad>
                        </m:den>
                      </m:f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∼</m:t>
                      </m:r>
                      <m:sSub>
                        <m:sSubPr>
                          <m:ctrlP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0,1</m:t>
                          </m:r>
                        </m:sub>
                      </m:sSub>
                      <m:r>
                        <a:rPr lang="ru-RU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f>
                        <m:fPr>
                          <m:ctrlP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ru-RU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ru-RU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</m:acc>
                            </m:e>
                            <m:sub>
                              <m: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num>
                        <m:den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ad>
                            <m:radPr>
                              <m:degHide m:val="on"/>
                              <m:ctrlP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ru-RU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ru-RU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𝑗𝑗</m:t>
                                  </m:r>
                                </m:sub>
                              </m:sSub>
                            </m:e>
                          </m:rad>
                        </m:den>
                      </m:f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∼</m:t>
                      </m:r>
                      <m:sSub>
                        <m:sSubPr>
                          <m:ctrlP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en-US" sz="2400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 marL="357188" indent="0" eaLnBrk="1" hangingPunct="1">
                  <a:lnSpc>
                    <a:spcPct val="11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ru-RU" sz="2400" i="1" smtClean="0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400" i="1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ru-RU" sz="2400" i="1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ru-RU" sz="2400" i="1">
                          <a:solidFill>
                            <a:srgbClr val="3333CC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{"/>
                          <m:endChr m:val="}"/>
                          <m:ctrlPr>
                            <a:rPr lang="ru-RU" sz="2400" i="1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sz="2400" i="1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ru-RU" sz="2400" i="1">
                                      <a:solidFill>
                                        <a:srgbClr val="3333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ru-RU" sz="2400" i="1">
                                      <a:solidFill>
                                        <a:srgbClr val="3333CC"/>
                                      </a:solidFill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</m:acc>
                            </m:e>
                            <m:sub>
                              <m:r>
                                <a:rPr lang="ru-RU" sz="2400" i="1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ru-RU" sz="2400" i="1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±</m:t>
                          </m:r>
                          <m:r>
                            <a:rPr lang="ru-RU" sz="2400" i="1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ad>
                            <m:radPr>
                              <m:degHide m:val="on"/>
                              <m:ctrlPr>
                                <a:rPr lang="ru-RU" sz="2400" i="1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ru-RU" sz="2400" i="1">
                                      <a:solidFill>
                                        <a:srgbClr val="3333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2400" i="1">
                                      <a:solidFill>
                                        <a:srgbClr val="3333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ru-RU" sz="2400" i="1">
                                      <a:solidFill>
                                        <a:srgbClr val="3333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𝑗𝑗</m:t>
                                  </m:r>
                                </m:sub>
                              </m:sSub>
                            </m:e>
                          </m:rad>
                          <m:r>
                            <a:rPr lang="ru-RU" sz="2400" i="1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  <m:d>
                            <m:dPr>
                              <m:ctrlPr>
                                <a:rPr lang="ru-RU" sz="2400" i="1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ru-RU" sz="2400" i="1">
                                      <a:solidFill>
                                        <a:srgbClr val="3333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2400" i="1">
                                      <a:solidFill>
                                        <a:srgbClr val="3333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ru-RU" sz="2400" i="1">
                                      <a:solidFill>
                                        <a:srgbClr val="3333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ru-RU" sz="2400" i="1">
                                      <a:solidFill>
                                        <a:srgbClr val="3333CC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ru-RU" sz="2400" i="1">
                                      <a:solidFill>
                                        <a:srgbClr val="3333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  <m:r>
                                <a:rPr lang="ru-RU" sz="2400" i="1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f>
                                <m:fPr>
                                  <m:type m:val="lin"/>
                                  <m:ctrlPr>
                                    <a:rPr lang="ru-RU" sz="2400" i="1">
                                      <a:solidFill>
                                        <a:srgbClr val="3333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2400" i="1">
                                      <a:solidFill>
                                        <a:srgbClr val="3333CC"/>
                                      </a:solidFill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num>
                                <m:den>
                                  <m:r>
                                    <a:rPr lang="ru-RU" sz="2400" i="1">
                                      <a:solidFill>
                                        <a:srgbClr val="3333CC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lang="ru-RU" altLang="ru-RU" sz="2400" dirty="0"/>
              </a:p>
            </p:txBody>
          </p:sp>
        </mc:Choice>
        <mc:Fallback xmlns="">
          <p:sp>
            <p:nvSpPr>
              <p:cNvPr id="17413" name="Rectangle 3">
                <a:extLst>
                  <a:ext uri="{FF2B5EF4-FFF2-40B4-BE49-F238E27FC236}">
                    <a16:creationId xmlns:a16="http://schemas.microsoft.com/office/drawing/2014/main" id="{9AB8DF84-1A86-468A-BE43-F5711636A5A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79388" y="1052513"/>
                <a:ext cx="8785225" cy="5549900"/>
              </a:xfrm>
              <a:blipFill>
                <a:blip r:embed="rId2"/>
                <a:stretch>
                  <a:fillRect l="-139" t="-76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ижний колонтитул 4">
            <a:extLst>
              <a:ext uri="{FF2B5EF4-FFF2-40B4-BE49-F238E27FC236}">
                <a16:creationId xmlns:a16="http://schemas.microsoft.com/office/drawing/2014/main" id="{BA1E9EFE-292D-4508-841B-F2273A9AF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Обратные задачи. Тема 3: Линейная регрессия.</a:t>
            </a:r>
          </a:p>
        </p:txBody>
      </p:sp>
      <p:sp>
        <p:nvSpPr>
          <p:cNvPr id="12" name="Номер слайда 5">
            <a:extLst>
              <a:ext uri="{FF2B5EF4-FFF2-40B4-BE49-F238E27FC236}">
                <a16:creationId xmlns:a16="http://schemas.microsoft.com/office/drawing/2014/main" id="{3001330B-07BD-48EE-B17B-D4974755E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42B08B4-845B-4DF6-AE06-F8C04557E328}" type="slidenum">
              <a:rPr lang="ru-RU" altLang="ru-RU">
                <a:latin typeface="Arial" panose="020B0604020202020204" pitchFamily="34" charset="0"/>
              </a:rPr>
              <a:pPr eaLnBrk="1" hangingPunct="1"/>
              <a:t>16</a:t>
            </a:fld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18436" name="Rectangle 2">
            <a:extLst>
              <a:ext uri="{FF2B5EF4-FFF2-40B4-BE49-F238E27FC236}">
                <a16:creationId xmlns:a16="http://schemas.microsoft.com/office/drawing/2014/main" id="{DEA8EADD-164C-40FB-B4C8-83BF9F1952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95425" y="0"/>
            <a:ext cx="7648575" cy="739775"/>
          </a:xfrm>
        </p:spPr>
        <p:txBody>
          <a:bodyPr/>
          <a:lstStyle/>
          <a:p>
            <a:pPr eaLnBrk="1" hangingPunct="1"/>
            <a:r>
              <a:rPr lang="ru-RU" altLang="ru-RU"/>
              <a:t>Довер. интервалы (</a:t>
            </a:r>
            <a:r>
              <a:rPr lang="ru-RU" altLang="ru-RU" i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</a:t>
            </a:r>
            <a:r>
              <a:rPr lang="ru-RU" altLang="ru-RU"/>
              <a:t> </a:t>
            </a:r>
            <a:r>
              <a:rPr lang="ru-RU" altLang="ru-RU" u="sng"/>
              <a:t>не</a:t>
            </a:r>
            <a:r>
              <a:rPr lang="ru-RU" altLang="ru-RU"/>
              <a:t>известна)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437" name="Rectangle 3">
                <a:extLst>
                  <a:ext uri="{FF2B5EF4-FFF2-40B4-BE49-F238E27FC236}">
                    <a16:creationId xmlns:a16="http://schemas.microsoft.com/office/drawing/2014/main" id="{10965FE6-618E-4E71-87E9-C375A26DA06D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79388" y="1052513"/>
                <a:ext cx="8785225" cy="5549900"/>
              </a:xfrm>
            </p:spPr>
            <p:txBody>
              <a:bodyPr/>
              <a:lstStyle/>
              <a:p>
                <a:pPr eaLnBrk="1" hangingPunct="1">
                  <a:lnSpc>
                    <a:spcPct val="110000"/>
                  </a:lnSpc>
                </a:pPr>
                <a:r>
                  <a:rPr lang="ru-RU" altLang="ru-RU" sz="2400" dirty="0"/>
                  <a:t>Интервал в точке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b>
                        <m: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ru-RU" altLang="ru-RU" sz="2400" dirty="0"/>
                  <a:t>:</a:t>
                </a:r>
                <a:r>
                  <a:rPr lang="en-US" altLang="ru-RU" sz="2400" dirty="0"/>
                  <a:t> </a:t>
                </a:r>
              </a:p>
              <a:p>
                <a:pPr marL="358775" indent="-358775" eaLnBrk="1" hangingPunct="1">
                  <a:lnSpc>
                    <a:spcPct val="11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ru-RU" sz="2400" b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  <m:sub>
                              <m: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bSup>
                          <m:d>
                            <m:dPr>
                              <m:ctrlP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̂"/>
                                  <m:ctrlPr>
                                    <a:rPr lang="ru-RU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ru-RU" sz="2400" b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𝛃</m:t>
                                  </m:r>
                                </m:e>
                              </m:acc>
                              <m: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ru-RU" sz="2400" b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𝛃</m:t>
                              </m:r>
                            </m:e>
                          </m:d>
                        </m:num>
                        <m:den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  <m:rad>
                            <m:radPr>
                              <m:degHide m:val="on"/>
                              <m:ctrlP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Sup>
                                <m:sSubSupPr>
                                  <m:ctrlPr>
                                    <a:rPr lang="ru-RU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ru-RU" sz="2400" b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𝐱</m:t>
                                  </m:r>
                                </m:e>
                                <m:sub>
                                  <m:r>
                                    <a:rPr lang="ru-RU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ru-RU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bSup>
                              <m:r>
                                <a:rPr lang="ru-RU" sz="2400" b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𝐕</m:t>
                              </m:r>
                              <m:sSub>
                                <m:sSubPr>
                                  <m:ctrlPr>
                                    <a:rPr lang="ru-RU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2400" b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𝐱</m:t>
                                  </m:r>
                                </m:e>
                                <m:sub>
                                  <m:r>
                                    <a:rPr lang="ru-RU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rad>
                        </m:den>
                      </m:f>
                      <m:r>
                        <a:rPr lang="ru-RU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∼</m:t>
                      </m:r>
                      <m:sSub>
                        <m:sSubPr>
                          <m:ctrlP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0,1</m:t>
                          </m:r>
                        </m:sub>
                      </m:sSub>
                      <m:r>
                        <a:rPr lang="ru-RU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f>
                        <m:fPr>
                          <m:ctrlP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ru-RU" sz="2400" b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  <m:sub>
                              <m: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bSup>
                          <m:d>
                            <m:dPr>
                              <m:ctrlP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̂"/>
                                  <m:ctrlPr>
                                    <a:rPr lang="ru-RU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ru-RU" sz="2400" b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𝛃</m:t>
                                  </m:r>
                                </m:e>
                              </m:acc>
                              <m: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ru-RU" sz="2400" b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𝛃</m:t>
                              </m:r>
                            </m:e>
                          </m:d>
                        </m:num>
                        <m:den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ad>
                            <m:radPr>
                              <m:degHide m:val="on"/>
                              <m:ctrlP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Sup>
                                <m:sSubSupPr>
                                  <m:ctrlPr>
                                    <a:rPr lang="ru-RU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ru-RU" sz="2400" b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𝐱</m:t>
                                  </m:r>
                                </m:e>
                                <m:sub>
                                  <m:r>
                                    <a:rPr lang="ru-RU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ru-RU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bSup>
                              <m:r>
                                <a:rPr lang="ru-RU" sz="2400" b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𝐕</m:t>
                              </m:r>
                              <m:sSub>
                                <m:sSubPr>
                                  <m:ctrlPr>
                                    <a:rPr lang="ru-RU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2400" b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𝐱</m:t>
                                  </m:r>
                                </m:e>
                                <m:sub>
                                  <m:r>
                                    <a:rPr lang="ru-RU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rad>
                        </m:den>
                      </m:f>
                      <m:r>
                        <a:rPr lang="ru-RU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∼</m:t>
                      </m:r>
                      <m:sSub>
                        <m:sSubPr>
                          <m:ctrlP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en-US" altLang="ru-RU" sz="2400" dirty="0"/>
              </a:p>
              <a:p>
                <a:pPr marL="358775" indent="-358775" eaLnBrk="1" hangingPunct="1">
                  <a:lnSpc>
                    <a:spcPct val="11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4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sSubSup>
                        <m:sSubSupPr>
                          <m:ctrlPr>
                            <a:rPr lang="ru-RU" sz="2400" i="1" smtClean="0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ru-RU" sz="2400" b="1" i="0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  <m:sub>
                          <m:r>
                            <a:rPr lang="ru-RU" sz="2400" i="1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ru-RU" sz="2400" i="1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ru-RU" sz="2400" b="1" i="0">
                          <a:solidFill>
                            <a:srgbClr val="3333CC"/>
                          </a:solidFill>
                          <a:latin typeface="Cambria Math" panose="02040503050406030204" pitchFamily="18" charset="0"/>
                        </a:rPr>
                        <m:t>𝛃</m:t>
                      </m:r>
                      <m:r>
                        <a:rPr lang="ru-RU" sz="2400" i="1">
                          <a:solidFill>
                            <a:srgbClr val="3333CC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{"/>
                          <m:endChr m:val="}"/>
                          <m:ctrlPr>
                            <a:rPr lang="ru-RU" sz="2400" i="1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ru-RU" sz="2400" i="1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ru-RU" sz="2400" b="1" i="0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  <m:sub>
                              <m:r>
                                <a:rPr lang="ru-RU" sz="2400" i="1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ru-RU" sz="2400" i="1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bSup>
                          <m:acc>
                            <m:accPr>
                              <m:chr m:val="̂"/>
                              <m:ctrlPr>
                                <a:rPr lang="ru-RU" sz="2400" i="1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ru-RU" sz="2400" b="1" i="0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  <m:t>𝛃</m:t>
                              </m:r>
                            </m:e>
                          </m:acc>
                          <m:r>
                            <a:rPr lang="ru-RU" sz="2400" i="1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±</m:t>
                          </m:r>
                          <m:r>
                            <a:rPr lang="ru-RU" sz="2400" i="1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ad>
                            <m:radPr>
                              <m:degHide m:val="on"/>
                              <m:ctrlPr>
                                <a:rPr lang="ru-RU" sz="2400" i="1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ru-RU" sz="2400" i="1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  <m:t> </m:t>
                              </m:r>
                              <m:sSubSup>
                                <m:sSubSupPr>
                                  <m:ctrlPr>
                                    <a:rPr lang="ru-RU" sz="2400" i="1">
                                      <a:solidFill>
                                        <a:srgbClr val="3333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ru-RU" sz="2400" b="1">
                                      <a:solidFill>
                                        <a:srgbClr val="3333CC"/>
                                      </a:solidFill>
                                      <a:latin typeface="Cambria Math" panose="02040503050406030204" pitchFamily="18" charset="0"/>
                                    </a:rPr>
                                    <m:t>𝐱</m:t>
                                  </m:r>
                                </m:e>
                                <m:sub>
                                  <m:r>
                                    <a:rPr lang="ru-RU" sz="2400" i="1">
                                      <a:solidFill>
                                        <a:srgbClr val="3333CC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ru-RU" sz="2400" i="1">
                                      <a:solidFill>
                                        <a:srgbClr val="3333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bSup>
                              <m:r>
                                <a:rPr lang="ru-RU" sz="2400" b="1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  <m:t>𝐕</m:t>
                              </m:r>
                              <m:sSub>
                                <m:sSubPr>
                                  <m:ctrlPr>
                                    <a:rPr lang="ru-RU" sz="2400" i="1">
                                      <a:solidFill>
                                        <a:srgbClr val="3333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2400" b="1">
                                      <a:solidFill>
                                        <a:srgbClr val="3333CC"/>
                                      </a:solidFill>
                                      <a:latin typeface="Cambria Math" panose="02040503050406030204" pitchFamily="18" charset="0"/>
                                    </a:rPr>
                                    <m:t>𝐱</m:t>
                                  </m:r>
                                </m:e>
                                <m:sub>
                                  <m:r>
                                    <a:rPr lang="ru-RU" sz="2400" i="1">
                                      <a:solidFill>
                                        <a:srgbClr val="3333CC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rad>
                          <m:r>
                            <a:rPr lang="ru-RU" sz="2400" i="1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  <m:d>
                            <m:dPr>
                              <m:ctrlPr>
                                <a:rPr lang="ru-RU" sz="2400" i="1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ru-RU" sz="2400" i="1">
                                      <a:solidFill>
                                        <a:srgbClr val="3333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2400" i="1">
                                      <a:solidFill>
                                        <a:srgbClr val="3333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ru-RU" sz="2400" i="1">
                                      <a:solidFill>
                                        <a:srgbClr val="3333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ru-RU" sz="2400" i="1">
                                      <a:solidFill>
                                        <a:srgbClr val="3333CC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ru-RU" sz="2400" i="1">
                                      <a:solidFill>
                                        <a:srgbClr val="3333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  <m:r>
                                <a:rPr lang="ru-RU" sz="2400" i="1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f>
                                <m:fPr>
                                  <m:type m:val="lin"/>
                                  <m:ctrlPr>
                                    <a:rPr lang="ru-RU" sz="2400" i="1">
                                      <a:solidFill>
                                        <a:srgbClr val="3333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2400" i="1">
                                      <a:solidFill>
                                        <a:srgbClr val="3333CC"/>
                                      </a:solidFill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num>
                                <m:den>
                                  <m:r>
                                    <a:rPr lang="ru-RU" sz="2400" i="1">
                                      <a:solidFill>
                                        <a:srgbClr val="3333CC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lang="ru-RU" altLang="ru-RU" sz="2400" dirty="0"/>
              </a:p>
              <a:p>
                <a:pPr eaLnBrk="1" hangingPunct="1">
                  <a:lnSpc>
                    <a:spcPct val="110000"/>
                  </a:lnSpc>
                  <a:spcBef>
                    <a:spcPts val="600"/>
                  </a:spcBef>
                </a:pPr>
                <a:r>
                  <a:rPr lang="ru-RU" altLang="ru-RU" sz="2400" dirty="0"/>
                  <a:t>Полоса значений:</a:t>
                </a:r>
                <a:endParaRPr lang="en-US" altLang="ru-RU" sz="2400" dirty="0"/>
              </a:p>
              <a:p>
                <a:pPr marL="358775" indent="-358775" eaLnBrk="1" hangingPunct="1">
                  <a:lnSpc>
                    <a:spcPct val="11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ru-RU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ru-RU" sz="24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sup</m:t>
                          </m:r>
                        </m:e>
                        <m:lim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≠</m:t>
                          </m:r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lim>
                      </m:limLow>
                      <m:f>
                        <m:fPr>
                          <m:ctrlP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ru-RU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ru-RU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ru-RU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𝐱</m:t>
                                      </m:r>
                                    </m:e>
                                    <m:sup>
                                      <m:r>
                                        <a:rPr lang="ru-RU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p>
                                  </m:sSup>
                                  <m:d>
                                    <m:dPr>
                                      <m:ctrlPr>
                                        <a:rPr lang="ru-RU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ru-RU" sz="24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ru-RU" sz="24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𝛃</m:t>
                                          </m:r>
                                        </m:e>
                                      </m:acc>
                                      <m:r>
                                        <a:rPr lang="ru-RU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ru-RU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𝛃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  <m:sup>
                              <m: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𝐕𝐱</m:t>
                          </m:r>
                        </m:den>
                      </m:f>
                      <m:r>
                        <a:rPr lang="ru-RU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∼</m:t>
                      </m:r>
                      <m:sSup>
                        <m:sSupPr>
                          <m:ctrlP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Sup>
                        <m:sSubSupPr>
                          <m:ctrlP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𝜒</m:t>
                          </m:r>
                        </m:e>
                        <m:sub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  <m:sup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ru-RU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limLow>
                        <m:limLowPr>
                          <m:ctrlP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ru-RU" sz="24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sup</m:t>
                          </m:r>
                        </m:e>
                        <m:lim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≠</m:t>
                          </m:r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lim>
                      </m:limLow>
                      <m:f>
                        <m:fPr>
                          <m:ctrlP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ru-RU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ru-RU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ru-RU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𝐱</m:t>
                                      </m:r>
                                    </m:e>
                                    <m:sup>
                                      <m:r>
                                        <a:rPr lang="ru-RU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p>
                                  </m:sSup>
                                  <m:d>
                                    <m:dPr>
                                      <m:ctrlPr>
                                        <a:rPr lang="ru-RU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ru-RU" sz="24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ru-RU" sz="24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𝛃</m:t>
                                          </m:r>
                                        </m:e>
                                      </m:acc>
                                      <m:r>
                                        <a:rPr lang="ru-RU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ru-RU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𝛃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ru-RU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 </m:t>
                          </m:r>
                          <m:sSup>
                            <m:sSupPr>
                              <m:ctrlP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  <m:sup>
                              <m: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𝐕𝐱</m:t>
                          </m:r>
                        </m:den>
                      </m:f>
                      <m:r>
                        <a:rPr lang="ru-RU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∼</m:t>
                      </m:r>
                      <m:sSub>
                        <m:sSubPr>
                          <m:ctrlP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  <m:oMath xmlns:m="http://schemas.openxmlformats.org/officeDocument/2006/math">
                      <m:r>
                        <a:rPr lang="ru-RU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ru-RU" sz="2400" i="1" smtClean="0">
                          <a:solidFill>
                            <a:srgbClr val="3333CC"/>
                          </a:solidFill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ru-RU" sz="2400" i="1" smtClean="0">
                          <a:solidFill>
                            <a:srgbClr val="3333CC"/>
                          </a:solidFill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ru-RU" sz="2400" i="1" smtClean="0">
                          <a:solidFill>
                            <a:srgbClr val="3333CC"/>
                          </a:solidFill>
                          <a:latin typeface="Cambria Math" panose="02040503050406030204" pitchFamily="18" charset="0"/>
                        </a:rPr>
                        <m:t>, </m:t>
                      </m:r>
                      <m:sSup>
                        <m:sSupPr>
                          <m:ctrlPr>
                            <a:rPr lang="ru-RU" sz="2400" i="1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2400" i="1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  <m:sup>
                          <m:r>
                            <a:rPr lang="ru-RU" sz="2400" i="1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ru-RU" sz="2400" i="1">
                          <a:solidFill>
                            <a:srgbClr val="3333CC"/>
                          </a:solidFill>
                          <a:latin typeface="Cambria Math" panose="02040503050406030204" pitchFamily="18" charset="0"/>
                        </a:rPr>
                        <m:t>𝛃</m:t>
                      </m:r>
                      <m:r>
                        <a:rPr lang="ru-RU" sz="2400" i="1">
                          <a:solidFill>
                            <a:srgbClr val="3333CC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{"/>
                          <m:endChr m:val="}"/>
                          <m:ctrlPr>
                            <a:rPr lang="ru-RU" sz="2400" i="1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ru-RU" sz="2400" i="1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400" i="1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  <m:sup>
                              <m:r>
                                <a:rPr lang="ru-RU" sz="2400" i="1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acc>
                            <m:accPr>
                              <m:chr m:val="̂"/>
                              <m:ctrlPr>
                                <a:rPr lang="ru-RU" sz="2400" i="1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ru-RU" sz="2400" i="1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  <m:t>𝛃</m:t>
                              </m:r>
                            </m:e>
                          </m:acc>
                          <m:r>
                            <a:rPr lang="ru-RU" sz="2400" i="1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±</m:t>
                          </m:r>
                          <m:r>
                            <a:rPr lang="ru-RU" sz="2400" i="1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ad>
                            <m:radPr>
                              <m:degHide m:val="on"/>
                              <m:ctrlPr>
                                <a:rPr lang="ru-RU" sz="2400" i="1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ru-RU" sz="2400" i="1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  <m:t>𝑝𝑄</m:t>
                              </m:r>
                              <m:d>
                                <m:dPr>
                                  <m:ctrlPr>
                                    <a:rPr lang="ru-RU" sz="2400" i="1">
                                      <a:solidFill>
                                        <a:srgbClr val="3333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ru-RU" sz="2400" i="1">
                                          <a:solidFill>
                                            <a:srgbClr val="3333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2400" i="1">
                                          <a:solidFill>
                                            <a:srgbClr val="3333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𝐹</m:t>
                                      </m:r>
                                    </m:e>
                                    <m:sub>
                                      <m:r>
                                        <a:rPr lang="ru-RU" sz="2400" i="1">
                                          <a:solidFill>
                                            <a:srgbClr val="3333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  <m:r>
                                        <a:rPr lang="ru-RU" sz="2400" i="1">
                                          <a:solidFill>
                                            <a:srgbClr val="3333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ru-RU" sz="2400" i="1">
                                          <a:solidFill>
                                            <a:srgbClr val="3333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ru-RU" sz="2400" i="1">
                                          <a:solidFill>
                                            <a:srgbClr val="3333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ru-RU" sz="2400" i="1">
                                          <a:solidFill>
                                            <a:srgbClr val="3333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sub>
                                  </m:sSub>
                                  <m:r>
                                    <a:rPr lang="ru-RU" sz="2400" i="1">
                                      <a:solidFill>
                                        <a:srgbClr val="3333CC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ru-RU" sz="2400" i="1">
                                      <a:solidFill>
                                        <a:srgbClr val="3333CC"/>
                                      </a:solidFill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</m:d>
                              <m:sSup>
                                <m:sSupPr>
                                  <m:ctrlPr>
                                    <a:rPr lang="ru-RU" sz="2400" i="1">
                                      <a:solidFill>
                                        <a:srgbClr val="3333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2400" i="1">
                                      <a:solidFill>
                                        <a:srgbClr val="3333CC"/>
                                      </a:solidFill>
                                      <a:latin typeface="Cambria Math" panose="02040503050406030204" pitchFamily="18" charset="0"/>
                                    </a:rPr>
                                    <m:t>𝐱</m:t>
                                  </m:r>
                                </m:e>
                                <m:sup>
                                  <m:r>
                                    <a:rPr lang="ru-RU" sz="2400" i="1">
                                      <a:solidFill>
                                        <a:srgbClr val="3333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ru-RU" sz="2400" i="1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  <m:t>𝐕𝐱</m:t>
                              </m:r>
                            </m:e>
                          </m:rad>
                        </m:e>
                      </m:d>
                    </m:oMath>
                  </m:oMathPara>
                </a14:m>
                <a:endParaRPr lang="ru-RU" altLang="ru-RU" sz="2400" dirty="0"/>
              </a:p>
            </p:txBody>
          </p:sp>
        </mc:Choice>
        <mc:Fallback xmlns="">
          <p:sp>
            <p:nvSpPr>
              <p:cNvPr id="18437" name="Rectangle 3">
                <a:extLst>
                  <a:ext uri="{FF2B5EF4-FFF2-40B4-BE49-F238E27FC236}">
                    <a16:creationId xmlns:a16="http://schemas.microsoft.com/office/drawing/2014/main" id="{10965FE6-618E-4E71-87E9-C375A26DA06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79388" y="1052513"/>
                <a:ext cx="8785225" cy="5549900"/>
              </a:xfrm>
              <a:blipFill>
                <a:blip r:embed="rId2"/>
                <a:stretch>
                  <a:fillRect l="-139" t="-65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ижний колонтитул 4">
            <a:extLst>
              <a:ext uri="{FF2B5EF4-FFF2-40B4-BE49-F238E27FC236}">
                <a16:creationId xmlns:a16="http://schemas.microsoft.com/office/drawing/2014/main" id="{BA1E9EFE-292D-4508-841B-F2273A9AF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Обратные задачи. Тема 3: Линейная регрессия.</a:t>
            </a:r>
          </a:p>
        </p:txBody>
      </p:sp>
      <p:sp>
        <p:nvSpPr>
          <p:cNvPr id="12" name="Номер слайда 5">
            <a:extLst>
              <a:ext uri="{FF2B5EF4-FFF2-40B4-BE49-F238E27FC236}">
                <a16:creationId xmlns:a16="http://schemas.microsoft.com/office/drawing/2014/main" id="{3001330B-07BD-48EE-B17B-D4974755E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42B08B4-845B-4DF6-AE06-F8C04557E328}" type="slidenum">
              <a:rPr lang="ru-RU" altLang="ru-RU">
                <a:latin typeface="Arial" panose="020B0604020202020204" pitchFamily="34" charset="0"/>
              </a:rPr>
              <a:pPr eaLnBrk="1" hangingPunct="1"/>
              <a:t>17</a:t>
            </a:fld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18436" name="Rectangle 2">
            <a:extLst>
              <a:ext uri="{FF2B5EF4-FFF2-40B4-BE49-F238E27FC236}">
                <a16:creationId xmlns:a16="http://schemas.microsoft.com/office/drawing/2014/main" id="{DEA8EADD-164C-40FB-B4C8-83BF9F1952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95425" y="0"/>
            <a:ext cx="7648575" cy="739775"/>
          </a:xfrm>
        </p:spPr>
        <p:txBody>
          <a:bodyPr/>
          <a:lstStyle/>
          <a:p>
            <a:pPr eaLnBrk="1" hangingPunct="1"/>
            <a:r>
              <a:rPr lang="ru-RU" altLang="ru-RU"/>
              <a:t>Довер. интервалы (</a:t>
            </a:r>
            <a:r>
              <a:rPr lang="ru-RU" altLang="ru-RU" i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</a:t>
            </a:r>
            <a:r>
              <a:rPr lang="ru-RU" altLang="ru-RU"/>
              <a:t> </a:t>
            </a:r>
            <a:r>
              <a:rPr lang="ru-RU" altLang="ru-RU" u="sng"/>
              <a:t>не</a:t>
            </a:r>
            <a:r>
              <a:rPr lang="ru-RU" altLang="ru-RU"/>
              <a:t>известна)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437" name="Rectangle 3">
                <a:extLst>
                  <a:ext uri="{FF2B5EF4-FFF2-40B4-BE49-F238E27FC236}">
                    <a16:creationId xmlns:a16="http://schemas.microsoft.com/office/drawing/2014/main" id="{10965FE6-618E-4E71-87E9-C375A26DA06D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79388" y="1052513"/>
                <a:ext cx="8785225" cy="5549900"/>
              </a:xfrm>
            </p:spPr>
            <p:txBody>
              <a:bodyPr/>
              <a:lstStyle/>
              <a:p>
                <a:pPr eaLnBrk="1" hangingPunct="1">
                  <a:lnSpc>
                    <a:spcPct val="120000"/>
                  </a:lnSpc>
                  <a:spcBef>
                    <a:spcPts val="600"/>
                  </a:spcBef>
                </a:pPr>
                <a:r>
                  <a:rPr lang="ru-RU" altLang="ru-RU" sz="2400" dirty="0"/>
                  <a:t>Ожидаемое измерение в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b>
                        <m: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ru-RU" altLang="ru-RU" sz="2400" dirty="0"/>
                  <a:t>:</a:t>
                </a:r>
                <a:endParaRPr lang="en-US" sz="2400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 marL="358775" indent="-358775" eaLnBrk="1" hangingPunct="1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lang="ru-RU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ru-RU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  <m:sub>
                              <m: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  <m:sub>
                              <m: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bSup>
                          <m:acc>
                            <m:accPr>
                              <m:chr m:val="̂"/>
                              <m:ctrlP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𝛃</m:t>
                              </m:r>
                            </m:e>
                          </m:acc>
                        </m:num>
                        <m:den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den>
                      </m:f>
                      <m:r>
                        <a:rPr lang="ru-RU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∼</m:t>
                      </m:r>
                      <m:sSub>
                        <m:sSubPr>
                          <m:ctrlP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0,1+</m:t>
                          </m:r>
                          <m:sSubSup>
                            <m:sSubSupPr>
                              <m:ctrlP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  <m:sub>
                              <m: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bSup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𝐕</m:t>
                          </m:r>
                          <m:sSub>
                            <m:sSubPr>
                              <m:ctrlP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  <m:sub>
                              <m: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</m:sSub>
                      <m:r>
                        <a:rPr lang="ru-RU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⇒</m:t>
                      </m:r>
                      <m:f>
                        <m:fPr>
                          <m:ctrlP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lang="ru-RU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ru-RU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  <m:sub>
                              <m: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  <m:sub>
                              <m: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bSup>
                          <m:acc>
                            <m:accPr>
                              <m:chr m:val="̂"/>
                              <m:ctrlP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𝛃</m:t>
                              </m:r>
                            </m:e>
                          </m:acc>
                        </m:num>
                        <m:den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ad>
                            <m:radPr>
                              <m:degHide m:val="on"/>
                              <m:ctrlP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sSubSup>
                                <m:sSubSupPr>
                                  <m:ctrlPr>
                                    <a:rPr lang="ru-RU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ru-RU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𝐱</m:t>
                                  </m:r>
                                </m:e>
                                <m:sub>
                                  <m:r>
                                    <a:rPr lang="ru-RU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ru-RU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bSup>
                              <m: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𝐕</m:t>
                              </m:r>
                              <m:sSub>
                                <m:sSubPr>
                                  <m:ctrlPr>
                                    <a:rPr lang="ru-RU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𝐱</m:t>
                                  </m:r>
                                </m:e>
                                <m:sub>
                                  <m:r>
                                    <a:rPr lang="ru-RU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rad>
                        </m:den>
                      </m:f>
                      <m:r>
                        <a:rPr lang="ru-RU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∼</m:t>
                      </m:r>
                      <m:sSub>
                        <m:sSubPr>
                          <m:ctrlP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en-US" sz="2400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 marL="358775" indent="-358775" eaLnBrk="1" hangingPunct="1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ru-RU" sz="2400" i="1" smtClean="0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ru-RU" sz="2400" i="1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ru-RU" sz="2400" i="1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ru-RU" sz="2400" i="1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ru-RU" sz="2400" i="1">
                          <a:solidFill>
                            <a:srgbClr val="3333CC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{"/>
                          <m:endChr m:val="}"/>
                          <m:ctrlPr>
                            <a:rPr lang="ru-RU" sz="2400" i="1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ru-RU" sz="2400" i="1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ru-RU" sz="2400" i="1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  <m:sub>
                              <m:r>
                                <a:rPr lang="ru-RU" sz="2400" i="1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ru-RU" sz="2400" i="1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bSup>
                          <m:acc>
                            <m:accPr>
                              <m:chr m:val="̂"/>
                              <m:ctrlPr>
                                <a:rPr lang="ru-RU" sz="2400" i="1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ru-RU" sz="2400" i="1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  <m:t>𝛃</m:t>
                              </m:r>
                            </m:e>
                          </m:acc>
                          <m:r>
                            <a:rPr lang="ru-RU" sz="2400" i="1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±</m:t>
                          </m:r>
                          <m:r>
                            <a:rPr lang="ru-RU" sz="2400" i="1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ad>
                            <m:radPr>
                              <m:degHide m:val="on"/>
                              <m:ctrlPr>
                                <a:rPr lang="ru-RU" sz="2400" i="1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ru-RU" sz="2400" i="1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sSubSup>
                                <m:sSubSupPr>
                                  <m:ctrlPr>
                                    <a:rPr lang="ru-RU" sz="2400" i="1">
                                      <a:solidFill>
                                        <a:srgbClr val="3333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ru-RU" sz="2400" i="1">
                                      <a:solidFill>
                                        <a:srgbClr val="3333CC"/>
                                      </a:solidFill>
                                      <a:latin typeface="Cambria Math" panose="02040503050406030204" pitchFamily="18" charset="0"/>
                                    </a:rPr>
                                    <m:t>𝐱</m:t>
                                  </m:r>
                                </m:e>
                                <m:sub>
                                  <m:r>
                                    <a:rPr lang="ru-RU" sz="2400" i="1">
                                      <a:solidFill>
                                        <a:srgbClr val="3333CC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ru-RU" sz="2400" i="1">
                                      <a:solidFill>
                                        <a:srgbClr val="3333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bSup>
                              <m:r>
                                <a:rPr lang="ru-RU" sz="2400" i="1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  <m:t>𝐕</m:t>
                              </m:r>
                              <m:sSub>
                                <m:sSubPr>
                                  <m:ctrlPr>
                                    <a:rPr lang="ru-RU" sz="2400" i="1">
                                      <a:solidFill>
                                        <a:srgbClr val="3333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2400" i="1">
                                      <a:solidFill>
                                        <a:srgbClr val="3333CC"/>
                                      </a:solidFill>
                                      <a:latin typeface="Cambria Math" panose="02040503050406030204" pitchFamily="18" charset="0"/>
                                    </a:rPr>
                                    <m:t>𝐱</m:t>
                                  </m:r>
                                </m:e>
                                <m:sub>
                                  <m:r>
                                    <a:rPr lang="ru-RU" sz="2400" i="1">
                                      <a:solidFill>
                                        <a:srgbClr val="3333CC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rad>
                          <m:r>
                            <a:rPr lang="ru-RU" sz="2400" i="1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  <m:d>
                            <m:dPr>
                              <m:ctrlPr>
                                <a:rPr lang="ru-RU" sz="2400" i="1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ru-RU" sz="2400" i="1">
                                      <a:solidFill>
                                        <a:srgbClr val="3333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2400" i="1">
                                      <a:solidFill>
                                        <a:srgbClr val="3333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ru-RU" sz="2400" i="1">
                                      <a:solidFill>
                                        <a:srgbClr val="3333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ru-RU" sz="2400" i="1">
                                      <a:solidFill>
                                        <a:srgbClr val="3333CC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ru-RU" sz="2400" i="1">
                                      <a:solidFill>
                                        <a:srgbClr val="3333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  <m:r>
                                <a:rPr lang="ru-RU" sz="2400" i="1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f>
                                <m:fPr>
                                  <m:type m:val="lin"/>
                                  <m:ctrlPr>
                                    <a:rPr lang="ru-RU" sz="2400" i="1">
                                      <a:solidFill>
                                        <a:srgbClr val="3333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2400" i="1">
                                      <a:solidFill>
                                        <a:srgbClr val="3333CC"/>
                                      </a:solidFill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num>
                                <m:den>
                                  <m:r>
                                    <a:rPr lang="ru-RU" sz="2400" i="1">
                                      <a:solidFill>
                                        <a:srgbClr val="3333CC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lang="ru-RU" altLang="ru-RU" sz="2400" dirty="0">
                  <a:solidFill>
                    <a:schemeClr val="folHlink"/>
                  </a:solidFill>
                </a:endParaRPr>
              </a:p>
              <a:p>
                <a:pPr eaLnBrk="1" hangingPunct="1">
                  <a:lnSpc>
                    <a:spcPct val="120000"/>
                  </a:lnSpc>
                  <a:spcBef>
                    <a:spcPts val="0"/>
                  </a:spcBef>
                </a:pPr>
                <a:endParaRPr lang="en-US" altLang="ru-RU" sz="2400" dirty="0">
                  <a:solidFill>
                    <a:schemeClr val="folHlink"/>
                  </a:solidFill>
                </a:endParaRPr>
              </a:p>
              <a:p>
                <a:pPr eaLnBrk="1" hangingPunct="1">
                  <a:lnSpc>
                    <a:spcPct val="120000"/>
                  </a:lnSpc>
                  <a:spcBef>
                    <a:spcPts val="0"/>
                  </a:spcBef>
                </a:pPr>
                <a:r>
                  <a:rPr lang="ru-RU" altLang="ru-RU" sz="2400" dirty="0">
                    <a:solidFill>
                      <a:schemeClr val="folHlink"/>
                    </a:solidFill>
                  </a:rPr>
                  <a:t>При </a:t>
                </a:r>
                <a14:m>
                  <m:oMath xmlns:m="http://schemas.openxmlformats.org/officeDocument/2006/math">
                    <m:r>
                      <a:rPr lang="en-US" altLang="ru-RU" sz="2400" i="1" dirty="0" smtClean="0">
                        <a:solidFill>
                          <a:schemeClr val="folHlin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altLang="ru-RU" sz="2400" b="0" i="1" dirty="0" smtClean="0">
                        <a:solidFill>
                          <a:schemeClr val="folHlin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→∞</m:t>
                    </m:r>
                  </m:oMath>
                </a14:m>
                <a:r>
                  <a:rPr lang="ru-RU" altLang="ru-RU" sz="2400" dirty="0">
                    <a:solidFill>
                      <a:schemeClr val="folHlink"/>
                    </a:solidFill>
                  </a:rPr>
                  <a:t> эти выражения совпадают с предыдущими</a:t>
                </a:r>
                <a:endParaRPr lang="en-US" altLang="ru-RU" sz="2400" dirty="0">
                  <a:solidFill>
                    <a:schemeClr val="folHlink"/>
                  </a:solidFill>
                </a:endParaRPr>
              </a:p>
              <a:p>
                <a:pPr marL="358775" indent="-358775" eaLnBrk="1" hangingPunct="1">
                  <a:lnSpc>
                    <a:spcPct val="12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ru-RU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0,1</m:t>
                          </m:r>
                        </m:sub>
                      </m:sSub>
                      <m:r>
                        <a:rPr lang="ru-RU" sz="24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ru-RU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sSub>
                        <m:sSubPr>
                          <m:ctrlP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ru-RU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sSubSup>
                        <m:sSubSupPr>
                          <m:ctrlP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𝜒</m:t>
                          </m:r>
                        </m:e>
                        <m:sub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  <m:sup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ru-RU" altLang="ru-RU" sz="2400" dirty="0">
                  <a:solidFill>
                    <a:schemeClr val="folHlink"/>
                  </a:solidFill>
                </a:endParaRPr>
              </a:p>
            </p:txBody>
          </p:sp>
        </mc:Choice>
        <mc:Fallback>
          <p:sp>
            <p:nvSpPr>
              <p:cNvPr id="18437" name="Rectangle 3">
                <a:extLst>
                  <a:ext uri="{FF2B5EF4-FFF2-40B4-BE49-F238E27FC236}">
                    <a16:creationId xmlns:a16="http://schemas.microsoft.com/office/drawing/2014/main" id="{10965FE6-618E-4E71-87E9-C375A26DA06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79388" y="1052513"/>
                <a:ext cx="8785225" cy="5549900"/>
              </a:xfrm>
              <a:blipFill>
                <a:blip r:embed="rId2"/>
                <a:stretch>
                  <a:fillRect l="-139" t="-22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47293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BF8A2CD6-2ACC-41A2-A5A7-4FD0C63F3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Обратные задачи. Тема 3: Линейная регрессия.</a:t>
            </a:r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07F2FC2D-81BB-4788-9250-07C709C90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4B12D52-E56E-42AA-BE69-BA7F64D202F9}" type="slidenum">
              <a:rPr lang="ru-RU" altLang="ru-RU">
                <a:latin typeface="Arial" panose="020B0604020202020204" pitchFamily="34" charset="0"/>
              </a:rPr>
              <a:pPr eaLnBrk="1" hangingPunct="1"/>
              <a:t>18</a:t>
            </a:fld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19460" name="Rectangle 2">
            <a:extLst>
              <a:ext uri="{FF2B5EF4-FFF2-40B4-BE49-F238E27FC236}">
                <a16:creationId xmlns:a16="http://schemas.microsoft.com/office/drawing/2014/main" id="{6F52938C-1250-4008-8776-4ADB849A5E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Подход правдоподобия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342" name="Rectangle 3">
                <a:extLst>
                  <a:ext uri="{FF2B5EF4-FFF2-40B4-BE49-F238E27FC236}">
                    <a16:creationId xmlns:a16="http://schemas.microsoft.com/office/drawing/2014/main" id="{AA303A86-DF89-4F97-99B2-BA9F83802130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eaLnBrk="1" hangingPunct="1">
                  <a:spcAft>
                    <a:spcPts val="600"/>
                  </a:spcAft>
                  <a:defRPr/>
                </a:pPr>
                <a:r>
                  <a:rPr lang="ru-RU" sz="2400" dirty="0">
                    <a:solidFill>
                      <a:srgbClr val="000000"/>
                    </a:solidFill>
                  </a:rPr>
                  <a:t>Функция правдоподобия</a:t>
                </a:r>
                <a:r>
                  <a:rPr lang="ru-RU" sz="2400" i="1" dirty="0">
                    <a:solidFill>
                      <a:srgbClr val="000000"/>
                    </a:solidFill>
                    <a:latin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𝑙</m:t>
                    </m:r>
                    <m:d>
                      <m:dPr>
                        <m:ctrlPr>
                          <a:rPr lang="ru-RU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𝛃</m:t>
                        </m:r>
                        <m:r>
                          <a:rPr lang="ru-RU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ru-RU" sz="24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e>
                        <m:r>
                          <a:rPr lang="ru-RU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𝐲</m:t>
                        </m:r>
                      </m:e>
                    </m:d>
                  </m:oMath>
                </a14:m>
                <a:r>
                  <a:rPr lang="ru-RU" sz="2400" dirty="0">
                    <a:solidFill>
                      <a:srgbClr val="000000"/>
                    </a:solidFill>
                  </a:rPr>
                  <a:t> </a:t>
                </a:r>
                <a:r>
                  <a:rPr lang="ru-RU" sz="2400" dirty="0"/>
                  <a:t>зависит только от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𝑆</m:t>
                    </m:r>
                    <m:d>
                      <m:dPr>
                        <m:ctrlPr>
                          <a:rPr lang="en-US" sz="2400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400" b="1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𝛃</m:t>
                        </m:r>
                      </m:e>
                    </m:d>
                  </m:oMath>
                </a14:m>
                <a:r>
                  <a:rPr lang="ru-RU" sz="2400" dirty="0"/>
                  <a:t>, поэтому доверительная область – это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𝑆</m:t>
                    </m:r>
                    <m:d>
                      <m:dPr>
                        <m:ctrlPr>
                          <a:rPr lang="en-US" sz="24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400" b="1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𝛃</m:t>
                        </m:r>
                      </m:e>
                    </m:d>
                    <m:r>
                      <a:rPr lang="en-US" sz="24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const</m:t>
                    </m:r>
                  </m:oMath>
                </a14:m>
                <a:r>
                  <a:rPr lang="ru-RU" sz="2400" dirty="0">
                    <a:solidFill>
                      <a:srgbClr val="000000"/>
                    </a:solidFill>
                  </a:rPr>
                  <a:t> </a:t>
                </a:r>
                <a:endParaRPr lang="en-US" sz="2400" dirty="0">
                  <a:solidFill>
                    <a:srgbClr val="000000"/>
                  </a:solidFill>
                </a:endParaRPr>
              </a:p>
              <a:p>
                <a:pPr marL="357188" indent="-357188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4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d>
                        <m:dPr>
                          <m:ctrlPr>
                            <a:rPr lang="ru-RU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𝛃</m:t>
                              </m:r>
                            </m:e>
                          </m:acc>
                        </m:e>
                      </m:d>
                      <m:r>
                        <a:rPr lang="ru-RU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𝛆</m:t>
                          </m:r>
                        </m:e>
                        <m:sup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d>
                        <m:dPr>
                          <m:ctrlP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𝐈</m:t>
                          </m:r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𝐏</m:t>
                          </m:r>
                        </m:e>
                      </m:d>
                      <m:r>
                        <a:rPr lang="ru-RU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𝛆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∼</m:t>
                      </m:r>
                      <m:sSup>
                        <m:sSupPr>
                          <m:ctrlP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Sup>
                        <m:sSubSupPr>
                          <m:ctrlP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𝜒</m:t>
                          </m:r>
                        </m:e>
                        <m:sub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  <m:sup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  <m:oMath xmlns:m="http://schemas.openxmlformats.org/officeDocument/2006/math">
                      <m:r>
                        <a:rPr lang="ru-RU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ru-RU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ru-RU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𝛃</m:t>
                      </m:r>
                      <m:r>
                        <a:rPr lang="ru-RU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)−</m:t>
                      </m:r>
                      <m:r>
                        <a:rPr lang="ru-RU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ru-RU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acc>
                        <m:accPr>
                          <m:chr m:val="̂"/>
                          <m:ctrlP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𝛃</m:t>
                          </m:r>
                        </m:e>
                      </m:acc>
                      <m:r>
                        <a:rPr lang="ru-RU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sSup>
                        <m:sSupPr>
                          <m:ctrlP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𝛆</m:t>
                          </m:r>
                        </m:e>
                        <m:sup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ru-RU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𝐏</m:t>
                      </m:r>
                      <m:r>
                        <a:rPr lang="ru-RU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𝛆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∼</m:t>
                      </m:r>
                      <m:sSup>
                        <m:sSupPr>
                          <m:ctrlP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Sup>
                        <m:sSubSupPr>
                          <m:ctrlP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𝜒</m:t>
                          </m:r>
                        </m:e>
                        <m:sub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  <m:sup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  <m:oMath xmlns:m="http://schemas.openxmlformats.org/officeDocument/2006/math">
                      <m:f>
                        <m:fPr>
                          <m:ctrlP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𝛃</m:t>
                          </m:r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)−</m:t>
                          </m:r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acc>
                            <m:accPr>
                              <m:chr m:val="̂"/>
                              <m:ctrlP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𝛃</m:t>
                              </m:r>
                            </m:e>
                          </m:acc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acc>
                            <m:accPr>
                              <m:chr m:val="̂"/>
                              <m:ctrlP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𝛃</m:t>
                              </m:r>
                            </m:e>
                          </m:acc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∼</m:t>
                      </m:r>
                      <m:f>
                        <m:fPr>
                          <m:ctrlP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num>
                        <m:den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den>
                      </m:f>
                      <m:sSub>
                        <m:sSubPr>
                          <m:ctrlP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  <m:oMath xmlns:m="http://schemas.openxmlformats.org/officeDocument/2006/math">
                      <m:r>
                        <a:rPr lang="ru-RU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ru-RU" sz="2400" i="1" smtClean="0">
                          <a:solidFill>
                            <a:srgbClr val="3333CC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d>
                        <m:dPr>
                          <m:ctrlPr>
                            <a:rPr lang="ru-RU" sz="2400" i="1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2400" i="1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𝛃</m:t>
                          </m:r>
                        </m:e>
                      </m:d>
                      <m:r>
                        <a:rPr lang="ru-RU" sz="2400" i="1">
                          <a:solidFill>
                            <a:srgbClr val="3333CC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ru-RU" sz="2400" i="1">
                          <a:solidFill>
                            <a:srgbClr val="3333CC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d>
                        <m:dPr>
                          <m:ctrlPr>
                            <a:rPr lang="ru-RU" sz="2400" i="1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ru-RU" sz="2400" i="1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ru-RU" sz="2400" i="1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  <m:t>𝛃</m:t>
                              </m:r>
                            </m:e>
                          </m:acc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ru-RU" sz="2400" i="1" smtClean="0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2400" i="1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ru-RU" sz="2400" i="1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2400" i="1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num>
                            <m:den>
                              <m:r>
                                <a:rPr lang="ru-RU" sz="2400" i="1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ru-RU" sz="2400" i="1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ru-RU" sz="2400" i="1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den>
                          </m:f>
                          <m:r>
                            <a:rPr lang="ru-RU" sz="2400" i="1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  <m:d>
                            <m:dPr>
                              <m:ctrlPr>
                                <a:rPr lang="ru-RU" sz="2400" i="1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ru-RU" sz="2400" i="1">
                                      <a:solidFill>
                                        <a:srgbClr val="3333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2400" i="1">
                                      <a:solidFill>
                                        <a:srgbClr val="3333CC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ru-RU" sz="2400" i="1">
                                      <a:solidFill>
                                        <a:srgbClr val="3333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 lang="ru-RU" sz="2400" i="1">
                                      <a:solidFill>
                                        <a:srgbClr val="3333CC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ru-RU" sz="2400" i="1">
                                      <a:solidFill>
                                        <a:srgbClr val="3333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ru-RU" sz="2400" i="1">
                                      <a:solidFill>
                                        <a:srgbClr val="3333CC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ru-RU" sz="2400" i="1">
                                      <a:solidFill>
                                        <a:srgbClr val="3333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  <m:r>
                                <a:rPr lang="ru-RU" sz="2400" i="1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ru-RU" sz="2400" i="1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d>
                          <m:r>
                            <a:rPr lang="en-US" sz="2400" b="0" i="1" smtClean="0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ru-RU" sz="2400" dirty="0">
                  <a:solidFill>
                    <a:srgbClr val="000000"/>
                  </a:solidFill>
                </a:endParaRPr>
              </a:p>
              <a:p>
                <a:pPr eaLnBrk="1" hangingPunct="1">
                  <a:defRPr/>
                </a:pPr>
                <a:endParaRPr lang="en-US" sz="2400" dirty="0">
                  <a:solidFill>
                    <a:srgbClr val="000000"/>
                  </a:solidFill>
                </a:endParaRPr>
              </a:p>
              <a:p>
                <a:pPr eaLnBrk="1" hangingPunct="1">
                  <a:defRPr/>
                </a:pPr>
                <a:r>
                  <a:rPr lang="ru-RU" sz="2400" dirty="0">
                    <a:solidFill>
                      <a:srgbClr val="000000"/>
                    </a:solidFill>
                  </a:rPr>
                  <a:t>Это определяет тот же эллипс в пространстве </a:t>
                </a:r>
                <a14:m>
                  <m:oMath xmlns:m="http://schemas.openxmlformats.org/officeDocument/2006/math">
                    <m:r>
                      <a:rPr lang="en-US" sz="2400" b="1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𝛃</m:t>
                    </m:r>
                  </m:oMath>
                </a14:m>
                <a:r>
                  <a:rPr lang="ru-RU" sz="2400" dirty="0">
                    <a:solidFill>
                      <a:srgbClr val="000000"/>
                    </a:solidFill>
                  </a:rPr>
                  <a:t>, но легко обобщается на нелинейный случай.</a:t>
                </a:r>
              </a:p>
            </p:txBody>
          </p:sp>
        </mc:Choice>
        <mc:Fallback xmlns="">
          <p:sp>
            <p:nvSpPr>
              <p:cNvPr id="14342" name="Rectangle 3">
                <a:extLst>
                  <a:ext uri="{FF2B5EF4-FFF2-40B4-BE49-F238E27FC236}">
                    <a16:creationId xmlns:a16="http://schemas.microsoft.com/office/drawing/2014/main" id="{AA303A86-DF89-4F97-99B2-BA9F8380213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3"/>
                <a:stretch>
                  <a:fillRect l="-139" t="-903" r="-1734" b="-7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ижний колонтитул 4">
            <a:extLst>
              <a:ext uri="{FF2B5EF4-FFF2-40B4-BE49-F238E27FC236}">
                <a16:creationId xmlns:a16="http://schemas.microsoft.com/office/drawing/2014/main" id="{FC109B5B-B459-4BC1-AB89-9AB7C0B12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Обратные задачи. Тема 3: Линейная регрессия.</a:t>
            </a:r>
          </a:p>
        </p:txBody>
      </p:sp>
      <p:sp>
        <p:nvSpPr>
          <p:cNvPr id="11" name="Номер слайда 5">
            <a:extLst>
              <a:ext uri="{FF2B5EF4-FFF2-40B4-BE49-F238E27FC236}">
                <a16:creationId xmlns:a16="http://schemas.microsoft.com/office/drawing/2014/main" id="{C98943F8-B2F6-425A-8518-42655E78B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E17233F-7472-495B-9A4E-C177EEA8444F}" type="slidenum">
              <a:rPr lang="ru-RU" altLang="ru-RU">
                <a:latin typeface="Arial" panose="020B0604020202020204" pitchFamily="34" charset="0"/>
              </a:rPr>
              <a:pPr eaLnBrk="1" hangingPunct="1"/>
              <a:t>19</a:t>
            </a:fld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20484" name="Rectangle 2">
            <a:extLst>
              <a:ext uri="{FF2B5EF4-FFF2-40B4-BE49-F238E27FC236}">
                <a16:creationId xmlns:a16="http://schemas.microsoft.com/office/drawing/2014/main" id="{AF710F2D-1DD3-440D-B073-CDED55DF48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95425" y="0"/>
            <a:ext cx="7648575" cy="739775"/>
          </a:xfrm>
        </p:spPr>
        <p:txBody>
          <a:bodyPr/>
          <a:lstStyle/>
          <a:p>
            <a:pPr eaLnBrk="1" hangingPunct="1"/>
            <a:r>
              <a:rPr lang="ru-RU" altLang="ru-RU"/>
              <a:t>Байесовский подход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485" name="Rectangle 3">
                <a:extLst>
                  <a:ext uri="{FF2B5EF4-FFF2-40B4-BE49-F238E27FC236}">
                    <a16:creationId xmlns:a16="http://schemas.microsoft.com/office/drawing/2014/main" id="{B3686557-F2EA-4861-85B3-86A5DF4AAE1E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eaLnBrk="1" hangingPunct="1"/>
                <a:r>
                  <a:rPr lang="ru-RU" altLang="ru-RU" sz="2400" dirty="0"/>
                  <a:t>В общем случае предполагаем априорную вероятность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ru-RU" sz="2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ru-RU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ru-RU" sz="2400" b="0" i="0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</m:sub>
                    </m:sSub>
                    <m:d>
                      <m:dPr>
                        <m:ctrlPr>
                          <a:rPr lang="en-US" altLang="ru-RU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ru-RU" sz="2400" b="1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𝛃</m:t>
                        </m:r>
                        <m:r>
                          <a:rPr lang="en-US" altLang="ru-RU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ru-RU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</m:d>
                    <m:r>
                      <a:rPr lang="en-US" altLang="ru-RU" sz="24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ru-RU" sz="24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𝑃</m:t>
                    </m:r>
                    <m:d>
                      <m:dPr>
                        <m:ctrlPr>
                          <a:rPr lang="en-US" altLang="ru-RU" sz="2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ru-RU" sz="2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</m:d>
                    <m:r>
                      <a:rPr lang="en-US" altLang="ru-RU" sz="24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∼</m:t>
                    </m:r>
                    <m:sSup>
                      <m:sSupPr>
                        <m:ctrlPr>
                          <a:rPr lang="en-US" altLang="ru-RU" sz="2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ru-RU" altLang="ru-RU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p>
                        <m:r>
                          <a:rPr lang="en-US" altLang="ru-RU" sz="2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ru-RU" altLang="ru-RU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altLang="ru-RU" sz="2400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(</a:t>
                </a:r>
                <a:r>
                  <a:rPr lang="ru-RU" altLang="ru-RU" sz="2400" dirty="0"/>
                  <a:t>равномерно по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ru-RU" sz="2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ru-RU" sz="2400" i="0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ln</m:t>
                        </m:r>
                      </m:fName>
                      <m:e>
                        <m:r>
                          <a:rPr lang="ru-RU" altLang="ru-RU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</m:func>
                  </m:oMath>
                </a14:m>
                <a:r>
                  <a:rPr lang="ru-RU" altLang="ru-RU" sz="2400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)</a:t>
                </a:r>
                <a:br>
                  <a:rPr lang="en-US" altLang="ru-RU" sz="2400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</a:br>
                <a:br>
                  <a:rPr lang="ru-RU" altLang="ru-RU" sz="2400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</a:br>
                <a:r>
                  <a:rPr lang="ru-RU" altLang="ru-RU" sz="2400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Следует из инвариантности по масштабированию:</a:t>
                </a:r>
                <a:br>
                  <a:rPr lang="ru-RU" altLang="ru-RU" sz="2400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altLang="ru-RU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ru-RU" sz="2400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ru-RU" sz="2400" b="0" i="0" dirty="0" smtClean="0">
                            <a:latin typeface="Cambria Math" panose="02040503050406030204" pitchFamily="18" charset="0"/>
                          </a:rPr>
                          <m:t>a</m:t>
                        </m:r>
                      </m:sub>
                    </m:sSub>
                    <m:d>
                      <m:dPr>
                        <m:ctrlPr>
                          <a:rPr lang="en-US" altLang="ru-RU" sz="2400" b="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altLang="ru-RU" sz="2400" i="1" dirty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</m:d>
                    <m:r>
                      <m:rPr>
                        <m:sty m:val="p"/>
                      </m:rPr>
                      <a:rPr lang="en-US" altLang="ru-RU" sz="2400" i="0" dirty="0" err="1">
                        <a:latin typeface="Cambria Math" panose="02040503050406030204" pitchFamily="18" charset="0"/>
                      </a:rPr>
                      <m:t>d</m:t>
                    </m:r>
                    <m:r>
                      <a:rPr lang="en-US" altLang="ru-RU" sz="2400" i="1" dirty="0" err="1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altLang="ru-RU" sz="2400" i="1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ru-RU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ru-RU" sz="2400" i="1" dirty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ru-RU" sz="2400" b="0" i="0" dirty="0" smtClean="0">
                            <a:latin typeface="Cambria Math" panose="02040503050406030204" pitchFamily="18" charset="0"/>
                          </a:rPr>
                          <m:t>a</m:t>
                        </m:r>
                      </m:sub>
                    </m:sSub>
                    <m:r>
                      <a:rPr lang="en-US" altLang="ru-RU" sz="24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ru-RU" sz="2400" i="1" dirty="0">
                        <a:latin typeface="Cambria Math" panose="02040503050406030204" pitchFamily="18" charset="0"/>
                      </a:rPr>
                      <m:t>𝜆𝜎</m:t>
                    </m:r>
                    <m:r>
                      <a:rPr lang="en-US" altLang="ru-RU" sz="2400" i="1" dirty="0">
                        <a:latin typeface="Cambria Math" panose="02040503050406030204" pitchFamily="18" charset="0"/>
                      </a:rPr>
                      <m:t>)</m:t>
                    </m:r>
                    <m:r>
                      <m:rPr>
                        <m:sty m:val="p"/>
                      </m:rPr>
                      <a:rPr lang="en-US" altLang="ru-RU" sz="2400" i="0" dirty="0">
                        <a:latin typeface="Cambria Math" panose="02040503050406030204" pitchFamily="18" charset="0"/>
                      </a:rPr>
                      <m:t>d</m:t>
                    </m:r>
                    <m:r>
                      <a:rPr lang="en-US" altLang="ru-RU" sz="24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ru-RU" sz="2400" i="1" dirty="0" err="1">
                        <a:latin typeface="Cambria Math" panose="02040503050406030204" pitchFamily="18" charset="0"/>
                      </a:rPr>
                      <m:t>𝜆𝜎</m:t>
                    </m:r>
                    <m:r>
                      <a:rPr lang="en-US" altLang="ru-RU" sz="24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ru-RU" sz="2400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 </a:t>
                </a:r>
              </a:p>
              <a:p>
                <a:pPr eaLnBrk="1" hangingPunct="1"/>
                <a:r>
                  <a:rPr lang="ru-RU" altLang="ru-RU" sz="2400" dirty="0"/>
                  <a:t>Тогда при наличии данных </a:t>
                </a:r>
                <a14:m>
                  <m:oMath xmlns:m="http://schemas.openxmlformats.org/officeDocument/2006/math">
                    <m:r>
                      <a:rPr lang="en-US" altLang="ru-RU" sz="2400" b="1" i="0" dirty="0" smtClean="0">
                        <a:latin typeface="Cambria Math" panose="02040503050406030204" pitchFamily="18" charset="0"/>
                      </a:rPr>
                      <m:t>𝐲</m:t>
                    </m:r>
                  </m:oMath>
                </a14:m>
                <a:endParaRPr lang="en-US" altLang="ru-RU" sz="2400" b="1" dirty="0">
                  <a:latin typeface="Times New Roman" panose="02020603050405020304" pitchFamily="18" charset="0"/>
                </a:endParaRPr>
              </a:p>
              <a:p>
                <a:pPr marL="357188" indent="0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ru-RU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𝑃</m:t>
                      </m:r>
                      <m:d>
                        <m:dPr>
                          <m:ctrlP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dPr>
                        <m:e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𝛃</m:t>
                          </m:r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,</m:t>
                          </m:r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𝜎</m:t>
                          </m:r>
                        </m:e>
                        <m:e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𝐲</m:t>
                          </m:r>
                        </m:e>
                      </m:d>
                      <m:r>
                        <a:rPr kumimoji="0" lang="en-US" altLang="ru-RU" sz="24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Times New Roman" panose="02020603050405020304" pitchFamily="18" charset="0"/>
                        </a:rPr>
                        <m:t>∼</m:t>
                      </m:r>
                      <m:sSub>
                        <m:sSubPr>
                          <m:ctrlP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sSubPr>
                        <m:e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𝑃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kumimoji="0" lang="ru-RU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a</m:t>
                          </m:r>
                        </m:sub>
                      </m:sSub>
                      <m:d>
                        <m:dPr>
                          <m:ctrlP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dPr>
                        <m:e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𝛃</m:t>
                          </m:r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,</m:t>
                          </m:r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𝜎</m:t>
                          </m:r>
                        </m:e>
                      </m:d>
                      <m:limLow>
                        <m:limLowPr>
                          <m:ctrlP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</m:ctrlPr>
                            </m:groupChrPr>
                            <m:e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kumimoji="0" lang="ru-RU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</m:ctrlPr>
                                </m:dPr>
                                <m:e>
                                  <m:r>
                                    <a:rPr kumimoji="0" lang="ru-RU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  <m:t>𝐲</m:t>
                                  </m:r>
                                </m:e>
                                <m:e>
                                  <m:r>
                                    <a:rPr kumimoji="0" lang="ru-RU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  <m:t>𝛃</m:t>
                                  </m:r>
                                  <m:r>
                                    <a:rPr kumimoji="0" lang="ru-RU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  <m:t>,</m:t>
                                  </m:r>
                                  <m:r>
                                    <a:rPr kumimoji="0" lang="ru-RU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  <m:t>𝜎</m:t>
                                  </m:r>
                                </m:e>
                              </m:d>
                            </m:e>
                          </m:groupChr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 </m:t>
                          </m:r>
                        </m:e>
                        <m:lim/>
                      </m:limLow>
                      <m:r>
                        <a:rPr kumimoji="0" lang="en-US" altLang="ru-RU" sz="24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Times New Roman" panose="02020603050405020304" pitchFamily="18" charset="0"/>
                        </a:rPr>
                        <m:t>∼</m:t>
                      </m:r>
                      <m:sSup>
                        <m:sSupPr>
                          <m:ctrlP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sSupPr>
                        <m:e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𝜎</m:t>
                          </m:r>
                        </m:e>
                        <m:sup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−</m:t>
                          </m:r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𝑛</m:t>
                          </m:r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−1</m:t>
                          </m:r>
                        </m:sup>
                      </m:sSup>
                      <m:func>
                        <m:funcPr>
                          <m:ctrlP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0" lang="ru-RU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</m:ctrlPr>
                            </m:dPr>
                            <m:e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kumimoji="0" lang="ru-RU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</m:ctrlPr>
                                </m:fPr>
                                <m:num>
                                  <m:r>
                                    <a:rPr kumimoji="0" lang="ru-RU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  <m:t>𝑆</m:t>
                                  </m:r>
                                  <m:d>
                                    <m:dPr>
                                      <m:ctrlPr>
                                        <a:rPr kumimoji="0" lang="ru-RU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0" lang="ru-RU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</a:rPr>
                                        <m:t>𝛃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kumimoji="0" lang="ru-RU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  <m:t>2</m:t>
                                  </m:r>
                                  <m:sSup>
                                    <m:sSupPr>
                                      <m:ctrlPr>
                                        <a:rPr kumimoji="0" lang="ru-RU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ru-RU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</a:rPr>
                                        <m:t>𝜎</m:t>
                                      </m:r>
                                    </m:e>
                                    <m:sup>
                                      <m:r>
                                        <a:rPr kumimoji="0" lang="ru-RU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br>
                  <a:rPr lang="en-US" altLang="ru-RU" sz="2400" b="1" dirty="0">
                    <a:latin typeface="Times New Roman" panose="02020603050405020304" pitchFamily="18" charset="0"/>
                  </a:rPr>
                </a:br>
                <a:endParaRPr lang="en-US" altLang="ru-RU" sz="2400" b="1" dirty="0">
                  <a:latin typeface="Times New Roman" panose="02020603050405020304" pitchFamily="18" charset="0"/>
                </a:endParaRPr>
              </a:p>
              <a:p>
                <a:pPr marL="357188" indent="0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4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ru-RU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𝛃</m:t>
                          </m:r>
                        </m:e>
                        <m:e>
                          <m:r>
                            <a:rPr lang="ru-RU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𝐲</m:t>
                          </m:r>
                        </m:e>
                      </m:d>
                      <m:r>
                        <a:rPr lang="en-US" altLang="ru-RU" sz="24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∼</m:t>
                      </m:r>
                      <m:nary>
                        <m:naryPr>
                          <m:limLoc m:val="undOvr"/>
                          <m:ctrlP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𝛃</m:t>
                              </m:r>
                              <m: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e>
                              <m: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𝐲</m:t>
                              </m:r>
                            </m:e>
                          </m:d>
                          <m:r>
                            <m:rPr>
                              <m:sty m:val="p"/>
                            </m:rPr>
                            <a:rPr lang="ru-RU" sz="24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</m:nary>
                      <m:r>
                        <a:rPr lang="en-US" altLang="ru-RU" sz="24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∼</m:t>
                      </m:r>
                      <m:r>
                        <a:rPr lang="ru-RU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ru-RU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d>
                        <m:dPr>
                          <m:ctrlP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𝛃</m:t>
                          </m:r>
                        </m:e>
                      </m:d>
                      <m:sSup>
                        <m:sSupPr>
                          <m:ctrlP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  <m:sup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type m:val="lin"/>
                              <m:ctrlP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nary>
                        <m:naryPr>
                          <m:limLoc m:val="undOvr"/>
                          <m:ctrlP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func>
                            <m:funcPr>
                              <m:ctrlP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ru-RU" sz="24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ru-RU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ru-RU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func>
                          <m:r>
                            <m:rPr>
                              <m:sty m:val="p"/>
                            </m:rPr>
                            <a:rPr lang="ru-RU" sz="24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nary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∼</m:t>
                      </m:r>
                      <m:sSup>
                        <m:sSupPr>
                          <m:ctrlP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d>
                                <m:dPr>
                                  <m:ctrlPr>
                                    <a:rPr lang="ru-RU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𝛃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type m:val="lin"/>
                              <m:ctrlP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ru-RU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ru-RU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  <m:d>
                            <m:dPr>
                              <m:ctrlP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𝛃</m:t>
                              </m:r>
                            </m:e>
                          </m:d>
                        </m:num>
                        <m:den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br>
                  <a:rPr lang="ru-RU" sz="2400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</a:br>
                <a:endParaRPr lang="ru-RU" sz="2400" dirty="0"/>
              </a:p>
              <a:p>
                <a:pPr marL="357188" indent="0" eaLnBrk="1" hangingPunct="1">
                  <a:lnSpc>
                    <a:spcPct val="90000"/>
                  </a:lnSpc>
                  <a:buNone/>
                </a:pPr>
                <a:endParaRPr lang="en-US" altLang="ru-RU" sz="2400" b="1" dirty="0">
                  <a:latin typeface="Times New Roman" panose="02020603050405020304" pitchFamily="18" charset="0"/>
                </a:endParaRPr>
              </a:p>
              <a:p>
                <a:pPr eaLnBrk="1" hangingPunct="1">
                  <a:lnSpc>
                    <a:spcPct val="90000"/>
                  </a:lnSpc>
                </a:pPr>
                <a:endParaRPr lang="en-US" altLang="ru-RU" sz="2400" b="1" dirty="0">
                  <a:latin typeface="Times New Roman" panose="02020603050405020304" pitchFamily="18" charset="0"/>
                </a:endParaRPr>
              </a:p>
              <a:p>
                <a:pPr eaLnBrk="1" hangingPunct="1">
                  <a:lnSpc>
                    <a:spcPct val="90000"/>
                  </a:lnSpc>
                </a:pPr>
                <a:endParaRPr lang="en-US" altLang="ru-RU" sz="2400" b="1" dirty="0">
                  <a:latin typeface="Times New Roman" panose="02020603050405020304" pitchFamily="18" charset="0"/>
                </a:endParaRPr>
              </a:p>
              <a:p>
                <a:pPr eaLnBrk="1" hangingPunct="1">
                  <a:lnSpc>
                    <a:spcPct val="90000"/>
                  </a:lnSpc>
                  <a:buFont typeface="Wingdings" panose="05000000000000000000" pitchFamily="2" charset="2"/>
                  <a:buNone/>
                </a:pPr>
                <a:r>
                  <a:rPr lang="ru-RU" altLang="ru-RU" sz="2400" b="1" dirty="0">
                    <a:latin typeface="Times New Roman" panose="02020603050405020304" pitchFamily="18" charset="0"/>
                  </a:rPr>
                  <a:t>                                                             </a:t>
                </a:r>
                <a:r>
                  <a:rPr lang="en-US" altLang="ru-RU" sz="2400" b="1" dirty="0">
                    <a:latin typeface="Times New Roman" panose="02020603050405020304" pitchFamily="18" charset="0"/>
                  </a:rPr>
                  <a:t>  </a:t>
                </a:r>
                <a:endParaRPr lang="en-US" altLang="ru-RU" sz="2400" b="1" dirty="0"/>
              </a:p>
              <a:p>
                <a:pPr eaLnBrk="1" hangingPunct="1">
                  <a:lnSpc>
                    <a:spcPct val="90000"/>
                  </a:lnSpc>
                </a:pPr>
                <a:endParaRPr lang="en-US" altLang="ru-RU" sz="2400" b="1" dirty="0">
                  <a:latin typeface="Times New Roman" panose="02020603050405020304" pitchFamily="18" charset="0"/>
                </a:endParaRPr>
              </a:p>
              <a:p>
                <a:pPr eaLnBrk="1" hangingPunct="1">
                  <a:lnSpc>
                    <a:spcPct val="90000"/>
                  </a:lnSpc>
                </a:pPr>
                <a:endParaRPr lang="ru-RU" altLang="ru-RU" sz="24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485" name="Rectangle 3">
                <a:extLst>
                  <a:ext uri="{FF2B5EF4-FFF2-40B4-BE49-F238E27FC236}">
                    <a16:creationId xmlns:a16="http://schemas.microsoft.com/office/drawing/2014/main" id="{B3686557-F2EA-4861-85B3-86A5DF4AAE1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139" t="-7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370" name="Text Box 8">
            <a:extLst>
              <a:ext uri="{FF2B5EF4-FFF2-40B4-BE49-F238E27FC236}">
                <a16:creationId xmlns:a16="http://schemas.microsoft.com/office/drawing/2014/main" id="{5AD12A57-7695-47F6-A75B-A42976448D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8891" y="4048942"/>
            <a:ext cx="240665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ru-RU" sz="2400" dirty="0">
                <a:solidFill>
                  <a:schemeClr val="folHlink"/>
                </a:solidFill>
                <a:latin typeface="+mn-lt"/>
              </a:rPr>
              <a:t>правдоподобие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5A65C1D-5ECB-4A44-B6A0-083ADE5A6C94}"/>
              </a:ext>
            </a:extLst>
          </p:cNvPr>
          <p:cNvSpPr/>
          <p:nvPr/>
        </p:nvSpPr>
        <p:spPr>
          <a:xfrm>
            <a:off x="6028101" y="5795962"/>
            <a:ext cx="2755900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dirty="0">
                <a:latin typeface="+mn-lt"/>
                <a:cs typeface="Arial" charset="0"/>
              </a:rPr>
              <a:t>Общая</a:t>
            </a:r>
            <a:r>
              <a:rPr lang="en-US" sz="2400" dirty="0">
                <a:latin typeface="+mn-lt"/>
                <a:cs typeface="Arial" charset="0"/>
              </a:rPr>
              <a:t> </a:t>
            </a:r>
            <a:r>
              <a:rPr lang="ru-RU" sz="2400" dirty="0">
                <a:latin typeface="+mn-lt"/>
                <a:cs typeface="Arial" charset="0"/>
              </a:rPr>
              <a:t> формула!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4E93502-4D91-4E05-BF91-46A1152F6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Обратные задачи. Тема 3: Линейная регрессия.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1FF2E5B-C39D-4F75-8995-7FC4F7F94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C75B5E2-A766-49EE-ADFF-8DD115523CF4}" type="slidenum">
              <a:rPr lang="ru-RU" altLang="ru-RU">
                <a:latin typeface="Arial" panose="020B0604020202020204" pitchFamily="34" charset="0"/>
              </a:rPr>
              <a:pPr eaLnBrk="1" hangingPunct="1"/>
              <a:t>2</a:t>
            </a:fld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4100" name="Rectangle 2">
            <a:extLst>
              <a:ext uri="{FF2B5EF4-FFF2-40B4-BE49-F238E27FC236}">
                <a16:creationId xmlns:a16="http://schemas.microsoft.com/office/drawing/2014/main" id="{3A8750B4-F802-4C30-A1D6-5F3711BE8F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План темы</a:t>
            </a:r>
          </a:p>
        </p:txBody>
      </p:sp>
      <p:sp>
        <p:nvSpPr>
          <p:cNvPr id="4101" name="Rectangle 3">
            <a:extLst>
              <a:ext uri="{FF2B5EF4-FFF2-40B4-BE49-F238E27FC236}">
                <a16:creationId xmlns:a16="http://schemas.microsoft.com/office/drawing/2014/main" id="{530C6872-A43E-4563-8E70-047F858F94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57188" indent="-357188" eaLnBrk="1" hangingPunct="1"/>
            <a:r>
              <a:rPr lang="ru-RU" altLang="ru-RU" sz="2800" dirty="0"/>
              <a:t>Простейший пример: один параметр</a:t>
            </a:r>
          </a:p>
          <a:p>
            <a:pPr marL="357188" indent="-357188" eaLnBrk="1" hangingPunct="1"/>
            <a:r>
              <a:rPr lang="ru-RU" altLang="ru-RU" sz="2800" dirty="0"/>
              <a:t>Прямое решение задачи минимизации</a:t>
            </a:r>
          </a:p>
          <a:p>
            <a:pPr marL="357188" indent="-357188" eaLnBrk="1" hangingPunct="1"/>
            <a:r>
              <a:rPr lang="ru-RU" altLang="ru-RU" sz="2800" dirty="0"/>
              <a:t>Оценка погрешности определения параметров: стандартные ошибки, корреляции и доверительные интервалы</a:t>
            </a:r>
          </a:p>
          <a:p>
            <a:pPr marL="357188" indent="-357188" eaLnBrk="1" hangingPunct="1"/>
            <a:r>
              <a:rPr lang="ru-RU" altLang="ru-RU" sz="2800" dirty="0"/>
              <a:t>Доверительные интервалы на модельную (теоретическую) кривую</a:t>
            </a:r>
          </a:p>
          <a:p>
            <a:pPr marL="357188" indent="-357188" eaLnBrk="1" hangingPunct="1"/>
            <a:r>
              <a:rPr lang="ru-RU" altLang="ru-RU" sz="2800" dirty="0"/>
              <a:t>Разные подходы к оценке погрешностей – один и тот же результат</a:t>
            </a:r>
          </a:p>
          <a:p>
            <a:pPr marL="357188" indent="-357188" eaLnBrk="1" hangingPunct="1"/>
            <a:r>
              <a:rPr lang="ru-RU" altLang="ru-RU" sz="2800" dirty="0"/>
              <a:t>Усложнение линейной регрессии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>
            <a:extLst>
              <a:ext uri="{FF2B5EF4-FFF2-40B4-BE49-F238E27FC236}">
                <a16:creationId xmlns:a16="http://schemas.microsoft.com/office/drawing/2014/main" id="{4B466E93-AFEA-4F43-B2A7-F6B9BD675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Байесовский подход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507" name="Объект 2">
                <a:extLst>
                  <a:ext uri="{FF2B5EF4-FFF2-40B4-BE49-F238E27FC236}">
                    <a16:creationId xmlns:a16="http://schemas.microsoft.com/office/drawing/2014/main" id="{623894ED-09EB-4CFC-9025-877934BE492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79388" y="1052513"/>
                <a:ext cx="8868818" cy="5400675"/>
              </a:xfrm>
            </p:spPr>
            <p:txBody>
              <a:bodyPr/>
              <a:lstStyle/>
              <a:p>
                <a:pPr eaLnBrk="1" hangingPunct="1">
                  <a:spcAft>
                    <a:spcPts val="600"/>
                  </a:spcAft>
                </a:pPr>
                <a:r>
                  <a:rPr lang="ru-RU" altLang="ru-RU" sz="2400" dirty="0"/>
                  <a:t>Из линейности следует</a:t>
                </a:r>
              </a:p>
              <a:p>
                <a:pPr marL="357188" indent="0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400" i="1" smtClean="0">
                          <a:solidFill>
                            <a:srgbClr val="3333CC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ru-RU" sz="2400" i="1" smtClean="0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2400" i="1" smtClean="0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𝛃</m:t>
                          </m:r>
                        </m:e>
                        <m:e>
                          <m:r>
                            <a:rPr lang="ru-RU" sz="2400" i="1" smtClean="0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𝐲</m:t>
                          </m:r>
                        </m:e>
                      </m:d>
                      <m:r>
                        <m:rPr>
                          <m:aln/>
                        </m:rP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∼</m:t>
                      </m:r>
                      <m:sSup>
                        <m:sSupPr>
                          <m:ctrlP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d>
                                <m:dPr>
                                  <m:ctrlPr>
                                    <a:rPr lang="ru-RU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𝛃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type m:val="lin"/>
                              <m:ctrlP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ru-RU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d>
                                <m:dPr>
                                  <m:ctrlPr>
                                    <a:rPr lang="ru-RU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ru-RU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ru-RU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𝛃</m:t>
                                      </m:r>
                                    </m:e>
                                  </m:acc>
                                </m:e>
                              </m:d>
                              <m: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ru-RU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  <m:d>
                                    <m:dPr>
                                      <m:ctrlPr>
                                        <a:rPr lang="ru-RU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ru-RU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𝛃</m:t>
                                      </m:r>
                                    </m:e>
                                  </m:d>
                                  <m:r>
                                    <a:rPr lang="ru-RU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ru-RU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  <m:d>
                                    <m:dPr>
                                      <m:ctrlPr>
                                        <a:rPr lang="ru-RU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ru-RU" sz="24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ru-RU" sz="24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𝛃</m:t>
                                          </m:r>
                                        </m:e>
                                      </m:acc>
                                    </m:e>
                                  </m:d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type m:val="lin"/>
                              <m:ctrlP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US" sz="2400" i="1" smtClean="0">
                          <a:solidFill>
                            <a:srgbClr val="3333CC"/>
                          </a:solidFill>
                          <a:latin typeface="Cambria Math" panose="02040503050406030204" pitchFamily="18" charset="0"/>
                        </a:rPr>
                        <m:t>∼</m:t>
                      </m:r>
                      <m:sSup>
                        <m:sSupPr>
                          <m:ctrlPr>
                            <a:rPr lang="ru-RU" sz="2400" i="1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ru-RU" sz="2400" i="1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2400" i="1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ru-RU" sz="2400" i="1">
                                      <a:solidFill>
                                        <a:srgbClr val="3333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ru-RU" sz="2400" i="1">
                                          <a:solidFill>
                                            <a:srgbClr val="3333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‖"/>
                                          <m:endChr m:val="‖"/>
                                          <m:ctrlPr>
                                            <a:rPr lang="ru-RU" sz="2400" i="1">
                                              <a:solidFill>
                                                <a:srgbClr val="3333CC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ru-RU" sz="2400" i="1">
                                              <a:solidFill>
                                                <a:srgbClr val="3333CC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𝐗</m:t>
                                          </m:r>
                                          <m:r>
                                            <a:rPr lang="ru-RU" sz="2400" i="1">
                                              <a:solidFill>
                                                <a:srgbClr val="3333CC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ru-RU" sz="2400" i="1">
                                              <a:solidFill>
                                                <a:srgbClr val="3333CC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𝛃</m:t>
                                          </m:r>
                                          <m:r>
                                            <a:rPr lang="ru-RU" sz="2400" i="1">
                                              <a:solidFill>
                                                <a:srgbClr val="3333CC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acc>
                                            <m:accPr>
                                              <m:chr m:val="̂"/>
                                              <m:ctrlPr>
                                                <a:rPr lang="ru-RU" sz="2400" i="1">
                                                  <a:solidFill>
                                                    <a:srgbClr val="3333CC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ru-RU" sz="2400" i="1">
                                                  <a:solidFill>
                                                    <a:srgbClr val="3333CC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𝛃</m:t>
                                              </m:r>
                                            </m:e>
                                          </m:acc>
                                          <m:r>
                                            <a:rPr lang="ru-RU" sz="2400" i="1">
                                              <a:solidFill>
                                                <a:srgbClr val="3333CC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ru-RU" sz="2400" i="1">
                                          <a:solidFill>
                                            <a:srgbClr val="3333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ru-RU" sz="2400" i="1">
                                      <a:solidFill>
                                        <a:srgbClr val="3333CC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ru-RU" sz="2400" i="1">
                                      <a:solidFill>
                                        <a:srgbClr val="3333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ru-RU" sz="2400" i="1">
                                      <a:solidFill>
                                        <a:srgbClr val="3333CC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ru-RU" sz="2400" i="1">
                                      <a:solidFill>
                                        <a:srgbClr val="3333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 lang="ru-RU" sz="2400" i="1">
                                      <a:solidFill>
                                        <a:srgbClr val="3333CC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  <m:sSup>
                                    <m:sSupPr>
                                      <m:ctrlPr>
                                        <a:rPr lang="ru-RU" sz="2400" i="1">
                                          <a:solidFill>
                                            <a:srgbClr val="3333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ru-RU" sz="2400" i="1">
                                          <a:solidFill>
                                            <a:srgbClr val="3333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ru-RU" sz="2400" i="1">
                                          <a:solidFill>
                                            <a:srgbClr val="3333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ru-RU" sz="2400" i="1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ru-RU" sz="2400" i="1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ru-RU" sz="2400" i="1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/2</m:t>
                          </m:r>
                        </m:sup>
                      </m:sSup>
                    </m:oMath>
                  </m:oMathPara>
                </a14:m>
                <a:endParaRPr lang="en-US" altLang="ru-RU" sz="2400" dirty="0">
                  <a:latin typeface="Times New Roman" panose="02020603050405020304" pitchFamily="18" charset="0"/>
                </a:endParaRPr>
              </a:p>
              <a:p>
                <a:pPr eaLnBrk="1" hangingPunct="1">
                  <a:spcAft>
                    <a:spcPts val="1200"/>
                  </a:spcAft>
                </a:pPr>
                <a:r>
                  <a:rPr lang="ru-RU" altLang="ru-RU" sz="2400" dirty="0"/>
                  <a:t>Те же доверительные области и параметры</a:t>
                </a:r>
                <a:r>
                  <a:rPr lang="en-US" altLang="ru-RU" sz="2400" dirty="0"/>
                  <a:t>:</a:t>
                </a:r>
                <a:br>
                  <a:rPr lang="en-US" altLang="ru-RU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14:m>
                  <m:oMath xmlns:m="http://schemas.openxmlformats.org/officeDocument/2006/math">
                    <m:r>
                      <a:rPr lang="ru-RU" sz="2400" i="1" smtClean="0">
                        <a:solidFill>
                          <a:srgbClr val="3333CC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ru-RU" sz="2400" i="1" smtClean="0">
                        <a:solidFill>
                          <a:srgbClr val="3333CC"/>
                        </a:solidFill>
                        <a:latin typeface="Cambria Math" panose="02040503050406030204" pitchFamily="18" charset="0"/>
                      </a:rPr>
                      <m:t>≝</m:t>
                    </m:r>
                    <m:f>
                      <m:fPr>
                        <m:ctrlPr>
                          <a:rPr lang="ru-RU" sz="24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sz="2400" i="1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ru-RU" sz="2400" i="1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ru-RU" sz="2400" i="1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  <m:t>𝐗</m:t>
                                </m:r>
                                <m:d>
                                  <m:dPr>
                                    <m:ctrlPr>
                                      <a:rPr lang="ru-RU" sz="2400" i="1">
                                        <a:solidFill>
                                          <a:srgbClr val="3333CC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ru-RU" sz="2400" i="1">
                                        <a:solidFill>
                                          <a:srgbClr val="3333C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𝛃</m:t>
                                    </m:r>
                                    <m:r>
                                      <a:rPr lang="ru-RU" sz="2400" i="1">
                                        <a:solidFill>
                                          <a:srgbClr val="3333C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acc>
                                      <m:accPr>
                                        <m:chr m:val="̂"/>
                                        <m:ctrlPr>
                                          <a:rPr lang="ru-RU" sz="2400" i="1">
                                            <a:solidFill>
                                              <a:srgbClr val="3333CC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ru-RU" sz="2400" i="1">
                                            <a:solidFill>
                                              <a:srgbClr val="3333CC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𝛃</m:t>
                                        </m:r>
                                      </m:e>
                                    </m:acc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ru-RU" sz="2400" i="1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ru-RU" sz="24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sSup>
                          <m:sSupPr>
                            <m:ctrlPr>
                              <a:rPr lang="ru-RU" sz="2400" i="1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sz="2400" i="1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ru-RU" sz="2400" i="1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ru-RU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ru-RU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</a:t>
                </a:r>
                <a:r>
                  <a:rPr lang="ru-RU" altLang="ru-RU" sz="2400" dirty="0"/>
                  <a:t>эквивалентно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ru-RU" sz="2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ru-RU" sz="24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  <m:sup>
                        <m:r>
                          <a:rPr lang="en-US" altLang="ru-RU" sz="2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altLang="ru-RU" sz="2400" dirty="0"/>
                  <a:t>, где </a:t>
                </a:r>
                <a14:m>
                  <m:oMath xmlns:m="http://schemas.openxmlformats.org/officeDocument/2006/math">
                    <m:r>
                      <a:rPr lang="en-US" altLang="ru-RU" sz="24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𝑟</m:t>
                    </m:r>
                  </m:oMath>
                </a14:m>
                <a:r>
                  <a:rPr lang="en-US" altLang="ru-RU" sz="2400" dirty="0"/>
                  <a:t> – </a:t>
                </a:r>
                <a:r>
                  <a:rPr lang="ru-RU" altLang="ru-RU" sz="2400" dirty="0"/>
                  <a:t>радиус</a:t>
                </a:r>
                <a:br>
                  <a:rPr lang="en-US" altLang="ru-RU" sz="2400" dirty="0"/>
                </a:br>
                <a14:m>
                  <m:oMath xmlns:m="http://schemas.openxmlformats.org/officeDocument/2006/math">
                    <m:r>
                      <a:rPr lang="en-US" altLang="ru-RU" sz="2400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altLang="ru-RU" sz="2400" dirty="0"/>
                  <a:t>-</a:t>
                </a:r>
                <a:r>
                  <a:rPr lang="ru-RU" altLang="ru-RU" sz="2400" dirty="0"/>
                  <a:t>мерного шара в пространстве </a:t>
                </a:r>
                <a14:m>
                  <m:oMath xmlns:m="http://schemas.openxmlformats.org/officeDocument/2006/math">
                    <m:r>
                      <a:rPr lang="en-US" altLang="ru-RU" sz="2400" b="1" i="0" dirty="0" smtClean="0">
                        <a:latin typeface="Cambria Math" panose="02040503050406030204" pitchFamily="18" charset="0"/>
                      </a:rPr>
                      <m:t>𝛃</m:t>
                    </m:r>
                  </m:oMath>
                </a14:m>
                <a:endParaRPr lang="en-US" altLang="ru-RU" sz="2400" dirty="0"/>
              </a:p>
              <a:p>
                <a:pPr marL="357188" indent="-357188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4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ru-RU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𝛃</m:t>
                          </m:r>
                        </m:e>
                      </m:d>
                      <m:r>
                        <m:rPr>
                          <m:sty m:val="p"/>
                        </m:rPr>
                        <a:rPr lang="ru-RU" sz="2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d</m:t>
                      </m:r>
                      <m:r>
                        <a:rPr lang="ru-RU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𝛃</m:t>
                      </m:r>
                      <m:r>
                        <a:rPr lang="ru-RU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m:rPr>
                          <m:sty m:val="p"/>
                        </m:rPr>
                        <a:rPr lang="ru-RU" sz="2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d</m:t>
                      </m:r>
                      <m:r>
                        <a:rPr lang="ru-RU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ru-RU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  </m:t>
                      </m:r>
                      <m:r>
                        <m:rPr>
                          <m:sty m:val="p"/>
                        </m:rPr>
                        <a:rPr lang="ru-RU" sz="2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d</m:t>
                      </m:r>
                      <m:r>
                        <a:rPr lang="ru-RU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𝛃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∼</m:t>
                      </m:r>
                      <m:sSup>
                        <m:sSupPr>
                          <m:ctrlP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ru-RU" sz="2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d</m:t>
                      </m:r>
                      <m:r>
                        <a:rPr lang="ru-RU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∼</m:t>
                      </m:r>
                      <m:sSup>
                        <m:sSupPr>
                          <m:ctrlP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f>
                            <m:fPr>
                              <m:ctrlP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num>
                            <m:den>
                              <m: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ru-RU" sz="2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d</m:t>
                      </m:r>
                      <m:r>
                        <a:rPr lang="ru-RU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  <m:oMath xmlns:m="http://schemas.openxmlformats.org/officeDocument/2006/math">
                      <m:r>
                        <a:rPr lang="ru-RU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ru-RU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ru-RU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ru-RU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ru-RU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)∼</m:t>
                      </m:r>
                      <m:sSup>
                        <m:sSupPr>
                          <m:ctrlP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f>
                            <m:fPr>
                              <m:ctrlP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num>
                            <m:den>
                              <m: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ru-RU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num>
                                <m:den>
                                  <m:r>
                                    <a:rPr lang="ru-RU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ru-RU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ru-RU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den>
                              </m:f>
                              <m: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ru-RU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ru-RU" sz="2400" i="1" smtClean="0">
                          <a:solidFill>
                            <a:srgbClr val="3333CC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i="1">
                          <a:solidFill>
                            <a:srgbClr val="3333CC"/>
                          </a:solidFill>
                          <a:latin typeface="Cambria Math" panose="02040503050406030204" pitchFamily="18" charset="0"/>
                        </a:rPr>
                        <m:t>∼</m:t>
                      </m:r>
                      <m:sSub>
                        <m:sSubPr>
                          <m:ctrlPr>
                            <a:rPr lang="ru-RU" sz="2400" i="1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400" i="1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ru-RU" sz="2400" i="1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ru-RU" sz="2400" i="1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ru-RU" sz="2400" i="1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ru-RU" sz="2400" i="1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ru-RU" sz="2400" i="1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21507" name="Объект 2">
                <a:extLst>
                  <a:ext uri="{FF2B5EF4-FFF2-40B4-BE49-F238E27FC236}">
                    <a16:creationId xmlns:a16="http://schemas.microsoft.com/office/drawing/2014/main" id="{623894ED-09EB-4CFC-9025-877934BE492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388" y="1052513"/>
                <a:ext cx="8868818" cy="5400675"/>
              </a:xfrm>
              <a:blipFill>
                <a:blip r:embed="rId2"/>
                <a:stretch>
                  <a:fillRect l="-137" t="-7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FF8E77-9342-41D7-86F0-3EC7C18B1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Обратные задачи. Тема 3: Линейная регрессия.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AA98552-4368-4BF1-93E6-EBE4D3621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DD89830-1E45-4E2F-A770-D65FE4B51BF3}" type="slidenum">
              <a:rPr lang="ru-RU" altLang="ru-RU">
                <a:latin typeface="Arial" panose="020B0604020202020204" pitchFamily="34" charset="0"/>
              </a:rPr>
              <a:pPr eaLnBrk="1" hangingPunct="1"/>
              <a:t>20</a:t>
            </a:fld>
            <a:endParaRPr lang="ru-RU" altLang="ru-RU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ижний колонтитул 4">
            <a:extLst>
              <a:ext uri="{FF2B5EF4-FFF2-40B4-BE49-F238E27FC236}">
                <a16:creationId xmlns:a16="http://schemas.microsoft.com/office/drawing/2014/main" id="{7CE20E9E-726A-4747-8CFF-FE1ECB609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Обратные задачи. Тема 3: Линейная регрессия.</a:t>
            </a:r>
          </a:p>
        </p:txBody>
      </p:sp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id="{9665E082-3644-4573-B7FC-1E315E394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C5BDABB-D76A-4C53-B2A8-5AF2F06FC7B4}" type="slidenum">
              <a:rPr lang="ru-RU" altLang="ru-RU">
                <a:latin typeface="Arial" panose="020B0604020202020204" pitchFamily="34" charset="0"/>
              </a:rPr>
              <a:pPr eaLnBrk="1" hangingPunct="1"/>
              <a:t>21</a:t>
            </a:fld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22532" name="Rectangle 2">
            <a:extLst>
              <a:ext uri="{FF2B5EF4-FFF2-40B4-BE49-F238E27FC236}">
                <a16:creationId xmlns:a16="http://schemas.microsoft.com/office/drawing/2014/main" id="{05189CCA-DC81-430F-8B79-456C780F4E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Погрешности переменных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533" name="Rectangle 3">
                <a:extLst>
                  <a:ext uri="{FF2B5EF4-FFF2-40B4-BE49-F238E27FC236}">
                    <a16:creationId xmlns:a16="http://schemas.microsoft.com/office/drawing/2014/main" id="{2217501B-8467-4EDC-B053-BD658767C58B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79388" y="1052513"/>
                <a:ext cx="8903652" cy="5400675"/>
              </a:xfrm>
            </p:spPr>
            <p:txBody>
              <a:bodyPr/>
              <a:lstStyle/>
              <a:p>
                <a:pPr eaLnBrk="1" hangingPunct="1"/>
                <a:r>
                  <a:rPr lang="ru-RU" altLang="ru-RU" sz="2400" dirty="0"/>
                  <a:t>Если переменные контролируются непосредственно экспериментатором, то обычно их погрешностями можно пренебречь</a:t>
                </a:r>
              </a:p>
              <a:p>
                <a:pPr eaLnBrk="1" hangingPunct="1"/>
                <a:r>
                  <a:rPr lang="ru-RU" altLang="ru-RU" sz="2400" dirty="0"/>
                  <a:t>Однако, иногда это не так, например, при сравнении</a:t>
                </a:r>
                <a:br>
                  <a:rPr lang="en-US" altLang="ru-RU" sz="2400" dirty="0"/>
                </a:br>
                <a:r>
                  <a:rPr lang="ru-RU" altLang="ru-RU" sz="2400" dirty="0"/>
                  <a:t>двух (или нескольких) измеряемых величин</a:t>
                </a:r>
              </a:p>
              <a:p>
                <a:pPr eaLnBrk="1" hangingPunct="1"/>
                <a:r>
                  <a:rPr lang="ru-RU" altLang="ru-RU" sz="2400" dirty="0"/>
                  <a:t>Вместо расстояния вдоль </a:t>
                </a:r>
                <a14:m>
                  <m:oMath xmlns:m="http://schemas.openxmlformats.org/officeDocument/2006/math">
                    <m:r>
                      <a:rPr lang="en-US" altLang="ru-RU" sz="24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ru-RU" altLang="ru-RU" sz="2400" dirty="0"/>
                  <a:t>, </a:t>
                </a:r>
                <a:br>
                  <a:rPr lang="ru-RU" altLang="ru-RU" sz="2400" dirty="0"/>
                </a:br>
                <a:r>
                  <a:rPr lang="ru-RU" altLang="ru-RU" sz="2400" dirty="0"/>
                  <a:t>надо брать комбинацию </a:t>
                </a:r>
                <a:br>
                  <a:rPr lang="ru-RU" altLang="ru-RU" sz="2400" dirty="0"/>
                </a:br>
                <a:r>
                  <a:rPr lang="ru-RU" altLang="ru-RU" sz="2400" dirty="0"/>
                  <a:t>(«минимальный эллипс»)</a:t>
                </a:r>
                <a:endParaRPr lang="en-US" altLang="ru-RU" sz="2400" dirty="0"/>
              </a:p>
              <a:p>
                <a:pPr eaLnBrk="1" hangingPunct="1"/>
                <a:endParaRPr lang="en-US" altLang="ru-RU" sz="2400" dirty="0"/>
              </a:p>
              <a:p>
                <a:pPr marL="0" indent="358775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400" i="1" smtClean="0">
                          <a:solidFill>
                            <a:srgbClr val="3333CC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𝑆</m:t>
                      </m:r>
                      <m:r>
                        <a:rPr lang="ru-RU" sz="24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ru-RU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ru-RU" sz="24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min</m:t>
                              </m:r>
                            </m:e>
                            <m:lim>
                              <m:sSup>
                                <m:sSupPr>
                                  <m:ctrlPr>
                                    <a:rPr lang="ru-RU" sz="2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2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ru-RU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ru-RU" sz="2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ru-RU" sz="24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ru-RU" sz="24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ru-RU" sz="24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𝑦</m:t>
                                          </m:r>
                                          <m:r>
                                            <a:rPr lang="ru-RU" sz="24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ru-RU" sz="24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𝑓</m:t>
                                          </m:r>
                                          <m:d>
                                            <m:dPr>
                                              <m:ctrlPr>
                                                <a:rPr lang="ru-RU" sz="2400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p>
                                                <m:sSupPr>
                                                  <m:ctrlPr>
                                                    <a:rPr lang="ru-RU" sz="2400" i="1">
                                                      <a:effectLst/>
                                                      <a:latin typeface="Cambria Math" panose="02040503050406030204" pitchFamily="18" charset="0"/>
                                                      <a:ea typeface="Times New Roman" panose="02020603050405020304" pitchFamily="18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a:rPr lang="ru-RU" sz="2400" i="1">
                                                      <a:effectLst/>
                                                      <a:latin typeface="Cambria Math" panose="02040503050406030204" pitchFamily="18" charset="0"/>
                                                      <a:ea typeface="Times New Roman" panose="02020603050405020304" pitchFamily="18" charset="0"/>
                                                      <a:cs typeface="Times New Roman" panose="02020603050405020304" pitchFamily="18" charset="0"/>
                                                    </a:rPr>
                                                    <m:t>𝑥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lang="ru-RU" sz="2400" i="1">
                                                      <a:effectLst/>
                                                      <a:latin typeface="Cambria Math" panose="02040503050406030204" pitchFamily="18" charset="0"/>
                                                      <a:ea typeface="Times New Roman" panose="02020603050405020304" pitchFamily="18" charset="0"/>
                                                      <a:cs typeface="Times New Roman" panose="02020603050405020304" pitchFamily="18" charset="0"/>
                                                    </a:rPr>
                                                    <m:t>′</m:t>
                                                  </m:r>
                                                </m:sup>
                                              </m:sSup>
                                            </m:e>
                                          </m:d>
                                        </m:e>
                                      </m:d>
                                    </m:e>
                                    <m:sup>
                                      <m:r>
                                        <a:rPr lang="ru-RU" sz="24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sSubSup>
                                    <m:sSubSupPr>
                                      <m:ctrlPr>
                                        <a:rPr lang="ru-RU" sz="24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ru-RU" sz="24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ru-RU" sz="24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𝑦</m:t>
                                      </m:r>
                                    </m:sub>
                                    <m:sup>
                                      <m:r>
                                        <a:rPr lang="ru-RU" sz="24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den>
                              </m:f>
                              <m:r>
                                <a:rPr lang="ru-RU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ru-RU" sz="2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ru-RU" sz="24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ru-RU" sz="24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p>
                                            <m:sSupPr>
                                              <m:ctrlPr>
                                                <a:rPr lang="ru-RU" sz="2400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ru-RU" sz="2400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p>
                                              <m:r>
                                                <a:rPr lang="ru-RU" sz="2400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  <m:t>′</m:t>
                                              </m:r>
                                            </m:sup>
                                          </m:sSup>
                                          <m:r>
                                            <a:rPr lang="ru-RU" sz="24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ru-RU" sz="24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ru-RU" sz="24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sSubSup>
                                    <m:sSubSupPr>
                                      <m:ctrlPr>
                                        <a:rPr lang="ru-RU" sz="24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ru-RU" sz="24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ru-RU" sz="24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</m:sub>
                                    <m:sup>
                                      <m:r>
                                        <a:rPr lang="ru-RU" sz="24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den>
                              </m:f>
                            </m:e>
                          </m:d>
                        </m:e>
                      </m:func>
                      <m:r>
                        <a:rPr lang="ru-RU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≈</m:t>
                      </m:r>
                      <m:func>
                        <m:funcPr>
                          <m:ctrlP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ru-RU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ru-RU" sz="24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min</m:t>
                              </m:r>
                            </m:e>
                            <m:lim>
                              <m:sSup>
                                <m:sSupPr>
                                  <m:ctrlPr>
                                    <a:rPr lang="ru-RU" sz="2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2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ru-RU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ru-RU" sz="2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ru-RU" sz="24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ru-RU" sz="24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ru-RU" sz="24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𝑦</m:t>
                                          </m:r>
                                          <m:r>
                                            <a:rPr lang="ru-RU" sz="24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ru-RU" sz="24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𝑓</m:t>
                                          </m:r>
                                          <m:d>
                                            <m:dPr>
                                              <m:ctrlPr>
                                                <a:rPr lang="ru-RU" sz="2400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ru-RU" sz="2400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</m:d>
                                          <m:r>
                                            <a:rPr lang="ru-RU" sz="24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−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ru-RU" sz="2400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ru-RU" sz="2400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  <m:t>𝑓</m:t>
                                              </m:r>
                                            </m:e>
                                            <m:sup>
                                              <m:r>
                                                <a:rPr lang="ru-RU" sz="2400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  <m:t>′</m:t>
                                              </m:r>
                                            </m:sup>
                                          </m:sSup>
                                          <m:d>
                                            <m:dPr>
                                              <m:ctrlPr>
                                                <a:rPr lang="ru-RU" sz="2400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ru-RU" sz="2400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</m:d>
                                          <m:d>
                                            <m:dPr>
                                              <m:ctrlPr>
                                                <a:rPr lang="ru-RU" sz="2400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p>
                                                <m:sSupPr>
                                                  <m:ctrlPr>
                                                    <a:rPr lang="ru-RU" sz="2400" i="1">
                                                      <a:effectLst/>
                                                      <a:latin typeface="Cambria Math" panose="02040503050406030204" pitchFamily="18" charset="0"/>
                                                      <a:ea typeface="Times New Roman" panose="02020603050405020304" pitchFamily="18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a:rPr lang="ru-RU" sz="2400" i="1">
                                                      <a:effectLst/>
                                                      <a:latin typeface="Cambria Math" panose="02040503050406030204" pitchFamily="18" charset="0"/>
                                                      <a:ea typeface="Times New Roman" panose="02020603050405020304" pitchFamily="18" charset="0"/>
                                                      <a:cs typeface="Times New Roman" panose="02020603050405020304" pitchFamily="18" charset="0"/>
                                                    </a:rPr>
                                                    <m:t>𝑥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lang="ru-RU" sz="2400" i="1">
                                                      <a:effectLst/>
                                                      <a:latin typeface="Cambria Math" panose="02040503050406030204" pitchFamily="18" charset="0"/>
                                                      <a:ea typeface="Times New Roman" panose="02020603050405020304" pitchFamily="18" charset="0"/>
                                                      <a:cs typeface="Times New Roman" panose="02020603050405020304" pitchFamily="18" charset="0"/>
                                                    </a:rPr>
                                                    <m:t>′</m:t>
                                                  </m:r>
                                                </m:sup>
                                              </m:sSup>
                                              <m:r>
                                                <a:rPr lang="ru-RU" sz="2400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  <m:t>−</m:t>
                                              </m:r>
                                              <m:r>
                                                <a:rPr lang="ru-RU" sz="2400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</m:d>
                                        </m:e>
                                      </m:d>
                                    </m:e>
                                    <m:sup>
                                      <m:r>
                                        <a:rPr lang="ru-RU" sz="24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sSubSup>
                                    <m:sSubSupPr>
                                      <m:ctrlPr>
                                        <a:rPr lang="ru-RU" sz="24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ru-RU" sz="24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ru-RU" sz="24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𝑦</m:t>
                                      </m:r>
                                    </m:sub>
                                    <m:sup>
                                      <m:r>
                                        <a:rPr lang="ru-RU" sz="24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den>
                              </m:f>
                              <m:r>
                                <a:rPr lang="ru-RU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ru-RU" sz="2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ru-RU" sz="24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ru-RU" sz="24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p>
                                            <m:sSupPr>
                                              <m:ctrlPr>
                                                <a:rPr lang="ru-RU" sz="2400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ru-RU" sz="2400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p>
                                              <m:r>
                                                <a:rPr lang="ru-RU" sz="2400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  <m:t>′</m:t>
                                              </m:r>
                                            </m:sup>
                                          </m:sSup>
                                          <m:r>
                                            <a:rPr lang="ru-RU" sz="24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ru-RU" sz="24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ru-RU" sz="24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sSubSup>
                                    <m:sSubSupPr>
                                      <m:ctrlPr>
                                        <a:rPr lang="ru-RU" sz="24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ru-RU" sz="24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ru-RU" sz="24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</m:sub>
                                    <m:sup>
                                      <m:r>
                                        <a:rPr lang="ru-RU" sz="24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den>
                              </m:f>
                            </m:e>
                          </m:d>
                        </m:e>
                      </m:func>
                      <m:r>
                        <a:rPr lang="ru-RU" sz="2400" i="1" smtClean="0">
                          <a:solidFill>
                            <a:srgbClr val="3333CC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400" i="1" smtClean="0">
                              <a:solidFill>
                                <a:srgbClr val="3333CC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sz="2400" i="1">
                                  <a:solidFill>
                                    <a:srgbClr val="3333CC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ru-RU" sz="2400" i="1">
                                      <a:solidFill>
                                        <a:srgbClr val="3333CC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sz="2400" i="1">
                                      <a:solidFill>
                                        <a:srgbClr val="3333CC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  <m:r>
                                    <a:rPr lang="ru-RU" sz="2400" i="1">
                                      <a:solidFill>
                                        <a:srgbClr val="3333CC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lang="ru-RU" sz="2400" i="1">
                                      <a:solidFill>
                                        <a:srgbClr val="3333CC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ru-RU" sz="2400" i="1">
                                          <a:solidFill>
                                            <a:srgbClr val="3333CC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ru-RU" sz="2400" i="1">
                                          <a:solidFill>
                                            <a:srgbClr val="3333CC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ru-RU" sz="2400" i="1">
                                  <a:solidFill>
                                    <a:srgbClr val="3333CC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bSup>
                            <m:sSubSupPr>
                              <m:ctrlPr>
                                <a:rPr lang="ru-RU" sz="2400" i="1">
                                  <a:solidFill>
                                    <a:srgbClr val="3333CC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ru-RU" sz="2400" i="1">
                                  <a:solidFill>
                                    <a:srgbClr val="3333CC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ru-RU" sz="2400" i="1">
                                  <a:solidFill>
                                    <a:srgbClr val="3333CC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sub>
                            <m:sup>
                              <m:r>
                                <a:rPr lang="ru-RU" sz="2400" i="1">
                                  <a:solidFill>
                                    <a:srgbClr val="3333CC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ru-RU" sz="2400" i="1">
                              <a:solidFill>
                                <a:srgbClr val="3333CC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ru-RU" sz="2400" i="1">
                                  <a:solidFill>
                                    <a:srgbClr val="3333CC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400" i="1">
                                  <a:solidFill>
                                    <a:srgbClr val="3333CC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ru-RU" sz="2400" i="1">
                                  <a:solidFill>
                                    <a:srgbClr val="3333CC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′2</m:t>
                              </m:r>
                            </m:sup>
                          </m:sSup>
                          <m:d>
                            <m:dPr>
                              <m:ctrlPr>
                                <a:rPr lang="ru-RU" sz="2400" i="1">
                                  <a:solidFill>
                                    <a:srgbClr val="3333CC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2400" i="1">
                                  <a:solidFill>
                                    <a:srgbClr val="3333CC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d>
                          <m:sSubSup>
                            <m:sSubSupPr>
                              <m:ctrlPr>
                                <a:rPr lang="ru-RU" sz="2400" i="1">
                                  <a:solidFill>
                                    <a:srgbClr val="3333CC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ru-RU" sz="2400" i="1">
                                  <a:solidFill>
                                    <a:srgbClr val="3333CC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ru-RU" sz="2400" i="1">
                                  <a:solidFill>
                                    <a:srgbClr val="3333CC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ru-RU" sz="2400" i="1">
                                  <a:solidFill>
                                    <a:srgbClr val="3333CC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ru-RU" altLang="ru-RU" sz="2400" dirty="0"/>
              </a:p>
            </p:txBody>
          </p:sp>
        </mc:Choice>
        <mc:Fallback xmlns="">
          <p:sp>
            <p:nvSpPr>
              <p:cNvPr id="22533" name="Rectangle 3">
                <a:extLst>
                  <a:ext uri="{FF2B5EF4-FFF2-40B4-BE49-F238E27FC236}">
                    <a16:creationId xmlns:a16="http://schemas.microsoft.com/office/drawing/2014/main" id="{2217501B-8467-4EDC-B053-BD658767C58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79388" y="1052513"/>
                <a:ext cx="8903652" cy="5400675"/>
              </a:xfrm>
              <a:blipFill>
                <a:blip r:embed="rId4"/>
                <a:stretch>
                  <a:fillRect l="-137" t="-790" b="-135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E7A92B55-A670-49B3-9A5E-C15FF66CC1E0}"/>
              </a:ext>
            </a:extLst>
          </p:cNvPr>
          <p:cNvGrpSpPr/>
          <p:nvPr/>
        </p:nvGrpSpPr>
        <p:grpSpPr>
          <a:xfrm>
            <a:off x="5902325" y="2577332"/>
            <a:ext cx="3241675" cy="2998787"/>
            <a:chOff x="5849938" y="2281238"/>
            <a:chExt cx="3241675" cy="2998787"/>
          </a:xfrm>
        </p:grpSpPr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22534" name="Object 6">
                  <a:extLst>
                    <a:ext uri="{FF2B5EF4-FFF2-40B4-BE49-F238E27FC236}">
                      <a16:creationId xmlns:a16="http://schemas.microsoft.com/office/drawing/2014/main" id="{6977FA7B-C582-4EC4-B666-0C8522B68733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703397524"/>
                    </p:ext>
                  </p:extLst>
                </p:nvPr>
              </p:nvGraphicFramePr>
              <p:xfrm>
                <a:off x="5849938" y="2281238"/>
                <a:ext cx="3241675" cy="2998787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22558" name="CorelDRAW" r:id="rId5" imgW="2249424" imgH="2075688" progId="CorelDRAW.Graphic.13">
                        <p:embed/>
                      </p:oleObj>
                    </mc:Choice>
                    <mc:Fallback>
                      <p:oleObj name="CorelDRAW" r:id="rId5" imgW="2249424" imgH="2075688" progId="CorelDRAW.Graphic.13">
                        <p:embed/>
                        <p:pic>
                          <p:nvPicPr>
                            <p:cNvPr id="0" name="Object 6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6">
                              <a:extLst>
                                <a:ext uri="{28A0092B-C50C-407E-A947-70E740481C1C}">
                                  <a14:useLocalDpi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5849938" y="2281238"/>
                              <a:ext cx="3241675" cy="2998787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22534" name="Object 6">
                  <a:extLst>
                    <a:ext uri="{FF2B5EF4-FFF2-40B4-BE49-F238E27FC236}">
                      <a16:creationId xmlns:a16="http://schemas.microsoft.com/office/drawing/2014/main" id="{6977FA7B-C582-4EC4-B666-0C8522B68733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703397524"/>
                    </p:ext>
                  </p:extLst>
                </p:nvPr>
              </p:nvGraphicFramePr>
              <p:xfrm>
                <a:off x="5849938" y="2281238"/>
                <a:ext cx="3241675" cy="2998787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22551" name="CorelDRAW" r:id="rId7" imgW="2249424" imgH="2075688" progId="CorelDRAW.Graphic.13">
                        <p:embed/>
                      </p:oleObj>
                    </mc:Choice>
                    <mc:Fallback>
                      <p:oleObj name="CorelDRAW" r:id="rId7" imgW="2249424" imgH="2075688" progId="CorelDRAW.Graphic.13">
                        <p:embed/>
                        <p:pic>
                          <p:nvPicPr>
                            <p:cNvPr id="0" name="Object 6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8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5849938" y="2281238"/>
                              <a:ext cx="3241675" cy="2998787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536" name="Прямоугольник 3">
                  <a:extLst>
                    <a:ext uri="{FF2B5EF4-FFF2-40B4-BE49-F238E27FC236}">
                      <a16:creationId xmlns:a16="http://schemas.microsoft.com/office/drawing/2014/main" id="{AC25A21D-5416-4D2F-9874-E67C429AA32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770813" y="4519613"/>
                  <a:ext cx="982640" cy="4616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40000"/>
                    </a:spcBef>
                    <a:buClr>
                      <a:schemeClr val="folHlink"/>
                    </a:buClr>
                    <a:buSzPct val="60000"/>
                    <a:buFont typeface="Wingdings" panose="05000000000000000000" pitchFamily="2" charset="2"/>
                    <a:buChar char="n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hlink"/>
                    </a:buClr>
                    <a:buSzPct val="55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folHlink"/>
                    </a:buClr>
                    <a:buSzPct val="50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5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{"/>
                            <m:endChr m:val="}"/>
                            <m:ctrlPr>
                              <a:rPr lang="en-US" altLang="ru-RU" sz="240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ru-RU" sz="240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ru-RU" sz="2400" i="1" dirty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ru-RU" sz="2400" i="1" dirty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oMath>
                    </m:oMathPara>
                  </a14:m>
                  <a:endParaRPr lang="ru-RU" altLang="ru-RU" sz="2400" dirty="0">
                    <a:latin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22536" name="Прямоугольник 3">
                  <a:extLst>
                    <a:ext uri="{FF2B5EF4-FFF2-40B4-BE49-F238E27FC236}">
                      <a16:creationId xmlns:a16="http://schemas.microsoft.com/office/drawing/2014/main" id="{AC25A21D-5416-4D2F-9874-E67C429AA32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770813" y="4519613"/>
                  <a:ext cx="982640" cy="461665"/>
                </a:xfrm>
                <a:prstGeom prst="rect">
                  <a:avLst/>
                </a:prstGeom>
                <a:blipFill>
                  <a:blip r:embed="rId9"/>
                  <a:stretch>
                    <a:fillRect b="-11842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537" name="Прямоугольник 11">
                  <a:extLst>
                    <a:ext uri="{FF2B5EF4-FFF2-40B4-BE49-F238E27FC236}">
                      <a16:creationId xmlns:a16="http://schemas.microsoft.com/office/drawing/2014/main" id="{0D02B761-5DE3-4D9D-B9EF-74D9E2B2220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992722" y="3284984"/>
                  <a:ext cx="1613775" cy="4616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40000"/>
                    </a:spcBef>
                    <a:buClr>
                      <a:schemeClr val="folHlink"/>
                    </a:buClr>
                    <a:buSzPct val="60000"/>
                    <a:buFont typeface="Wingdings" panose="05000000000000000000" pitchFamily="2" charset="2"/>
                    <a:buChar char="n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hlink"/>
                    </a:buClr>
                    <a:buSzPct val="55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folHlink"/>
                    </a:buClr>
                    <a:buSzPct val="50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5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{"/>
                            <m:endChr m:val="}"/>
                            <m:ctrlPr>
                              <a:rPr lang="en-US" altLang="ru-RU" sz="240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ru-RU" sz="24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ru-RU" sz="2400" i="1" dirty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altLang="ru-RU" sz="2400" i="1" dirty="0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altLang="ru-RU" sz="2400" i="1" dirty="0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altLang="ru-RU" sz="2400" i="1" dirty="0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altLang="ru-RU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altLang="ru-RU" sz="24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ru-RU" sz="2400" i="1" dirty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altLang="ru-RU" sz="2400" i="1" dirty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d>
                          </m:e>
                        </m:d>
                      </m:oMath>
                    </m:oMathPara>
                  </a14:m>
                  <a:endParaRPr lang="ru-RU" altLang="ru-RU" sz="2400" dirty="0">
                    <a:latin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22537" name="Прямоугольник 11">
                  <a:extLst>
                    <a:ext uri="{FF2B5EF4-FFF2-40B4-BE49-F238E27FC236}">
                      <a16:creationId xmlns:a16="http://schemas.microsoft.com/office/drawing/2014/main" id="{0D02B761-5DE3-4D9D-B9EF-74D9E2B2220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992722" y="3284984"/>
                  <a:ext cx="1613775" cy="461665"/>
                </a:xfrm>
                <a:prstGeom prst="rect">
                  <a:avLst/>
                </a:prstGeom>
                <a:blipFill>
                  <a:blip r:embed="rId10"/>
                  <a:stretch>
                    <a:fillRect b="-19737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>
            <a:extLst>
              <a:ext uri="{FF2B5EF4-FFF2-40B4-BE49-F238E27FC236}">
                <a16:creationId xmlns:a16="http://schemas.microsoft.com/office/drawing/2014/main" id="{279B7548-D1DA-48EC-8FE6-DD80B13B3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Пример: провести прямую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555" name="Объект 2">
                <a:extLst>
                  <a:ext uri="{FF2B5EF4-FFF2-40B4-BE49-F238E27FC236}">
                    <a16:creationId xmlns:a16="http://schemas.microsoft.com/office/drawing/2014/main" id="{5A916455-7176-4D3B-B59B-2C23B16F880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eaLnBrk="1" hangingPunct="1"/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ru-RU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ru-RU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ru-RU" sz="240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ru-RU" sz="2400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ru-RU" sz="2400" i="1" dirty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ru-RU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ru-RU" sz="2400" i="1" dirty="0" err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ru-RU" sz="2400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ru-RU" sz="2400" dirty="0">
                    <a:latin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ru-RU" sz="24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ru-RU" sz="2400" b="0" i="1" dirty="0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altLang="ru-RU" sz="2400" i="1" dirty="0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altLang="ru-RU" sz="240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ru-RU" sz="2400" i="1" dirty="0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altLang="ru-RU" sz="2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ru-RU" sz="2400" dirty="0">
                    <a:latin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ru-RU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ru-RU" sz="2400" i="1" dirty="0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ru-RU" sz="24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ru-RU" sz="24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ru-RU" sz="24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ru-RU" sz="2400" i="1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ru-RU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ru-RU" sz="2400" i="1" dirty="0" err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ru-RU" sz="24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altLang="ru-RU" sz="2400" dirty="0">
                    <a:latin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ru-RU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ru-RU" sz="2400" i="1" dirty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ru-RU" sz="2400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altLang="ru-RU" sz="2400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ru-RU" sz="24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ru-RU" sz="2400" i="1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ru-RU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ru-RU" sz="2400" i="1" dirty="0" err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ru-RU" sz="2400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endParaRPr lang="ru-RU" altLang="ru-RU" sz="2400" dirty="0"/>
              </a:p>
              <a:p>
                <a:pPr eaLnBrk="1" hangingPunct="1">
                  <a:spcAft>
                    <a:spcPts val="1200"/>
                  </a:spcAft>
                </a:pPr>
                <a:r>
                  <a:rPr lang="ru-RU" altLang="ru-RU" sz="2400" dirty="0"/>
                  <a:t>Если известно </a:t>
                </a:r>
                <a14:m>
                  <m:oMath xmlns:m="http://schemas.openxmlformats.org/officeDocument/2006/math">
                    <m:r>
                      <a:rPr lang="ru-RU" sz="24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ru-RU" sz="24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ru-RU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ru-RU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ru-RU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  <m:sup>
                            <m:r>
                              <a:rPr lang="ru-RU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ru-RU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ru-RU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ru-RU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  <m:sup>
                            <m:r>
                              <a:rPr lang="ru-RU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</m:oMath>
                </a14:m>
                <a:r>
                  <a:rPr lang="ru-RU" altLang="ru-RU" sz="2400" dirty="0"/>
                  <a:t>, то </a:t>
                </a:r>
                <a:br>
                  <a:rPr lang="ru-RU" altLang="ru-RU" sz="2400" dirty="0"/>
                </a:br>
                <a:r>
                  <a:rPr lang="ru-RU" altLang="ru-RU" sz="2400" dirty="0">
                    <a:solidFill>
                      <a:srgbClr val="3333CC"/>
                    </a:solidFill>
                  </a:rPr>
                  <a:t>регрессия Деминга</a:t>
                </a:r>
                <a:r>
                  <a:rPr lang="ru-RU" altLang="ru-RU" sz="2400" dirty="0"/>
                  <a:t> (ортогональная)</a:t>
                </a:r>
                <a:endParaRPr lang="en-US" altLang="ru-RU" sz="2400" dirty="0"/>
              </a:p>
              <a:p>
                <a:pPr marL="357188" indent="-357188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4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d>
                        <m:dPr>
                          <m:ctrlPr>
                            <a:rPr lang="ru-RU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ru-RU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ru-RU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  <m:r>
                            <a:rPr lang="ru-RU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  <m:sup>
                              <m: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ru-RU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𝐲</m:t>
                              </m:r>
                              <m: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𝐞</m:t>
                              </m:r>
                              <m: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  <m:sSup>
                                <m:sSupPr>
                                  <m:ctrlPr>
                                    <a:rPr lang="ru-RU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𝐱</m:t>
                                  </m:r>
                                </m:e>
                                <m:sup>
                                  <m:r>
                                    <a:rPr lang="ru-RU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ru-RU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ru-RU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  <m:sSup>
                        <m:sSupPr>
                          <m:ctrlP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ru-RU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𝐱</m:t>
                                  </m:r>
                                </m:e>
                                <m:sup>
                                  <m:r>
                                    <a:rPr lang="ru-RU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</m:d>
                        </m:e>
                        <m:sup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  <m:oMath xmlns:m="http://schemas.openxmlformats.org/officeDocument/2006/math">
                      <m:f>
                        <m:fPr>
                          <m:ctrlP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num>
                        <m:den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  <m:sup>
                              <m: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den>
                      </m:f>
                      <m:r>
                        <a:rPr lang="ru-RU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:−</m:t>
                      </m:r>
                      <m:r>
                        <a:rPr lang="ru-RU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𝛽</m:t>
                      </m:r>
                      <m:d>
                        <m:dPr>
                          <m:ctrlP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𝐲</m:t>
                          </m:r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𝐞</m:t>
                          </m:r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  <m:sSup>
                            <m:sSupPr>
                              <m:ctrlP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  <m:sup>
                              <m: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ru-RU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ru-RU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  <m:sup>
                              <m: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</m:d>
                      <m:r>
                        <a:rPr lang="ru-RU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400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 marL="984250" indent="-984250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sSup>
                        <m:sSupPr>
                          <m:ctrlP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  <m:sup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ru-RU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  <m:d>
                            <m:dPr>
                              <m:ctrlP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𝐲</m:t>
                              </m:r>
                              <m: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𝐞</m:t>
                              </m:r>
                            </m:e>
                          </m:d>
                        </m:num>
                        <m:den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p>
                              <m: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 marL="357188" indent="-357188" eaLnBrk="1" hangingPunct="1"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num>
                        <m:den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𝜕𝛼</m:t>
                          </m:r>
                        </m:den>
                      </m:f>
                      <m:r>
                        <a:rPr lang="ru-RU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ctrlP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𝐞</m:t>
                          </m:r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𝐲</m:t>
                          </m:r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𝐞</m:t>
                          </m:r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  <m:sSup>
                            <m:sSupPr>
                              <m:ctrlP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  <m:sup>
                              <m: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ru-RU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=0⇒</m:t>
                      </m:r>
                      <m:r>
                        <a:rPr lang="ru-RU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ru-RU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ru-RU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ru-RU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ru-RU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𝛽</m:t>
                      </m:r>
                      <m:acc>
                        <m:accPr>
                          <m:chr m:val="̅"/>
                          <m:ctrlP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ru-RU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sz="2400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 marL="357188" indent="-357188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num>
                        <m:den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𝜕𝛽</m:t>
                          </m:r>
                        </m:den>
                      </m:f>
                      <m:r>
                        <a:rPr lang="ru-RU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ctrlP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  <m:sup>
                              <m: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𝐲</m:t>
                          </m:r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𝐞</m:t>
                          </m:r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  <m:sSup>
                            <m:sSupPr>
                              <m:ctrlP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  <m:sup>
                              <m: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ru-RU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=0         ⇒</m:t>
                      </m:r>
                      <m:d>
                        <m:dPr>
                          <m:ctrlP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m:rPr>
                              <m:sty m:val="p"/>
                            </m:rP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  <m:r>
                            <m:rPr>
                              <m:sty m:val="p"/>
                            </m:rP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𝐲</m:t>
                          </m:r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ru-RU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p>
                                  <m:r>
                                    <a:rPr lang="ru-RU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acc>
                            <m:accPr>
                              <m:chr m:val="̅"/>
                              <m:ctrlP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𝐞</m:t>
                          </m:r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𝐲</m:t>
                          </m:r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  <m:r>
                            <m:rPr>
                              <m:sty m:val="p"/>
                            </m:rP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</m:d>
                      <m:r>
                        <a:rPr lang="ru-RU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ru-RU" altLang="ru-RU" sz="2400" dirty="0"/>
              </a:p>
              <a:p>
                <a:pPr eaLnBrk="1" hangingPunct="1">
                  <a:lnSpc>
                    <a:spcPct val="90000"/>
                  </a:lnSpc>
                </a:pPr>
                <a:endParaRPr lang="ru-RU" altLang="ru-RU" sz="2400" dirty="0"/>
              </a:p>
            </p:txBody>
          </p:sp>
        </mc:Choice>
        <mc:Fallback xmlns="">
          <p:sp>
            <p:nvSpPr>
              <p:cNvPr id="23555" name="Объект 2">
                <a:extLst>
                  <a:ext uri="{FF2B5EF4-FFF2-40B4-BE49-F238E27FC236}">
                    <a16:creationId xmlns:a16="http://schemas.microsoft.com/office/drawing/2014/main" id="{5A916455-7176-4D3B-B59B-2C23B16F88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39" t="-903" b="-124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46BFB6E-6467-4854-B85D-5580610C9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Обратные задачи. Тема 3: Линейная регрессия.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A051717-2118-4C38-BF7E-8F72944CF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5F80ED0-E7E6-4D08-B3D6-49F2FB2AA6B0}" type="slidenum">
              <a:rPr lang="ru-RU" altLang="ru-RU">
                <a:latin typeface="Arial" panose="020B0604020202020204" pitchFamily="34" charset="0"/>
              </a:rPr>
              <a:pPr eaLnBrk="1" hangingPunct="1"/>
              <a:t>22</a:t>
            </a:fld>
            <a:endParaRPr lang="ru-RU" altLang="ru-RU">
              <a:latin typeface="Arial" panose="020B0604020202020204" pitchFamily="34" charset="0"/>
            </a:endParaRPr>
          </a:p>
        </p:txBody>
      </p:sp>
      <p:pic>
        <p:nvPicPr>
          <p:cNvPr id="23560" name="Picture 14">
            <a:extLst>
              <a:ext uri="{FF2B5EF4-FFF2-40B4-BE49-F238E27FC236}">
                <a16:creationId xmlns:a16="http://schemas.microsoft.com/office/drawing/2014/main" id="{FBC84D14-A47A-4F87-A4A7-7BDFD81245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0513" y="774700"/>
            <a:ext cx="241300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139BDD2-6489-4929-A011-4804BD685D34}"/>
                  </a:ext>
                </a:extLst>
              </p:cNvPr>
              <p:cNvSpPr txBox="1"/>
              <p:nvPr/>
            </p:nvSpPr>
            <p:spPr>
              <a:xfrm>
                <a:off x="5386932" y="5078993"/>
                <a:ext cx="3666581" cy="830997"/>
              </a:xfrm>
              <a:prstGeom prst="rect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ru-RU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ru-RU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≝</m:t>
                      </m:r>
                      <m:f>
                        <m:fPr>
                          <m:type m:val="lin"/>
                          <m:ctrlP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  <m: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𝐞</m:t>
                              </m:r>
                            </m:e>
                          </m:d>
                        </m:num>
                        <m:den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ru-RU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̅"/>
                          <m:ctrlP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ru-RU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≝</m:t>
                      </m:r>
                      <m:f>
                        <m:fPr>
                          <m:type m:val="lin"/>
                          <m:ctrlP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𝐲</m:t>
                          </m:r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𝐞</m:t>
                          </m:r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rgbClr val="00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ru-RU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ru-RU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ru-RU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≝</m:t>
                      </m:r>
                      <m:r>
                        <a:rPr lang="ru-RU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ru-RU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̅"/>
                          <m:ctrlP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ru-RU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𝐞</m:t>
                      </m:r>
                      <m:r>
                        <a:rPr lang="ru-RU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ru-RU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ru-RU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𝐲</m:t>
                      </m:r>
                      <m:r>
                        <a:rPr lang="ru-RU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≝</m:t>
                      </m:r>
                      <m:r>
                        <a:rPr lang="ru-RU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𝐲</m:t>
                      </m:r>
                      <m:r>
                        <a:rPr lang="ru-RU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̅"/>
                          <m:ctrlP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ru-RU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𝐞</m:t>
                      </m:r>
                    </m:oMath>
                  </m:oMathPara>
                </a14:m>
                <a:br>
                  <a:rPr lang="ru-RU" sz="2400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</a:br>
                <a:endParaRPr lang="ru-RU" sz="2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139BDD2-6489-4929-A011-4804BD685D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6932" y="5078993"/>
                <a:ext cx="3666581" cy="830997"/>
              </a:xfrm>
              <a:prstGeom prst="rect">
                <a:avLst/>
              </a:prstGeom>
              <a:blipFill>
                <a:blip r:embed="rId5"/>
                <a:stretch>
                  <a:fillRect t="-66667" r="-18408" b="-62319"/>
                </a:stretch>
              </a:blipFill>
              <a:ln w="12700"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>
            <a:extLst>
              <a:ext uri="{FF2B5EF4-FFF2-40B4-BE49-F238E27FC236}">
                <a16:creationId xmlns:a16="http://schemas.microsoft.com/office/drawing/2014/main" id="{6618405A-B516-4A2F-99AC-C95B2C03D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/>
              <a:t>Регрессия Деминга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C34E838-8476-4D05-BC28-4F1A42F10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Обратные задачи. Тема 3: Линейная регрессия.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083BC4F-45C7-422B-BCA5-30B13575E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D1D39C2-7D37-40F3-9C2F-2560A4AE21C3}" type="slidenum">
              <a:rPr lang="ru-RU" altLang="ru-RU">
                <a:latin typeface="Arial" panose="020B0604020202020204" pitchFamily="34" charset="0"/>
              </a:rPr>
              <a:pPr eaLnBrk="1" hangingPunct="1"/>
              <a:t>23</a:t>
            </a:fld>
            <a:endParaRPr lang="ru-RU" altLang="ru-RU"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581" name="Объект 6">
                <a:extLst>
                  <a:ext uri="{FF2B5EF4-FFF2-40B4-BE49-F238E27FC236}">
                    <a16:creationId xmlns:a16="http://schemas.microsoft.com/office/drawing/2014/main" id="{F9C7B740-0FFD-4EDA-A3E7-69C8427B83CB}"/>
                  </a:ext>
                </a:extLst>
              </p:cNvPr>
              <p:cNvSpPr txBox="1"/>
              <p:nvPr/>
            </p:nvSpPr>
            <p:spPr bwMode="auto">
              <a:xfrm>
                <a:off x="196851" y="1126490"/>
                <a:ext cx="8783637" cy="426411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𝑥𝑥</m:t>
                          </m:r>
                        </m:sub>
                      </m:sSub>
                      <m:r>
                        <a:rPr lang="ru-RU" sz="24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≝</m:t>
                      </m:r>
                      <m:f>
                        <m:fPr>
                          <m:ctrlP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  <m: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</m:d>
                        </m:num>
                        <m:den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  <m:r>
                        <a:rPr lang="ru-RU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sSub>
                        <m:sSubPr>
                          <m:ctrlP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𝑥𝑦</m:t>
                          </m:r>
                        </m:sub>
                      </m:sSub>
                      <m:r>
                        <a:rPr lang="ru-RU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≝</m:t>
                      </m:r>
                      <m:f>
                        <m:fPr>
                          <m:ctrlP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ru-RU" sz="2400" b="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  <m: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𝐲</m:t>
                              </m:r>
                            </m:e>
                          </m:d>
                        </m:num>
                        <m:den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  <m:r>
                        <a:rPr lang="ru-RU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sSub>
                        <m:sSubPr>
                          <m:ctrlP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𝑦𝑦</m:t>
                          </m:r>
                        </m:sub>
                      </m:sSub>
                      <m:r>
                        <a:rPr lang="ru-RU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≝</m:t>
                      </m:r>
                      <m:f>
                        <m:fPr>
                          <m:ctrlP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𝐲</m:t>
                              </m:r>
                              <m: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𝐲</m:t>
                              </m:r>
                            </m:e>
                          </m:d>
                        </m:num>
                        <m:den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</m:oMath>
                    <m:oMath xmlns:m="http://schemas.openxmlformats.org/officeDocument/2006/math">
                      <m:r>
                        <a:rPr lang="ru-RU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𝑥𝑦</m:t>
                          </m:r>
                        </m:sub>
                      </m:sSub>
                      <m:d>
                        <m:dPr>
                          <m:ctrlP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p>
                              <m: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</m:d>
                      <m:r>
                        <a:rPr lang="ru-RU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ru-RU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𝛽</m:t>
                      </m:r>
                      <m:d>
                        <m:dPr>
                          <m:ctrlP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𝑦𝑦</m:t>
                              </m:r>
                            </m:sub>
                          </m:sSub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  <m:sSub>
                            <m:sSubPr>
                              <m:ctrlP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𝑥𝑥</m:t>
                              </m:r>
                            </m:sub>
                          </m:sSub>
                        </m:e>
                      </m:d>
                      <m:r>
                        <a:rPr lang="ru-RU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  <m:oMath xmlns:m="http://schemas.openxmlformats.org/officeDocument/2006/math">
                      <m:r>
                        <a:rPr lang="ru-RU" sz="2400" b="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ru-RU" sz="2400" i="1" smtClean="0">
                          <a:solidFill>
                            <a:srgbClr val="3333CC"/>
                          </a:solidFill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ru-RU" sz="2400" i="1" smtClean="0">
                          <a:solidFill>
                            <a:srgbClr val="3333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400" i="1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2400" i="1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400" i="1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ru-RU" sz="2400" i="1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  <m:t>𝑦𝑦</m:t>
                              </m:r>
                            </m:sub>
                          </m:sSub>
                          <m:r>
                            <a:rPr lang="ru-RU" sz="2400" i="1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ru-RU" sz="2400" i="1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  <m:sSub>
                            <m:sSubPr>
                              <m:ctrlPr>
                                <a:rPr lang="ru-RU" sz="2400" i="1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400" i="1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ru-RU" sz="2400" i="1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  <m:t>𝑥𝑥</m:t>
                              </m:r>
                            </m:sub>
                          </m:sSub>
                          <m:r>
                            <a:rPr lang="ru-RU" sz="2400" i="1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ru-RU" sz="2400" i="1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ru-RU" sz="2400" i="1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ru-RU" sz="2400" i="1">
                                      <a:solidFill>
                                        <a:srgbClr val="3333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2400" i="1">
                                      <a:solidFill>
                                        <a:srgbClr val="3333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ru-RU" sz="2400" i="1">
                                      <a:solidFill>
                                        <a:srgbClr val="3333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𝑦𝑦</m:t>
                                  </m:r>
                                </m:sub>
                              </m:sSub>
                              <m:r>
                                <a:rPr lang="ru-RU" sz="2400" i="1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ru-RU" sz="2400" i="1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  <m:sSub>
                                <m:sSubPr>
                                  <m:ctrlPr>
                                    <a:rPr lang="ru-RU" sz="2400" i="1">
                                      <a:solidFill>
                                        <a:srgbClr val="3333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2400" i="1">
                                      <a:solidFill>
                                        <a:srgbClr val="3333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ru-RU" sz="2400" i="1">
                                      <a:solidFill>
                                        <a:srgbClr val="3333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𝑥𝑥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ru-RU" sz="2400" i="1">
                                      <a:solidFill>
                                        <a:srgbClr val="3333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2400" i="1">
                                      <a:solidFill>
                                        <a:srgbClr val="3333CC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ru-RU" sz="2400" i="1">
                                      <a:solidFill>
                                        <a:srgbClr val="3333CC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ru-RU" sz="2400" i="1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  <m:t>+4</m:t>
                              </m:r>
                              <m:r>
                                <a:rPr lang="ru-RU" sz="2400" i="1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  <m:sSubSup>
                                <m:sSubSupPr>
                                  <m:ctrlPr>
                                    <a:rPr lang="ru-RU" sz="2400" i="1">
                                      <a:solidFill>
                                        <a:srgbClr val="3333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ru-RU" sz="2400" i="1">
                                      <a:solidFill>
                                        <a:srgbClr val="3333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ru-RU" sz="2400" i="1">
                                      <a:solidFill>
                                        <a:srgbClr val="3333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𝑥𝑦</m:t>
                                  </m:r>
                                </m:sub>
                                <m:sup>
                                  <m:r>
                                    <a:rPr lang="ru-RU" sz="2400" i="1">
                                      <a:solidFill>
                                        <a:srgbClr val="3333CC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rad>
                        </m:num>
                        <m:den>
                          <m:r>
                            <a:rPr lang="ru-RU" sz="2400" i="1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ru-RU" sz="2400" i="1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400" i="1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ru-RU" sz="2400" i="1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  <m:t>𝑥𝑦</m:t>
                              </m:r>
                            </m:sub>
                          </m:sSub>
                        </m:den>
                      </m:f>
                      <m:r>
                        <a:rPr lang="ru-RU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d>
                        <m:dPr>
                          <m:begChr m:val="{"/>
                          <m:endChr m:val=""/>
                          <m:ctrlP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f>
                                <m:fPr>
                                  <m:ctrlPr>
                                    <a:rPr lang="ru-RU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ru-RU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ru-RU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𝑦𝑦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ru-RU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ru-RU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𝑥𝑦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, </m:t>
                              </m:r>
                              <m: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→0</m:t>
                              </m:r>
                            </m:e>
                            <m:e>
                              <m: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f>
                                <m:fPr>
                                  <m:ctrlPr>
                                    <a:rPr lang="ru-RU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ru-RU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ru-RU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𝑥𝑦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ru-RU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ru-RU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𝑥𝑥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, </m:t>
                              </m:r>
                              <m: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→∞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24581" name="Объект 6">
                <a:extLst>
                  <a:ext uri="{FF2B5EF4-FFF2-40B4-BE49-F238E27FC236}">
                    <a16:creationId xmlns:a16="http://schemas.microsoft.com/office/drawing/2014/main" id="{F9C7B740-0FFD-4EDA-A3E7-69C8427B83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6851" y="1126490"/>
                <a:ext cx="8783637" cy="426411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>
            <a:extLst>
              <a:ext uri="{FF2B5EF4-FFF2-40B4-BE49-F238E27FC236}">
                <a16:creationId xmlns:a16="http://schemas.microsoft.com/office/drawing/2014/main" id="{419652B7-1A33-4B4E-BBCB-5DE1129C7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Обобщение на несколько функций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603" name="Объект 2">
                <a:extLst>
                  <a:ext uri="{FF2B5EF4-FFF2-40B4-BE49-F238E27FC236}">
                    <a16:creationId xmlns:a16="http://schemas.microsoft.com/office/drawing/2014/main" id="{D0414711-5A38-4439-B181-0F095F7BFE4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eaLnBrk="1" hangingPunct="1">
                  <a:defRPr/>
                </a:pPr>
                <a:r>
                  <a:rPr lang="ru-RU" sz="2400" dirty="0"/>
                  <a:t>Матрица данных зависит от независимой переменной </a:t>
                </a:r>
                <a14:m>
                  <m:oMath xmlns:m="http://schemas.openxmlformats.org/officeDocument/2006/math">
                    <m:r>
                      <a:rPr lang="en-US" sz="2400" b="1" i="0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𝐮</m:t>
                    </m:r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:</a:t>
                </a:r>
                <a:br>
                  <a:rPr lang="ru-RU" sz="2400" b="1" dirty="0">
                    <a:latin typeface="Times New Roman" pitchFamily="18" charset="0"/>
                    <a:cs typeface="Times New Roman" pitchFamily="18" charset="0"/>
                  </a:rPr>
                </a:br>
                <a14:m>
                  <m:oMath xmlns:m="http://schemas.openxmlformats.org/officeDocument/2006/math">
                    <m:r>
                      <a:rPr lang="ru-RU" sz="2400" i="1" smtClean="0">
                        <a:solidFill>
                          <a:srgbClr val="3333CC"/>
                        </a:solidFill>
                        <a:latin typeface="Cambria Math" panose="02040503050406030204" pitchFamily="18" charset="0"/>
                      </a:rPr>
                      <m:t>𝐲</m:t>
                    </m:r>
                    <m:r>
                      <a:rPr lang="ru-RU" sz="2400" i="1" smtClean="0">
                        <a:solidFill>
                          <a:srgbClr val="3333CC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sz="2400" i="1" smtClean="0">
                        <a:solidFill>
                          <a:srgbClr val="3333CC"/>
                        </a:solidFill>
                        <a:latin typeface="Cambria Math" panose="02040503050406030204" pitchFamily="18" charset="0"/>
                      </a:rPr>
                      <m:t>𝐗</m:t>
                    </m:r>
                    <m:d>
                      <m:dPr>
                        <m:ctrlPr>
                          <a:rPr lang="ru-RU" sz="24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ru-RU" sz="2400" i="1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sz="2400" i="1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  <m:t>𝐮</m:t>
                            </m:r>
                          </m:e>
                          <m:sup>
                            <m:r>
                              <a:rPr lang="ru-RU" sz="2400" i="1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ru-RU" sz="2400" i="1">
                        <a:solidFill>
                          <a:srgbClr val="3333CC"/>
                        </a:solidFill>
                        <a:latin typeface="Cambria Math" panose="02040503050406030204" pitchFamily="18" charset="0"/>
                      </a:rPr>
                      <m:t>𝛃</m:t>
                    </m:r>
                    <m:r>
                      <a:rPr lang="ru-RU" sz="2400" i="1">
                        <a:solidFill>
                          <a:srgbClr val="3333CC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ru-RU" sz="2400" i="1">
                        <a:solidFill>
                          <a:srgbClr val="3333CC"/>
                        </a:solidFill>
                        <a:latin typeface="Cambria Math" panose="02040503050406030204" pitchFamily="18" charset="0"/>
                      </a:rPr>
                      <m:t>𝛆</m:t>
                    </m:r>
                    <m:r>
                      <a:rPr lang="ru-RU" sz="2400" i="1">
                        <a:solidFill>
                          <a:srgbClr val="3333CC"/>
                        </a:solidFill>
                        <a:latin typeface="Cambria Math" panose="02040503050406030204" pitchFamily="18" charset="0"/>
                      </a:rPr>
                      <m:t>, </m:t>
                    </m:r>
                    <m:sSup>
                      <m:sSupPr>
                        <m:ctrlPr>
                          <a:rPr lang="ru-RU" sz="24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𝐮</m:t>
                        </m:r>
                      </m:e>
                      <m:sup>
                        <m:r>
                          <a:rPr lang="ru-RU" sz="24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ru-RU" sz="2400" i="1">
                        <a:solidFill>
                          <a:srgbClr val="3333CC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sz="2400" i="1">
                        <a:solidFill>
                          <a:srgbClr val="3333CC"/>
                        </a:solidFill>
                        <a:latin typeface="Cambria Math" panose="02040503050406030204" pitchFamily="18" charset="0"/>
                      </a:rPr>
                      <m:t>𝐮</m:t>
                    </m:r>
                    <m:r>
                      <a:rPr lang="ru-RU" sz="2400" i="1">
                        <a:solidFill>
                          <a:srgbClr val="3333CC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ru-RU" sz="2400" i="1">
                        <a:solidFill>
                          <a:srgbClr val="3333CC"/>
                        </a:solidFill>
                        <a:latin typeface="Cambria Math" panose="02040503050406030204" pitchFamily="18" charset="0"/>
                      </a:rPr>
                      <m:t>𝛈</m:t>
                    </m:r>
                  </m:oMath>
                </a14:m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ru-RU" sz="2400" b="1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357188" indent="0" eaLnBrk="1" hangingPunct="1">
                  <a:buNone/>
                  <a:defRPr/>
                </a:pPr>
                <a:r>
                  <a:rPr lang="ru-RU" sz="2400" dirty="0">
                    <a:cs typeface="Times New Roman" pitchFamily="18" charset="0"/>
                  </a:rPr>
                  <a:t>минимизируем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4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ru-RU" sz="24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𝛆</m:t>
                        </m:r>
                      </m:e>
                      <m:sup>
                        <m: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bSup>
                      <m:sSubSupPr>
                        <m:ctrlP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𝐌</m:t>
                        </m:r>
                      </m:e>
                      <m:sub>
                        <m: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𝐲</m:t>
                        </m:r>
                      </m:sub>
                      <m:sup>
                        <m: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bSup>
                    <m:r>
                      <a:rPr lang="ru-RU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𝛆</m:t>
                    </m:r>
                    <m:r>
                      <a:rPr lang="ru-RU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𝛈</m:t>
                        </m:r>
                      </m:e>
                      <m:sup>
                        <m: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bSup>
                      <m:sSubSupPr>
                        <m:ctrlP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𝐌</m:t>
                        </m:r>
                      </m:e>
                      <m:sub>
                        <m: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𝐮</m:t>
                        </m:r>
                      </m:sub>
                      <m:sup>
                        <m: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bSup>
                    <m:r>
                      <a:rPr lang="ru-RU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𝛈</m:t>
                    </m:r>
                  </m:oMath>
                </a14:m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  </a:t>
                </a:r>
                <a:br>
                  <a:rPr lang="ru-RU" sz="2400" b="1" dirty="0">
                    <a:latin typeface="Times New Roman" pitchFamily="18" charset="0"/>
                    <a:cs typeface="Times New Roman" pitchFamily="18" charset="0"/>
                  </a:rPr>
                </a:br>
                <a:r>
                  <a:rPr lang="ru-RU" sz="2400" dirty="0">
                    <a:cs typeface="Times New Roman" pitchFamily="18" charset="0"/>
                  </a:rPr>
                  <a:t>при условии</a:t>
                </a:r>
                <a:r>
                  <a:rPr lang="en-US" sz="2400" dirty="0"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𝐲</m:t>
                    </m:r>
                    <m:r>
                      <a:rPr lang="ru-RU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ru-RU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𝐗</m:t>
                    </m:r>
                    <m:r>
                      <a:rPr lang="ru-RU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𝛃</m:t>
                    </m:r>
                    <m:r>
                      <a:rPr lang="ru-RU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𝚱</m:t>
                        </m:r>
                      </m:e>
                      <m:sub>
                        <m: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𝐲</m:t>
                        </m:r>
                      </m:sub>
                    </m:sSub>
                    <m:r>
                      <a:rPr lang="ru-RU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𝛆</m:t>
                    </m:r>
                    <m:r>
                      <a:rPr lang="ru-RU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𝚱</m:t>
                        </m:r>
                      </m:e>
                      <m:sub>
                        <m: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𝐮</m:t>
                        </m:r>
                      </m:sub>
                    </m:sSub>
                    <m:r>
                      <a:rPr lang="ru-RU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𝛈</m:t>
                    </m:r>
                  </m:oMath>
                </a14:m>
                <a:r>
                  <a:rPr lang="ru-RU" sz="2400" dirty="0">
                    <a:cs typeface="Times New Roman" pitchFamily="18" charset="0"/>
                  </a:rPr>
                  <a:t>, </a:t>
                </a:r>
                <a:r>
                  <a:rPr lang="ru-RU" sz="2400" dirty="0" err="1">
                    <a:cs typeface="Times New Roman" pitchFamily="18" charset="0"/>
                  </a:rPr>
                  <a:t>напр</a:t>
                </a:r>
                <a:r>
                  <a:rPr lang="en-US" sz="2400" dirty="0">
                    <a:cs typeface="Times New Roman" pitchFamily="18" charset="0"/>
                  </a:rPr>
                  <a:t>.,</a:t>
                </a:r>
                <a:r>
                  <a:rPr lang="ru-RU" sz="2400" dirty="0"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𝚱</m:t>
                        </m:r>
                      </m:e>
                      <m:sub>
                        <m: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𝐲</m:t>
                        </m:r>
                      </m:sub>
                    </m:sSub>
                    <m:r>
                      <a:rPr lang="ru-RU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𝐈</m:t>
                    </m:r>
                  </m:oMath>
                </a14:m>
                <a:r>
                  <a:rPr lang="ru-RU" sz="2400" i="0" dirty="0">
                    <a:solidFill>
                      <a:srgbClr val="000000"/>
                    </a:solidFill>
                    <a:latin typeface="+mj-lt"/>
                  </a:rPr>
                  <a:t>, 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𝚱</m:t>
                        </m:r>
                      </m:e>
                      <m:sub>
                        <m: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𝐮</m:t>
                        </m:r>
                      </m:sub>
                    </m:sSub>
                    <m:r>
                      <a:rPr lang="ru-RU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d>
                          <m:dPr>
                            <m:ctrlPr>
                              <a:rPr lang="ru-RU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ru-RU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𝐗</m:t>
                            </m:r>
                            <m:r>
                              <a:rPr lang="ru-RU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𝛃</m:t>
                            </m:r>
                          </m:e>
                        </m:d>
                      </m:num>
                      <m:den>
                        <m: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𝐮</m:t>
                        </m:r>
                      </m:den>
                    </m:f>
                  </m:oMath>
                </a14:m>
                <a:endParaRPr lang="en-US" sz="2400" dirty="0"/>
              </a:p>
              <a:p>
                <a:pPr eaLnBrk="1" hangingPunct="1">
                  <a:spcAft>
                    <a:spcPts val="600"/>
                  </a:spcAft>
                  <a:defRPr/>
                </a:pPr>
                <a:r>
                  <a:rPr lang="ru-RU" sz="2400" dirty="0"/>
                  <a:t>Множители Лагранжа</a:t>
                </a:r>
                <a:r>
                  <a:rPr lang="en-US" sz="2400" dirty="0"/>
                  <a:t>:</a:t>
                </a:r>
              </a:p>
              <a:p>
                <a:pPr marL="357188" indent="0" eaLnBrk="1" hangingPunct="1"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ru-RU" sz="24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Λ</m:t>
                      </m:r>
                      <m:r>
                        <a:rPr lang="ru-RU" sz="24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24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ru-RU" sz="24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  <m:sSup>
                        <m:sSupPr>
                          <m:ctrlP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𝛌</m:t>
                          </m:r>
                        </m:e>
                        <m:sup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d>
                        <m:dPr>
                          <m:ctrlP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𝚱</m:t>
                              </m:r>
                            </m:e>
                            <m:sub>
                              <m: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𝐲</m:t>
                              </m:r>
                            </m:sub>
                          </m:sSub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𝛆</m:t>
                          </m:r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𝚱</m:t>
                              </m:r>
                            </m:e>
                            <m:sub>
                              <m: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𝐮</m:t>
                              </m:r>
                            </m:sub>
                          </m:sSub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𝛈</m:t>
                          </m:r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𝐲</m:t>
                          </m:r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𝐗</m:t>
                          </m:r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𝛃</m:t>
                          </m:r>
                        </m:e>
                      </m:d>
                    </m:oMath>
                    <m:oMath xmlns:m="http://schemas.openxmlformats.org/officeDocument/2006/math">
                      <m:d>
                        <m:dPr>
                          <m:begChr m:val=""/>
                          <m:endChr m:val="}"/>
                          <m:ctrlP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f>
                                <m:fPr>
                                  <m:ctrlPr>
                                    <a:rPr lang="ru-RU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ru-RU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Λ</m:t>
                                  </m:r>
                                </m:num>
                                <m:den>
                                  <m:r>
                                    <a:rPr lang="ru-RU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ru-RU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𝛆</m:t>
                                  </m:r>
                                </m:den>
                              </m:f>
                              <m: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:</m:t>
                              </m:r>
                              <m:sSubSup>
                                <m:sSubSupPr>
                                  <m:ctrlPr>
                                    <a:rPr lang="ru-RU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ru-RU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𝐌</m:t>
                                  </m:r>
                                </m:e>
                                <m:sub>
                                  <m:r>
                                    <a:rPr lang="ru-RU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𝐲</m:t>
                                  </m:r>
                                </m:sub>
                                <m:sup>
                                  <m:r>
                                    <a:rPr lang="ru-RU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bSup>
                              <m: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𝛆</m:t>
                              </m:r>
                              <m: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ru-RU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ru-RU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𝚱</m:t>
                                  </m:r>
                                </m:e>
                                <m:sub>
                                  <m:r>
                                    <a:rPr lang="ru-RU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𝐲</m:t>
                                  </m:r>
                                </m:sub>
                                <m:sup>
                                  <m:r>
                                    <a:rPr lang="ru-RU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bSup>
                              <m: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𝛌</m:t>
                              </m:r>
                              <m: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=0⇒</m:t>
                              </m:r>
                              <m: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𝛆</m:t>
                              </m:r>
                              <m: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ru-RU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𝐌</m:t>
                                  </m:r>
                                </m:e>
                                <m:sub>
                                  <m:r>
                                    <a:rPr lang="ru-RU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𝐲</m:t>
                                  </m:r>
                                </m:sub>
                              </m:sSub>
                              <m:sSubSup>
                                <m:sSubSupPr>
                                  <m:ctrlPr>
                                    <a:rPr lang="ru-RU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ru-RU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𝚱</m:t>
                                  </m:r>
                                </m:e>
                                <m:sub>
                                  <m:r>
                                    <a:rPr lang="ru-RU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𝐲</m:t>
                                  </m:r>
                                </m:sub>
                                <m:sup>
                                  <m:r>
                                    <a:rPr lang="ru-RU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bSup>
                              <m: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𝛌</m:t>
                              </m:r>
                            </m:e>
                            <m:e>
                              <m: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f>
                                <m:fPr>
                                  <m:ctrlPr>
                                    <a:rPr lang="ru-RU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ru-RU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Λ</m:t>
                                  </m:r>
                                </m:num>
                                <m:den>
                                  <m:r>
                                    <a:rPr lang="ru-RU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ru-RU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𝛈</m:t>
                                  </m:r>
                                </m:den>
                              </m:f>
                              <m: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:</m:t>
                              </m:r>
                              <m:sSubSup>
                                <m:sSubSupPr>
                                  <m:ctrlPr>
                                    <a:rPr lang="ru-RU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ru-RU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𝐌</m:t>
                                  </m:r>
                                </m:e>
                                <m:sub>
                                  <m:r>
                                    <a:rPr lang="ru-RU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𝐮</m:t>
                                  </m:r>
                                </m:sub>
                                <m:sup>
                                  <m:r>
                                    <a:rPr lang="ru-RU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bSup>
                              <m: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𝛈</m:t>
                              </m:r>
                              <m: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ru-RU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ru-RU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𝚱</m:t>
                                  </m:r>
                                </m:e>
                                <m:sub>
                                  <m:r>
                                    <a:rPr lang="ru-RU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𝐮</m:t>
                                  </m:r>
                                </m:sub>
                                <m:sup>
                                  <m:r>
                                    <a:rPr lang="ru-RU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bSup>
                              <m: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𝛌</m:t>
                              </m:r>
                              <m: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=0⇒</m:t>
                              </m:r>
                              <m: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𝛈</m:t>
                              </m:r>
                              <m: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ru-RU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𝐌</m:t>
                                  </m:r>
                                </m:e>
                                <m:sub>
                                  <m:r>
                                    <a:rPr lang="ru-RU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𝐮</m:t>
                                  </m:r>
                                </m:sub>
                              </m:sSub>
                              <m:sSubSup>
                                <m:sSubSupPr>
                                  <m:ctrlPr>
                                    <a:rPr lang="ru-RU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ru-RU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𝚱</m:t>
                                  </m:r>
                                </m:e>
                                <m:sub>
                                  <m:r>
                                    <a:rPr lang="ru-RU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𝐮</m:t>
                                  </m:r>
                                </m:sub>
                                <m:sup>
                                  <m:r>
                                    <a:rPr lang="ru-RU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bSup>
                              <m: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𝛌</m:t>
                              </m:r>
                            </m:e>
                          </m:eqArr>
                        </m:e>
                      </m:d>
                      <m:r>
                        <a:rPr lang="ru-RU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ru-RU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𝛌</m:t>
                      </m:r>
                      <m:r>
                        <a:rPr lang="ru-RU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𝐌</m:t>
                          </m:r>
                        </m:e>
                        <m:sup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𝐲</m:t>
                          </m:r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𝐗</m:t>
                          </m:r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𝛃</m:t>
                          </m:r>
                        </m:e>
                      </m:d>
                    </m:oMath>
                  </m:oMathPara>
                </a14:m>
                <a:endParaRPr lang="en-US" sz="2400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 marL="357188" indent="0" eaLnBrk="1" hangingPunct="1">
                  <a:buNone/>
                  <a:defRPr/>
                </a:pPr>
                <a14:m>
                  <m:oMath xmlns:m="http://schemas.openxmlformats.org/officeDocument/2006/math">
                    <m:r>
                      <a:rPr lang="ru-RU" sz="2400" i="1" smtClean="0">
                        <a:solidFill>
                          <a:srgbClr val="3333CC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ru-RU" sz="2400" i="1" smtClean="0">
                        <a:solidFill>
                          <a:srgbClr val="3333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ru-RU" sz="2400" i="1" smtClean="0">
                        <a:solidFill>
                          <a:srgbClr val="3333CC"/>
                        </a:solidFill>
                        <a:latin typeface="Cambria Math" panose="02040503050406030204" pitchFamily="18" charset="0"/>
                      </a:rPr>
                      <m:t>𝛃</m:t>
                    </m:r>
                    <m:r>
                      <a:rPr lang="ru-RU" sz="2400" i="1" smtClean="0">
                        <a:solidFill>
                          <a:srgbClr val="3333CC"/>
                        </a:solidFill>
                        <a:latin typeface="Cambria Math" panose="02040503050406030204" pitchFamily="18" charset="0"/>
                      </a:rPr>
                      <m:t>)=</m:t>
                    </m:r>
                    <m:sSup>
                      <m:sSupPr>
                        <m:ctrlPr>
                          <a:rPr lang="ru-RU" sz="24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sz="2400" i="1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ru-RU" sz="2400" i="1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  <m:t>𝐲</m:t>
                            </m:r>
                            <m:r>
                              <a:rPr lang="ru-RU" sz="2400" i="1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ru-RU" sz="2400" i="1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  <m:t>𝐗</m:t>
                            </m:r>
                            <m:r>
                              <a:rPr lang="ru-RU" sz="2400" i="1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  <m:t>𝛃</m:t>
                            </m:r>
                          </m:e>
                        </m:d>
                      </m:e>
                      <m:sup>
                        <m:r>
                          <a:rPr lang="ru-RU" sz="24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p>
                      <m:sSupPr>
                        <m:ctrlPr>
                          <a:rPr lang="ru-RU" sz="24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𝐌</m:t>
                        </m:r>
                      </m:e>
                      <m:sup>
                        <m:r>
                          <a:rPr lang="ru-RU" sz="24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ru-RU" sz="24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24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𝐲</m:t>
                        </m:r>
                        <m:r>
                          <a:rPr lang="ru-RU" sz="24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ru-RU" sz="24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𝐗</m:t>
                        </m:r>
                        <m:r>
                          <a:rPr lang="ru-RU" sz="24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𝛃</m:t>
                        </m:r>
                      </m:e>
                    </m:d>
                  </m:oMath>
                </a14:m>
                <a:r>
                  <a:rPr lang="en-US" sz="2400" dirty="0"/>
                  <a:t> </a:t>
                </a:r>
                <a:endParaRPr lang="ru-RU" sz="2400" dirty="0"/>
              </a:p>
              <a:p>
                <a:pPr eaLnBrk="1" hangingPunct="1">
                  <a:defRPr/>
                </a:pPr>
                <a:r>
                  <a:rPr lang="ru-RU" sz="2400" dirty="0"/>
                  <a:t>Частный случай </a:t>
                </a:r>
                <a:r>
                  <a:rPr lang="en-US" sz="2400" dirty="0"/>
                  <a:t>“weighted total least squares”</a:t>
                </a:r>
                <a:endParaRPr lang="ru-RU" sz="2400" dirty="0"/>
              </a:p>
              <a:p>
                <a:pPr eaLnBrk="1" hangingPunct="1">
                  <a:defRPr/>
                </a:pPr>
                <a:endParaRPr lang="en-US" sz="2400" dirty="0"/>
              </a:p>
              <a:p>
                <a:pPr eaLnBrk="1" hangingPunct="1">
                  <a:defRPr/>
                </a:pPr>
                <a:endParaRPr lang="en-US" sz="2400" dirty="0"/>
              </a:p>
              <a:p>
                <a:pPr eaLnBrk="1" hangingPunct="1">
                  <a:defRPr/>
                </a:pPr>
                <a:endParaRPr lang="en-US" sz="2400" dirty="0"/>
              </a:p>
              <a:p>
                <a:pPr eaLnBrk="1" hangingPunct="1">
                  <a:defRPr/>
                </a:pPr>
                <a:endParaRPr lang="ru-RU" sz="2400" dirty="0"/>
              </a:p>
            </p:txBody>
          </p:sp>
        </mc:Choice>
        <mc:Fallback xmlns="">
          <p:sp>
            <p:nvSpPr>
              <p:cNvPr id="25603" name="Объект 2">
                <a:extLst>
                  <a:ext uri="{FF2B5EF4-FFF2-40B4-BE49-F238E27FC236}">
                    <a16:creationId xmlns:a16="http://schemas.microsoft.com/office/drawing/2014/main" id="{D0414711-5A38-4439-B181-0F095F7BFE4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39" t="-903" b="-417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FD0C6EB-9CD1-4EA4-AC43-BCAC96E89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/>
              <a:t>Обратные задачи. Тема 3: Линейная регрессия.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4624DEF-E207-4859-A20A-E445BB1E3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2184E49-A403-4EC3-992E-82F291C9D561}" type="slidenum">
              <a:rPr lang="ru-RU" altLang="ru-RU">
                <a:latin typeface="Arial" panose="020B0604020202020204" pitchFamily="34" charset="0"/>
              </a:rPr>
              <a:pPr eaLnBrk="1" hangingPunct="1"/>
              <a:t>24</a:t>
            </a:fld>
            <a:endParaRPr lang="ru-RU" altLang="ru-RU"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610" name="Объект 8">
                <a:extLst>
                  <a:ext uri="{FF2B5EF4-FFF2-40B4-BE49-F238E27FC236}">
                    <a16:creationId xmlns:a16="http://schemas.microsoft.com/office/drawing/2014/main" id="{2FC5D31B-D7AC-41B9-9FDE-5F63C564CB08}"/>
                  </a:ext>
                </a:extLst>
              </p:cNvPr>
              <p:cNvSpPr txBox="1"/>
              <p:nvPr/>
            </p:nvSpPr>
            <p:spPr bwMode="auto">
              <a:xfrm>
                <a:off x="5580471" y="3232761"/>
                <a:ext cx="3546112" cy="814842"/>
              </a:xfrm>
              <a:prstGeom prst="rect">
                <a:avLst/>
              </a:prstGeom>
              <a:ln w="19050">
                <a:solidFill>
                  <a:srgbClr val="3333CC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400" i="1" smtClean="0">
                          <a:solidFill>
                            <a:srgbClr val="3333CC"/>
                          </a:solidFill>
                          <a:latin typeface="Cambria Math" panose="02040503050406030204" pitchFamily="18" charset="0"/>
                        </a:rPr>
                        <m:t>𝐌</m:t>
                      </m:r>
                      <m:r>
                        <a:rPr lang="ru-RU" sz="2400" i="1" smtClean="0">
                          <a:solidFill>
                            <a:srgbClr val="3333CC"/>
                          </a:solidFill>
                          <a:latin typeface="Cambria Math" panose="02040503050406030204" pitchFamily="18" charset="0"/>
                        </a:rPr>
                        <m:t>≝</m:t>
                      </m:r>
                      <m:sSub>
                        <m:sSubPr>
                          <m:ctrlPr>
                            <a:rPr lang="ru-RU" sz="2400" i="1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400" i="1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𝚱</m:t>
                          </m:r>
                        </m:e>
                        <m:sub>
                          <m:r>
                            <a:rPr lang="ru-RU" sz="2400" i="1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𝐮</m:t>
                          </m:r>
                        </m:sub>
                      </m:sSub>
                      <m:sSub>
                        <m:sSubPr>
                          <m:ctrlPr>
                            <a:rPr lang="ru-RU" sz="2400" i="1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400" i="1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𝐌</m:t>
                          </m:r>
                        </m:e>
                        <m:sub>
                          <m:r>
                            <a:rPr lang="ru-RU" sz="2400" i="1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𝐮</m:t>
                          </m:r>
                        </m:sub>
                      </m:sSub>
                      <m:sSubSup>
                        <m:sSubSupPr>
                          <m:ctrlPr>
                            <a:rPr lang="ru-RU" sz="2400" i="1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ru-RU" sz="2400" i="1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𝚱</m:t>
                          </m:r>
                        </m:e>
                        <m:sub>
                          <m:r>
                            <a:rPr lang="ru-RU" sz="2400" i="1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𝐮</m:t>
                          </m:r>
                        </m:sub>
                        <m:sup>
                          <m:r>
                            <a:rPr lang="ru-RU" sz="2400" i="1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ru-RU" sz="2400" i="1">
                          <a:solidFill>
                            <a:srgbClr val="3333CC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ru-RU" sz="2400" i="1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400" i="1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𝚱</m:t>
                          </m:r>
                        </m:e>
                        <m:sub>
                          <m:r>
                            <a:rPr lang="ru-RU" sz="2400" i="1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𝐲</m:t>
                          </m:r>
                        </m:sub>
                      </m:sSub>
                      <m:sSub>
                        <m:sSubPr>
                          <m:ctrlPr>
                            <a:rPr lang="ru-RU" sz="2400" i="1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400" i="1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𝐌</m:t>
                          </m:r>
                        </m:e>
                        <m:sub>
                          <m:r>
                            <a:rPr lang="ru-RU" sz="2400" i="1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𝐲</m:t>
                          </m:r>
                        </m:sub>
                      </m:sSub>
                      <m:sSubSup>
                        <m:sSubSupPr>
                          <m:ctrlPr>
                            <a:rPr lang="ru-RU" sz="2400" i="1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ru-RU" sz="2400" i="1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𝚱</m:t>
                          </m:r>
                        </m:e>
                        <m:sub>
                          <m:r>
                            <a:rPr lang="ru-RU" sz="2400" i="1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𝐲</m:t>
                          </m:r>
                        </m:sub>
                        <m:sup>
                          <m:r>
                            <a:rPr lang="ru-RU" sz="2400" i="1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</m:oMath>
                  </m:oMathPara>
                </a14:m>
                <a:endParaRPr lang="en-US" sz="2400" dirty="0">
                  <a:solidFill>
                    <a:srgbClr val="3333CC"/>
                  </a:solidFill>
                </a:endParaRPr>
              </a:p>
              <a:p>
                <a:pPr algn="ctr"/>
                <a:r>
                  <a:rPr lang="ru-RU" sz="2400" dirty="0">
                    <a:solidFill>
                      <a:srgbClr val="3333CC"/>
                    </a:solidFill>
                    <a:latin typeface="+mn-lt"/>
                    <a:cs typeface="Arial" charset="0"/>
                  </a:rPr>
                  <a:t>зависит от </a:t>
                </a:r>
                <a:r>
                  <a:rPr lang="en-US" sz="2400" b="1" dirty="0">
                    <a:solidFill>
                      <a:srgbClr val="3333CC"/>
                    </a:solidFill>
                    <a:latin typeface="Times New Roman" pitchFamily="18" charset="0"/>
                    <a:cs typeface="Arial" charset="0"/>
                  </a:rPr>
                  <a:t>β</a:t>
                </a:r>
                <a:endParaRPr lang="ru-RU" sz="2400" dirty="0">
                  <a:solidFill>
                    <a:srgbClr val="3333CC"/>
                  </a:solidFill>
                  <a:latin typeface="+mn-lt"/>
                  <a:cs typeface="Arial" charset="0"/>
                </a:endParaRPr>
              </a:p>
              <a:p>
                <a:pPr algn="ctr"/>
                <a:endParaRPr lang="ru-RU" sz="2400" dirty="0"/>
              </a:p>
            </p:txBody>
          </p:sp>
        </mc:Choice>
        <mc:Fallback xmlns="">
          <p:sp>
            <p:nvSpPr>
              <p:cNvPr id="25610" name="Объект 8">
                <a:extLst>
                  <a:ext uri="{FF2B5EF4-FFF2-40B4-BE49-F238E27FC236}">
                    <a16:creationId xmlns:a16="http://schemas.microsoft.com/office/drawing/2014/main" id="{2FC5D31B-D7AC-41B9-9FDE-5F63C564CB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80471" y="3232761"/>
                <a:ext cx="3546112" cy="814842"/>
              </a:xfrm>
              <a:prstGeom prst="rect">
                <a:avLst/>
              </a:prstGeom>
              <a:blipFill>
                <a:blip r:embed="rId4"/>
                <a:stretch>
                  <a:fillRect l="-171" b="-21168"/>
                </a:stretch>
              </a:blipFill>
              <a:ln w="19050">
                <a:solidFill>
                  <a:srgbClr val="3333CC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613" name="Объект 1">
            <a:extLst>
              <a:ext uri="{FF2B5EF4-FFF2-40B4-BE49-F238E27FC236}">
                <a16:creationId xmlns:a16="http://schemas.microsoft.com/office/drawing/2014/main" id="{DB5855F9-615B-4F60-9D3F-B55EF92CC59B}"/>
              </a:ext>
            </a:extLst>
          </p:cNvPr>
          <p:cNvSpPr txBox="1"/>
          <p:nvPr/>
        </p:nvSpPr>
        <p:spPr bwMode="auto">
          <a:xfrm>
            <a:off x="7402513" y="3429000"/>
            <a:ext cx="3683000" cy="45720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endParaRPr lang="ru-RU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>
            <a:extLst>
              <a:ext uri="{FF2B5EF4-FFF2-40B4-BE49-F238E27FC236}">
                <a16:creationId xmlns:a16="http://schemas.microsoft.com/office/drawing/2014/main" id="{5FC27893-C9EA-4D80-9E98-011920294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Как провести прямую?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2A0899B-A6E7-4EEA-8AF6-97186E5D5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Обратные задачи. Лекция 3: Линейная регрессия.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DDA6124-EC6D-47E8-8D7E-10538E721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89C92FC-F193-415E-998C-17B7D76AFCE1}" type="slidenum">
              <a:rPr lang="ru-RU" altLang="ru-RU">
                <a:latin typeface="Arial" panose="020B0604020202020204" pitchFamily="34" charset="0"/>
              </a:rPr>
              <a:pPr eaLnBrk="1" hangingPunct="1"/>
              <a:t>3</a:t>
            </a:fld>
            <a:endParaRPr lang="ru-RU" altLang="ru-RU">
              <a:latin typeface="Arial" panose="020B0604020202020204" pitchFamily="34" charset="0"/>
            </a:endParaRPr>
          </a:p>
        </p:txBody>
      </p:sp>
      <p:graphicFrame>
        <p:nvGraphicFramePr>
          <p:cNvPr id="5125" name="Объект 5">
            <a:extLst>
              <a:ext uri="{FF2B5EF4-FFF2-40B4-BE49-F238E27FC236}">
                <a16:creationId xmlns:a16="http://schemas.microsoft.com/office/drawing/2014/main" id="{C6C23BE6-9CFA-4648-B00E-00A3B124FEA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77838" y="779463"/>
          <a:ext cx="8066087" cy="5789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9" name="Graph" r:id="rId3" imgW="3858768" imgH="2771242" progId="Origin50.Graph">
                  <p:embed/>
                </p:oleObj>
              </mc:Choice>
              <mc:Fallback>
                <p:oleObj name="Graph" r:id="rId3" imgW="3858768" imgH="2771242" progId="Origin50.Graph">
                  <p:embed/>
                  <p:pic>
                    <p:nvPicPr>
                      <p:cNvPr id="0" name="Объект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838" y="779463"/>
                        <a:ext cx="8066087" cy="5789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ижний колонтитул 4">
            <a:extLst>
              <a:ext uri="{FF2B5EF4-FFF2-40B4-BE49-F238E27FC236}">
                <a16:creationId xmlns:a16="http://schemas.microsoft.com/office/drawing/2014/main" id="{A5CCD10B-A2BE-417A-9BE4-209C4C5BA0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Обратные задачи. Тема 3: Линейная регрессия.</a:t>
            </a:r>
          </a:p>
        </p:txBody>
      </p:sp>
      <p:sp>
        <p:nvSpPr>
          <p:cNvPr id="10" name="Номер слайда 5">
            <a:extLst>
              <a:ext uri="{FF2B5EF4-FFF2-40B4-BE49-F238E27FC236}">
                <a16:creationId xmlns:a16="http://schemas.microsoft.com/office/drawing/2014/main" id="{2A9150C9-4D53-4AEB-B652-CB338E65C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9F38065-706B-4512-98E0-12FF246DE9ED}" type="slidenum">
              <a:rPr lang="ru-RU" altLang="ru-RU">
                <a:latin typeface="Arial" panose="020B0604020202020204" pitchFamily="34" charset="0"/>
              </a:rPr>
              <a:pPr eaLnBrk="1" hangingPunct="1"/>
              <a:t>4</a:t>
            </a:fld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6148" name="Rectangle 2">
            <a:extLst>
              <a:ext uri="{FF2B5EF4-FFF2-40B4-BE49-F238E27FC236}">
                <a16:creationId xmlns:a16="http://schemas.microsoft.com/office/drawing/2014/main" id="{0404557E-6762-462E-A55C-4D1FB80E1A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Пример: один параметр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49" name="Rectangle 3">
                <a:extLst>
                  <a:ext uri="{FF2B5EF4-FFF2-40B4-BE49-F238E27FC236}">
                    <a16:creationId xmlns:a16="http://schemas.microsoft.com/office/drawing/2014/main" id="{E67F273B-9E45-49BE-9811-9E5FD8F2B6C4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eaLnBrk="1" hangingPunct="1"/>
                <a:r>
                  <a:rPr lang="ru-RU" altLang="ru-RU" sz="2400" dirty="0">
                    <a:solidFill>
                      <a:srgbClr val="000000"/>
                    </a:solidFill>
                  </a:rPr>
                  <a:t>Модель</a:t>
                </a:r>
                <a:r>
                  <a:rPr lang="ru-RU" altLang="ru-RU" sz="2400" i="1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ru-RU" sz="24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ru-RU" altLang="ru-RU" sz="24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≈</m:t>
                    </m:r>
                    <m:r>
                      <a:rPr lang="en-US" altLang="ru-RU" sz="24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𝛽</m:t>
                    </m:r>
                    <m:r>
                      <a:rPr lang="en-US" altLang="ru-RU" sz="24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altLang="ru-RU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ru-RU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</m:d>
                  </m:oMath>
                </a14:m>
                <a:r>
                  <a:rPr lang="ru-RU" altLang="ru-RU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US" altLang="ru-RU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ru-RU" sz="24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𝑢</m:t>
                    </m:r>
                  </m:oMath>
                </a14:m>
                <a:r>
                  <a:rPr lang="en-US" altLang="ru-RU" sz="2400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– </a:t>
                </a:r>
                <a:r>
                  <a:rPr lang="ru-RU" altLang="ru-RU" sz="2400" dirty="0">
                    <a:solidFill>
                      <a:srgbClr val="000000"/>
                    </a:solidFill>
                  </a:rPr>
                  <a:t>переменная</a:t>
                </a:r>
                <a:endParaRPr lang="en-US" altLang="ru-RU" sz="2400" i="1" dirty="0">
                  <a:solidFill>
                    <a:srgbClr val="000000"/>
                  </a:solidFill>
                </a:endParaRPr>
              </a:p>
              <a:p>
                <a:pPr eaLnBrk="1" hangingPunct="1"/>
                <a:r>
                  <a:rPr lang="ru-RU" altLang="ru-RU" sz="2400" dirty="0">
                    <a:solidFill>
                      <a:srgbClr val="000000"/>
                    </a:solidFill>
                  </a:rPr>
                  <a:t>Данные</a:t>
                </a:r>
                <a:r>
                  <a:rPr lang="ru-RU" altLang="ru-RU" sz="2400" i="1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ru-RU" sz="2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ru-RU" sz="24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ru-RU" sz="2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ru-RU" sz="24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ru-RU" sz="24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𝛽</m:t>
                    </m:r>
                    <m:sSub>
                      <m:sSubPr>
                        <m:ctrlPr>
                          <a:rPr lang="en-US" altLang="ru-RU" sz="2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ru-RU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ru-RU" sz="2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ru-RU" sz="24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ru-RU" sz="2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l-GR" altLang="ru-RU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𝜀</m:t>
                        </m:r>
                      </m:e>
                      <m:sub>
                        <m:r>
                          <a:rPr lang="en-US" altLang="ru-RU" sz="2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ru-RU" altLang="ru-RU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ru-RU" sz="24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𝑖</m:t>
                    </m:r>
                    <m:r>
                      <a:rPr lang="en-US" altLang="ru-RU" sz="24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ru-RU" sz="24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altLang="ru-RU" sz="24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,…,</m:t>
                    </m:r>
                    <m:r>
                      <a:rPr lang="en-US" altLang="ru-RU" sz="24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en-US" altLang="ru-RU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ru-RU" sz="2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ru-RU" sz="2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ru-RU" sz="2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ru-RU" sz="24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ru-RU" sz="24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altLang="ru-RU" sz="2400" b="1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ru-RU" sz="2400" b="1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ru-RU" sz="2400" i="1" dirty="0" err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altLang="ru-RU" sz="2400" b="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US" altLang="ru-RU" sz="2400" b="1" baseline="-25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eaLnBrk="1" hangingPunct="1"/>
                <a:r>
                  <a:rPr lang="ru-RU" altLang="ru-RU" sz="2400" dirty="0">
                    <a:solidFill>
                      <a:srgbClr val="000000"/>
                    </a:solidFill>
                  </a:rPr>
                  <a:t>Векторная запись</a:t>
                </a:r>
                <a:r>
                  <a:rPr lang="ru-RU" altLang="ru-RU" sz="2400" b="1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ru-RU" sz="2400" b="1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𝐲</m:t>
                    </m:r>
                    <m:r>
                      <a:rPr lang="en-US" altLang="ru-RU" sz="24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ru-RU" sz="24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𝛽</m:t>
                    </m:r>
                    <m:r>
                      <a:rPr lang="en-US" altLang="ru-RU" sz="2400" b="1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𝐱</m:t>
                    </m:r>
                    <m:r>
                      <a:rPr lang="en-US" altLang="ru-RU" sz="24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l-GR" altLang="ru-RU" sz="2400" b="1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𝛆</m:t>
                    </m:r>
                  </m:oMath>
                </a14:m>
                <a:endParaRPr lang="ru-RU" altLang="ru-RU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eaLnBrk="1" hangingPunct="1">
                  <a:spcAft>
                    <a:spcPts val="600"/>
                  </a:spcAft>
                </a:pPr>
                <a:r>
                  <a:rPr lang="ru-RU" altLang="ru-RU" sz="2400" dirty="0">
                    <a:solidFill>
                      <a:srgbClr val="000000"/>
                    </a:solidFill>
                  </a:rPr>
                  <a:t>Предполагаем, что все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ru-RU" sz="2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l-GR" altLang="ru-RU" sz="24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𝜀</m:t>
                        </m:r>
                      </m:e>
                      <m:sub>
                        <m:r>
                          <a:rPr lang="en-US" altLang="ru-RU" sz="2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ru-RU" altLang="ru-RU" sz="2400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ru-RU" altLang="ru-RU" sz="2400" dirty="0">
                    <a:solidFill>
                      <a:srgbClr val="000000"/>
                    </a:solidFill>
                  </a:rPr>
                  <a:t>имеют одинаковый разброс </a:t>
                </a:r>
                <a14:m>
                  <m:oMath xmlns:m="http://schemas.openxmlformats.org/officeDocument/2006/math">
                    <m:r>
                      <a:rPr lang="ru-RU" altLang="ru-RU" sz="24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𝜎</m:t>
                    </m:r>
                  </m:oMath>
                </a14:m>
                <a:r>
                  <a:rPr lang="ru-RU" altLang="ru-RU" sz="2400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. </a:t>
                </a:r>
                <a:br>
                  <a:rPr lang="ru-RU" altLang="ru-RU" sz="2400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</a:br>
                <a:r>
                  <a:rPr lang="ru-RU" altLang="ru-RU" sz="2400" dirty="0">
                    <a:solidFill>
                      <a:srgbClr val="000000"/>
                    </a:solidFill>
                  </a:rPr>
                  <a:t>Тогда минимизируем </a:t>
                </a:r>
                <a14:m>
                  <m:oMath xmlns:m="http://schemas.openxmlformats.org/officeDocument/2006/math">
                    <m:r>
                      <a:rPr lang="en-US" altLang="ru-RU" sz="2400" i="1" dirty="0" smtClean="0">
                        <a:solidFill>
                          <a:srgbClr val="33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𝑆</m:t>
                    </m:r>
                    <m:d>
                      <m:dPr>
                        <m:ctrlPr>
                          <a:rPr lang="en-US" altLang="ru-RU" sz="2400" i="1" dirty="0" smtClea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ru-RU" sz="2400" i="1" dirty="0" smtClea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𝛽</m:t>
                        </m:r>
                      </m:e>
                    </m:d>
                    <m:r>
                      <a:rPr lang="en-US" altLang="ru-RU" sz="2400" b="0" i="1" dirty="0" smtClean="0">
                        <a:solidFill>
                          <a:srgbClr val="33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ru-RU" sz="2400" b="0" i="1" dirty="0" smtClea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altLang="ru-RU" sz="2400" b="0" i="1" dirty="0" smtClean="0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l-GR" altLang="ru-RU" sz="2400" b="1" i="0" dirty="0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𝛆</m:t>
                            </m:r>
                          </m:e>
                        </m:d>
                      </m:e>
                      <m:sup>
                        <m:r>
                          <a:rPr lang="en-US" altLang="ru-RU" sz="2400" b="0" i="1" dirty="0" smtClea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ru-RU" sz="2400" b="0" i="1" dirty="0" smtClean="0">
                        <a:solidFill>
                          <a:srgbClr val="33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ru-RU" altLang="ru-RU" sz="2400" i="1" dirty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ru-RU" sz="2400" b="1" i="0" dirty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𝐲</m:t>
                        </m:r>
                        <m:r>
                          <a:rPr lang="en-US" altLang="ru-RU" sz="2400" b="0" i="1" dirty="0" smtClea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ru-RU" sz="2400" i="1" dirty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𝛽</m:t>
                        </m:r>
                        <m:r>
                          <a:rPr lang="en-US" altLang="ru-RU" sz="2400" b="1" i="0" dirty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𝐱</m:t>
                        </m:r>
                        <m:r>
                          <a:rPr lang="ru-RU" altLang="ru-RU" sz="2400" b="1" i="1" dirty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ru-RU" altLang="ru-RU" sz="2400" i="1" dirty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 </m:t>
                        </m:r>
                        <m:r>
                          <a:rPr lang="en-US" altLang="ru-RU" sz="2400" b="1" i="0" dirty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𝐲</m:t>
                        </m:r>
                        <m:r>
                          <a:rPr lang="en-US" altLang="ru-RU" sz="2400" b="0" i="1" dirty="0" smtClea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ru-RU" sz="2400" i="1" dirty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𝛽</m:t>
                        </m:r>
                        <m:r>
                          <a:rPr lang="en-US" altLang="ru-RU" sz="2400" b="1" i="0" dirty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𝐱</m:t>
                        </m:r>
                      </m:e>
                    </m:d>
                  </m:oMath>
                </a14:m>
                <a:endParaRPr lang="en-US" altLang="ru-RU" sz="2400" b="1" i="1" dirty="0">
                  <a:solidFill>
                    <a:srgbClr val="000000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358775" indent="-358775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  <m:d>
                            <m:dPr>
                              <m:ctrlP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</m:d>
                        </m:num>
                        <m:den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𝜕𝛽</m:t>
                          </m:r>
                        </m:den>
                      </m:f>
                      <m:r>
                        <a:rPr lang="ru-RU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=−2</m:t>
                      </m:r>
                      <m:d>
                        <m:dPr>
                          <m:ctrlP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𝐲</m:t>
                          </m:r>
                        </m:e>
                      </m:d>
                      <m:r>
                        <a:rPr lang="ru-RU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ru-RU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𝛽</m:t>
                      </m:r>
                      <m:d>
                        <m:dPr>
                          <m:ctrlP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</m:d>
                      <m:r>
                        <a:rPr lang="ru-RU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ru-RU" sz="2400" dirty="0"/>
              </a:p>
              <a:p>
                <a:pPr eaLnBrk="1" hangingPunct="1">
                  <a:spcAft>
                    <a:spcPts val="600"/>
                  </a:spcAft>
                </a:pPr>
                <a:r>
                  <a:rPr lang="ru-RU" altLang="ru-RU" sz="2400" dirty="0">
                    <a:solidFill>
                      <a:srgbClr val="000000"/>
                    </a:solidFill>
                    <a:sym typeface="Symbol" panose="05050102010706020507" pitchFamily="18" charset="2"/>
                  </a:rPr>
                  <a:t>Прямое решение</a:t>
                </a:r>
                <a:endParaRPr lang="en-US" altLang="ru-RU" sz="2400" dirty="0">
                  <a:solidFill>
                    <a:srgbClr val="000000"/>
                  </a:solidFill>
                  <a:sym typeface="Symbol" panose="05050102010706020507" pitchFamily="18" charset="2"/>
                </a:endParaRPr>
              </a:p>
              <a:p>
                <a:pPr marL="358775" indent="0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ru-RU" sz="2400" i="1" smtClean="0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</m:acc>
                      <m:r>
                        <a:rPr lang="ru-RU" sz="2400" i="1">
                          <a:solidFill>
                            <a:srgbClr val="3333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400" i="1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ru-RU" sz="2400" i="1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2400" i="1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  <m:r>
                                <a:rPr lang="ru-RU" sz="2400" i="1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ru-RU" sz="2400" i="1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  <m:t>𝐲</m:t>
                              </m:r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ru-RU" sz="2400" i="1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2400" i="1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  <m:r>
                                <a:rPr lang="ru-RU" sz="2400" i="1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ru-RU" sz="2400" i="1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</m:d>
                        </m:den>
                      </m:f>
                      <m:r>
                        <a:rPr lang="ru-RU" sz="2400" i="1">
                          <a:solidFill>
                            <a:srgbClr val="3333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2400" i="1">
                          <a:solidFill>
                            <a:srgbClr val="3333CC"/>
                          </a:solidFill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ru-RU" sz="2400" i="1">
                          <a:solidFill>
                            <a:srgbClr val="3333CC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ru-RU" sz="2400" i="1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ru-RU" sz="2400" i="1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2400" i="1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  <m:r>
                                <a:rPr lang="ru-RU" sz="2400" i="1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ru-RU" sz="2400" i="1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  <m:t>𝛆</m:t>
                              </m:r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ru-RU" sz="2400" i="1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2400" i="1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  <m:r>
                                <a:rPr lang="ru-RU" sz="2400" i="1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ru-RU" sz="2400" i="1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</m:d>
                        </m:den>
                      </m:f>
                    </m:oMath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</m:acc>
                      <m:r>
                        <a:rPr lang="ru-RU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ru-RU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𝐏</m:t>
                          </m:r>
                        </m:e>
                        <m:sub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</m:sub>
                      </m:sSub>
                      <m:r>
                        <a:rPr lang="ru-RU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𝐲</m:t>
                      </m:r>
                      <m:r>
                        <a:rPr lang="ru-RU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,  </m:t>
                      </m:r>
                      <m:sSub>
                        <m:sSubPr>
                          <m:ctrlP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𝐏</m:t>
                          </m:r>
                        </m:e>
                        <m:sub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</m:sub>
                      </m:sSub>
                      <m:r>
                        <a:rPr lang="ru-RU" sz="24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≝</m:t>
                      </m:r>
                      <m:f>
                        <m:fPr>
                          <m:ctrlP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  <m:sSup>
                            <m:sSupPr>
                              <m:ctrlP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  <m:sup>
                              <m: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</m:num>
                        <m:den>
                          <m:d>
                            <m:dPr>
                              <m:ctrlP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  <m: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ru-RU" altLang="ru-RU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149" name="Rectangle 3">
                <a:extLst>
                  <a:ext uri="{FF2B5EF4-FFF2-40B4-BE49-F238E27FC236}">
                    <a16:creationId xmlns:a16="http://schemas.microsoft.com/office/drawing/2014/main" id="{E67F273B-9E45-49BE-9811-9E5FD8F2B6C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139" t="-90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50" name="Rectangle 5">
            <a:extLst>
              <a:ext uri="{FF2B5EF4-FFF2-40B4-BE49-F238E27FC236}">
                <a16:creationId xmlns:a16="http://schemas.microsoft.com/office/drawing/2014/main" id="{996EE459-EDE4-4CB4-B70F-7B3BD1DEE3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4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151" name="Rectangle 7">
            <a:extLst>
              <a:ext uri="{FF2B5EF4-FFF2-40B4-BE49-F238E27FC236}">
                <a16:creationId xmlns:a16="http://schemas.microsoft.com/office/drawing/2014/main" id="{6ECA4D26-F003-4419-831A-B7EC5388EB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4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pic>
        <p:nvPicPr>
          <p:cNvPr id="6154" name="Picture 9">
            <a:extLst>
              <a:ext uri="{FF2B5EF4-FFF2-40B4-BE49-F238E27FC236}">
                <a16:creationId xmlns:a16="http://schemas.microsoft.com/office/drawing/2014/main" id="{92B0D4B1-D07F-46B4-A2B7-5A32BEB896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00" y="3395663"/>
            <a:ext cx="4078288" cy="3097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>
            <a:extLst>
              <a:ext uri="{FF2B5EF4-FFF2-40B4-BE49-F238E27FC236}">
                <a16:creationId xmlns:a16="http://schemas.microsoft.com/office/drawing/2014/main" id="{0290088D-979E-42D8-827B-9DCB2952B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Общий случай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71" name="Объект 2">
                <a:extLst>
                  <a:ext uri="{FF2B5EF4-FFF2-40B4-BE49-F238E27FC236}">
                    <a16:creationId xmlns:a16="http://schemas.microsoft.com/office/drawing/2014/main" id="{FFAA5352-B798-44CD-AB7E-02E78C11C1A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eaLnBrk="1" hangingPunct="1"/>
                <a:r>
                  <a:rPr lang="ru-RU" altLang="ru-RU" sz="2400" dirty="0">
                    <a:solidFill>
                      <a:srgbClr val="000000"/>
                    </a:solidFill>
                  </a:rPr>
                  <a:t>Модель</a:t>
                </a:r>
                <a:r>
                  <a:rPr lang="ru-RU" altLang="ru-RU" sz="2400" i="1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ru-RU" sz="24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ru-RU" sz="24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≈</m:t>
                    </m:r>
                    <m:sSub>
                      <m:sSubPr>
                        <m:ctrlPr>
                          <a:rPr lang="en-US" altLang="ru-RU" sz="2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ru-RU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𝛽</m:t>
                        </m:r>
                      </m:e>
                      <m:sub>
                        <m:r>
                          <a:rPr lang="en-US" altLang="ru-RU" sz="2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ru-RU" sz="2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ru-RU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ru-RU" sz="2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altLang="ru-RU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ru-RU" sz="2400" b="1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𝐮</m:t>
                        </m:r>
                      </m:e>
                    </m:d>
                    <m:r>
                      <a:rPr lang="en-US" altLang="ru-RU" sz="24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+…+</m:t>
                    </m:r>
                    <m:sSub>
                      <m:sSubPr>
                        <m:ctrlPr>
                          <a:rPr lang="en-US" altLang="ru-RU" sz="2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ru-RU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𝛽</m:t>
                        </m:r>
                      </m:e>
                      <m:sub>
                        <m:r>
                          <a:rPr lang="en-US" altLang="ru-RU" sz="2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sub>
                    </m:sSub>
                    <m:sSub>
                      <m:sSubPr>
                        <m:ctrlPr>
                          <a:rPr lang="en-US" altLang="ru-RU" sz="2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ru-RU" sz="2400" i="1" dirty="0" err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ru-RU" sz="2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sub>
                    </m:sSub>
                    <m:d>
                      <m:dPr>
                        <m:ctrlPr>
                          <a:rPr lang="en-US" altLang="ru-RU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ru-RU" sz="2400" b="1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𝐮</m:t>
                        </m:r>
                      </m:e>
                    </m:d>
                  </m:oMath>
                </a14:m>
                <a:r>
                  <a:rPr lang="ru-RU" altLang="ru-RU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US" altLang="ru-RU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ru-RU" sz="2400" b="1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𝐮</m:t>
                    </m:r>
                  </m:oMath>
                </a14:m>
                <a:r>
                  <a:rPr lang="en-US" altLang="ru-RU" sz="2400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– </a:t>
                </a:r>
                <a:r>
                  <a:rPr lang="ru-RU" altLang="ru-RU" sz="2400" dirty="0">
                    <a:solidFill>
                      <a:srgbClr val="000000"/>
                    </a:solidFill>
                  </a:rPr>
                  <a:t>(вектор) переменных</a:t>
                </a:r>
                <a:endParaRPr lang="en-US" altLang="ru-RU" sz="2400" i="1" dirty="0">
                  <a:solidFill>
                    <a:srgbClr val="000000"/>
                  </a:solidFill>
                </a:endParaRPr>
              </a:p>
              <a:p>
                <a:pPr eaLnBrk="1" hangingPunct="1"/>
                <a:r>
                  <a:rPr lang="ru-RU" altLang="ru-RU" sz="2400" dirty="0">
                    <a:solidFill>
                      <a:srgbClr val="000000"/>
                    </a:solidFill>
                  </a:rPr>
                  <a:t>Данные</a:t>
                </a:r>
                <a:r>
                  <a:rPr lang="ru-RU" altLang="ru-RU" sz="2400" i="1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ru-RU" sz="2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ru-RU" sz="24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ru-RU" sz="2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ru-RU" sz="24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ru-RU" sz="2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ru-RU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𝛽</m:t>
                        </m:r>
                      </m:e>
                      <m:sub>
                        <m:r>
                          <a:rPr lang="en-US" altLang="ru-RU" sz="2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ru-RU" sz="2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ru-RU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ru-RU" sz="2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en-US" altLang="ru-RU" sz="2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altLang="ru-RU" sz="24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+…</m:t>
                    </m:r>
                    <m:r>
                      <a:rPr lang="en-US" altLang="ru-RU" sz="24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ru-RU" sz="2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ru-RU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𝛽</m:t>
                        </m:r>
                      </m:e>
                      <m:sub>
                        <m:r>
                          <a:rPr lang="en-US" altLang="ru-RU" sz="2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sub>
                    </m:sSub>
                    <m:sSub>
                      <m:sSubPr>
                        <m:ctrlPr>
                          <a:rPr lang="en-US" altLang="ru-RU" sz="2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ru-RU" sz="24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ru-RU" sz="2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𝑖𝑝</m:t>
                        </m:r>
                      </m:sub>
                    </m:sSub>
                    <m:r>
                      <a:rPr lang="en-US" altLang="ru-RU" sz="24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ru-RU" sz="2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l-GR" altLang="ru-RU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𝜀</m:t>
                        </m:r>
                      </m:e>
                      <m:sub>
                        <m:r>
                          <a:rPr lang="en-US" altLang="ru-RU" sz="2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ru-RU" altLang="ru-RU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ru-RU" sz="24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𝑖</m:t>
                    </m:r>
                    <m:r>
                      <a:rPr lang="en-US" altLang="ru-RU" sz="24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ru-RU" sz="24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altLang="ru-RU" sz="24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,…,</m:t>
                    </m:r>
                    <m:r>
                      <a:rPr lang="en-US" altLang="ru-RU" sz="24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en-US" altLang="ru-RU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ru-RU" sz="2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ru-RU" sz="24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ru-RU" sz="2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𝑖𝑗</m:t>
                        </m:r>
                      </m:sub>
                    </m:sSub>
                    <m:r>
                      <a:rPr lang="en-US" altLang="ru-RU" sz="24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ru-RU" sz="2400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ru-RU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ru-RU" sz="2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ru-RU" sz="24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ru-RU" sz="2400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ru-RU" sz="2400" b="1" i="0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𝐮</m:t>
                        </m:r>
                      </m:e>
                      <m:sub>
                        <m:r>
                          <a:rPr lang="en-US" altLang="ru-RU" sz="2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ru-RU" sz="24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altLang="ru-RU" sz="2400" b="1" baseline="-25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eaLnBrk="1" hangingPunct="1"/>
                <a:r>
                  <a:rPr lang="ru-RU" altLang="ru-RU" sz="2400" dirty="0">
                    <a:solidFill>
                      <a:srgbClr val="000000"/>
                    </a:solidFill>
                  </a:rPr>
                  <a:t>Матричная запись</a:t>
                </a:r>
                <a:r>
                  <a:rPr lang="ru-RU" altLang="ru-RU" sz="2400" b="1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ru-RU" sz="2400" b="1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𝐲</m:t>
                    </m:r>
                    <m:r>
                      <a:rPr lang="en-US" altLang="ru-RU" sz="2400" b="1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ru-RU" sz="2400" b="1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𝐗</m:t>
                    </m:r>
                    <m:r>
                      <a:rPr lang="en-US" altLang="ru-RU" sz="2400" b="1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𝛃</m:t>
                    </m:r>
                    <m:r>
                      <a:rPr lang="en-US" altLang="ru-RU" sz="24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l-GR" altLang="ru-RU" sz="2400" b="1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𝛆</m:t>
                    </m:r>
                  </m:oMath>
                </a14:m>
                <a:endParaRPr lang="ru-RU" altLang="ru-RU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eaLnBrk="1" hangingPunct="1"/>
                <a:endParaRPr lang="ru-RU" altLang="ru-RU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eaLnBrk="1" hangingPunct="1"/>
                <a:r>
                  <a:rPr lang="ru-RU" altLang="ru-RU" sz="2400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Пример: </a:t>
                </a:r>
                <a14:m>
                  <m:oMath xmlns:m="http://schemas.openxmlformats.org/officeDocument/2006/math">
                    <m:r>
                      <a:rPr lang="en-US" altLang="ru-RU" sz="24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ru-RU" sz="24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≈</m:t>
                    </m:r>
                    <m:sSub>
                      <m:sSubPr>
                        <m:ctrlPr>
                          <a:rPr lang="en-US" altLang="ru-RU" sz="2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ru-RU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𝛽</m:t>
                        </m:r>
                      </m:e>
                      <m:sub>
                        <m:r>
                          <a:rPr lang="en-US" altLang="ru-RU" sz="2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altLang="ru-RU" sz="24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ru-RU" sz="2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ru-RU" sz="24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𝛽</m:t>
                        </m:r>
                      </m:e>
                      <m:sub>
                        <m:r>
                          <a:rPr lang="en-US" altLang="ru-RU" sz="2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altLang="ru-RU" sz="24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𝑢</m:t>
                    </m:r>
                    <m:r>
                      <a:rPr lang="en-US" altLang="ru-RU" sz="24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ru-RU" sz="2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ru-RU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𝛽</m:t>
                        </m:r>
                      </m:e>
                      <m:sub>
                        <m:r>
                          <a:rPr lang="en-US" altLang="ru-RU" sz="2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  <m:sSup>
                      <m:sSupPr>
                        <m:ctrlPr>
                          <a:rPr lang="en-US" altLang="ru-RU" sz="2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ru-RU" sz="2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p>
                        <m:r>
                          <a:rPr lang="en-US" altLang="ru-RU" sz="2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ru-RU" altLang="ru-RU" sz="2400" dirty="0">
                  <a:solidFill>
                    <a:srgbClr val="000000"/>
                  </a:solidFill>
                  <a:cs typeface="Times New Roman" panose="02020603050405020304" pitchFamily="18" charset="0"/>
                </a:endParaRPr>
              </a:p>
              <a:p>
                <a:pPr eaLnBrk="1" hangingPunct="1"/>
                <a:endParaRPr lang="ru-RU" altLang="ru-RU" sz="2000" dirty="0">
                  <a:solidFill>
                    <a:srgbClr val="000000"/>
                  </a:solidFill>
                  <a:cs typeface="Times New Roman" panose="02020603050405020304" pitchFamily="18" charset="0"/>
                </a:endParaRPr>
              </a:p>
              <a:p>
                <a:endParaRPr lang="ru-RU" altLang="ru-RU" sz="2400" dirty="0"/>
              </a:p>
            </p:txBody>
          </p:sp>
        </mc:Choice>
        <mc:Fallback xmlns="">
          <p:sp>
            <p:nvSpPr>
              <p:cNvPr id="7171" name="Объект 2">
                <a:extLst>
                  <a:ext uri="{FF2B5EF4-FFF2-40B4-BE49-F238E27FC236}">
                    <a16:creationId xmlns:a16="http://schemas.microsoft.com/office/drawing/2014/main" id="{FFAA5352-B798-44CD-AB7E-02E78C11C1A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9" t="-90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ACBD437-B544-4288-90B2-6BADD7419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Обратные задачи. Тема 3: Линейная регрессия.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B148414-6CBB-4962-AC15-D3A987E2A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D458F35-FFC5-4196-B016-FC59BD36264E}" type="slidenum">
              <a:rPr lang="ru-RU" altLang="ru-RU">
                <a:latin typeface="Arial" panose="020B0604020202020204" pitchFamily="34" charset="0"/>
              </a:rPr>
              <a:pPr eaLnBrk="1" hangingPunct="1"/>
              <a:t>5</a:t>
            </a:fld>
            <a:endParaRPr lang="ru-RU" altLang="ru-RU"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74" name="Объект 6">
                <a:extLst>
                  <a:ext uri="{FF2B5EF4-FFF2-40B4-BE49-F238E27FC236}">
                    <a16:creationId xmlns:a16="http://schemas.microsoft.com/office/drawing/2014/main" id="{26E0826D-52DE-4677-81FB-D5C936279284}"/>
                  </a:ext>
                </a:extLst>
              </p:cNvPr>
              <p:cNvSpPr txBox="1"/>
              <p:nvPr/>
            </p:nvSpPr>
            <p:spPr bwMode="auto">
              <a:xfrm>
                <a:off x="4813618" y="3503613"/>
                <a:ext cx="2806382" cy="18837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400" b="1" i="1">
                          <a:latin typeface="Cambria Math" panose="02040503050406030204" pitchFamily="18" charset="0"/>
                        </a:rPr>
                        <m:t>𝐗</m:t>
                      </m:r>
                      <m:r>
                        <a:rPr lang="ru-RU" sz="2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ru-RU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ru-RU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ru-RU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Sup>
                                  <m:sSubSupPr>
                                    <m:ctrlPr>
                                      <a:rPr lang="ru-RU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r>
                                  <a:rPr lang="ru-RU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ru-RU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2400" i="1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ru-RU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Sup>
                                  <m:sSubSupPr>
                                    <m:ctrlPr>
                                      <a:rPr lang="ru-RU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ru-RU" sz="2400" i="1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ru-RU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ru-RU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r>
                                  <a:rPr lang="ru-RU" sz="2400" i="1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ru-RU" sz="2400" i="1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ru-RU" sz="2400" i="1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r>
                                  <a:rPr lang="ru-RU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ru-RU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2400" i="1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ru-RU" sz="24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  <m:e>
                                <m:sSubSup>
                                  <m:sSubSupPr>
                                    <m:ctrlPr>
                                      <a:rPr lang="ru-RU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ru-RU" sz="2400" i="1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ru-RU" sz="24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  <m:sup>
                                    <m:r>
                                      <a:rPr lang="ru-RU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7174" name="Объект 6">
                <a:extLst>
                  <a:ext uri="{FF2B5EF4-FFF2-40B4-BE49-F238E27FC236}">
                    <a16:creationId xmlns:a16="http://schemas.microsoft.com/office/drawing/2014/main" id="{26E0826D-52DE-4677-81FB-D5C9362792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13618" y="3503613"/>
                <a:ext cx="2806382" cy="188372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ижний колонтитул 4">
            <a:extLst>
              <a:ext uri="{FF2B5EF4-FFF2-40B4-BE49-F238E27FC236}">
                <a16:creationId xmlns:a16="http://schemas.microsoft.com/office/drawing/2014/main" id="{BFA22FAC-646A-4A3A-B25E-7C1BC6AE04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Обратные задачи. Тема 3: Линейная регрессия.</a:t>
            </a:r>
          </a:p>
        </p:txBody>
      </p:sp>
      <p:sp>
        <p:nvSpPr>
          <p:cNvPr id="10" name="Номер слайда 5">
            <a:extLst>
              <a:ext uri="{FF2B5EF4-FFF2-40B4-BE49-F238E27FC236}">
                <a16:creationId xmlns:a16="http://schemas.microsoft.com/office/drawing/2014/main" id="{4A45D5DC-D1A1-4EEA-B88F-1B9C47FE3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AF641D3-769F-4458-A87A-038A96C34064}" type="slidenum">
              <a:rPr lang="ru-RU" altLang="ru-RU">
                <a:latin typeface="Arial" panose="020B0604020202020204" pitchFamily="34" charset="0"/>
              </a:rPr>
              <a:pPr eaLnBrk="1" hangingPunct="1"/>
              <a:t>6</a:t>
            </a:fld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8196" name="Rectangle 2">
            <a:extLst>
              <a:ext uri="{FF2B5EF4-FFF2-40B4-BE49-F238E27FC236}">
                <a16:creationId xmlns:a16="http://schemas.microsoft.com/office/drawing/2014/main" id="{6616328C-3A7E-4A04-9987-72AA32DEDF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Задача минимизации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97" name="Rectangle 3">
                <a:extLst>
                  <a:ext uri="{FF2B5EF4-FFF2-40B4-BE49-F238E27FC236}">
                    <a16:creationId xmlns:a16="http://schemas.microsoft.com/office/drawing/2014/main" id="{FEAB837E-88AC-405E-B83F-EA925370C461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79388" y="1052513"/>
                <a:ext cx="8785225" cy="5683567"/>
              </a:xfrm>
            </p:spPr>
            <p:txBody>
              <a:bodyPr/>
              <a:lstStyle/>
              <a:p>
                <a:pPr eaLnBrk="1" hangingPunct="1"/>
                <a:r>
                  <a:rPr lang="ru-RU" altLang="ru-RU" sz="2400" dirty="0">
                    <a:solidFill>
                      <a:srgbClr val="000000"/>
                    </a:solidFill>
                  </a:rPr>
                  <a:t>Предполагаем, что все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ru-RU" sz="2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l-GR" altLang="ru-RU" sz="24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𝜀</m:t>
                        </m:r>
                      </m:e>
                      <m:sub>
                        <m:r>
                          <a:rPr lang="en-US" altLang="ru-RU" sz="2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ru-RU" altLang="ru-RU" sz="2400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ru-RU" altLang="ru-RU" sz="2400" dirty="0">
                    <a:solidFill>
                      <a:srgbClr val="000000"/>
                    </a:solidFill>
                  </a:rPr>
                  <a:t>имеют одинаковый разброс </a:t>
                </a:r>
                <a14:m>
                  <m:oMath xmlns:m="http://schemas.openxmlformats.org/officeDocument/2006/math">
                    <m:r>
                      <a:rPr lang="ru-RU" altLang="ru-RU" sz="24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𝜎</m:t>
                    </m:r>
                  </m:oMath>
                </a14:m>
                <a:r>
                  <a:rPr lang="ru-RU" altLang="ru-RU" sz="2400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. </a:t>
                </a:r>
                <a:br>
                  <a:rPr lang="ru-RU" altLang="ru-RU" sz="2400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</a:br>
                <a:r>
                  <a:rPr lang="ru-RU" altLang="ru-RU" sz="2400" dirty="0">
                    <a:solidFill>
                      <a:srgbClr val="000000"/>
                    </a:solidFill>
                  </a:rPr>
                  <a:t>Тогда минимизируем </a:t>
                </a:r>
                <a14:m>
                  <m:oMath xmlns:m="http://schemas.openxmlformats.org/officeDocument/2006/math">
                    <m:r>
                      <a:rPr lang="en-US" altLang="ru-RU" sz="2400" i="1" dirty="0" smtClean="0">
                        <a:solidFill>
                          <a:srgbClr val="33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𝑆</m:t>
                    </m:r>
                    <m:d>
                      <m:dPr>
                        <m:ctrlPr>
                          <a:rPr lang="en-US" altLang="ru-RU" sz="2400" i="1" dirty="0" smtClea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ru-RU" sz="2400" b="1" i="0" dirty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𝛃</m:t>
                        </m:r>
                      </m:e>
                    </m:d>
                    <m:r>
                      <a:rPr lang="en-US" altLang="ru-RU" sz="2400" i="1" dirty="0">
                        <a:solidFill>
                          <a:srgbClr val="33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ru-RU" sz="2400" i="1" dirty="0">
                        <a:solidFill>
                          <a:srgbClr val="33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</m:t>
                    </m:r>
                    <m:r>
                      <a:rPr lang="en-US" altLang="ru-RU" sz="2400" i="1" dirty="0">
                        <a:solidFill>
                          <a:srgbClr val="33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ru-RU" sz="2400" b="0" i="1" dirty="0" smtClea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altLang="ru-RU" sz="2400" i="1" dirty="0" smtClean="0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l-GR" altLang="ru-RU" sz="2400" b="1" dirty="0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𝛆</m:t>
                            </m:r>
                          </m:e>
                        </m:d>
                      </m:e>
                      <m:sup>
                        <m:r>
                          <a:rPr lang="en-US" altLang="ru-RU" sz="2400" b="0" i="1" dirty="0" smtClea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ru-RU" sz="2400" i="1" dirty="0">
                        <a:solidFill>
                          <a:srgbClr val="33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ru-RU" sz="2400" i="1" dirty="0">
                        <a:solidFill>
                          <a:srgbClr val="33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</m:t>
                    </m:r>
                    <m:r>
                      <a:rPr lang="en-US" altLang="ru-RU" sz="2400" i="1" dirty="0">
                        <a:solidFill>
                          <a:srgbClr val="33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ru-RU" sz="2400" b="1" i="1" dirty="0" smtClea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altLang="ru-RU" sz="2400" i="1" dirty="0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ru-RU" sz="2400" b="1" i="0" dirty="0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𝐲</m:t>
                            </m:r>
                            <m:r>
                              <a:rPr lang="en-US" altLang="ru-RU" sz="2400" b="0" i="1" dirty="0" smtClean="0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ru-RU" sz="2400" b="1" i="0" dirty="0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𝐗</m:t>
                            </m:r>
                            <m:r>
                              <a:rPr lang="en-US" altLang="ru-RU" sz="2400" b="1" i="0" dirty="0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𝛃</m:t>
                            </m:r>
                          </m:e>
                        </m:d>
                      </m:e>
                      <m:sup>
                        <m:r>
                          <a:rPr lang="en-US" altLang="ru-RU" sz="2400" b="0" i="1" dirty="0" smtClea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sup>
                    </m:sSup>
                    <m:d>
                      <m:dPr>
                        <m:ctrlPr>
                          <a:rPr lang="ru-RU" altLang="ru-RU" sz="2400" b="0" i="1" dirty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ru-RU" sz="2400" b="1" i="0" dirty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𝐲</m:t>
                        </m:r>
                        <m:r>
                          <a:rPr lang="en-US" altLang="ru-RU" sz="2400" b="0" i="1" dirty="0" smtClea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ru-RU" sz="2400" b="1" i="0" dirty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𝐗</m:t>
                        </m:r>
                        <m:r>
                          <a:rPr lang="en-US" altLang="ru-RU" sz="2400" b="1" i="0" dirty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𝛃</m:t>
                        </m:r>
                      </m:e>
                    </m:d>
                  </m:oMath>
                </a14:m>
                <a:endParaRPr lang="ru-RU" altLang="ru-RU" sz="2400" i="1" baseline="30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eaLnBrk="1" hangingPunct="1">
                  <a:spcAft>
                    <a:spcPts val="600"/>
                  </a:spcAft>
                </a:pPr>
                <a:r>
                  <a:rPr lang="ru-RU" altLang="ru-RU" sz="2400" dirty="0">
                    <a:solidFill>
                      <a:srgbClr val="000000"/>
                    </a:solidFill>
                    <a:sym typeface="Symbol" panose="05050102010706020507" pitchFamily="18" charset="2"/>
                  </a:rPr>
                  <a:t>Производная по вектору</a:t>
                </a:r>
                <a:r>
                  <a:rPr lang="en-US" altLang="ru-RU" sz="2400" dirty="0">
                    <a:solidFill>
                      <a:srgbClr val="000000"/>
                    </a:solidFill>
                    <a:sym typeface="Symbol" panose="05050102010706020507" pitchFamily="18" charset="2"/>
                  </a:rPr>
                  <a:t> </a:t>
                </a:r>
              </a:p>
              <a:p>
                <a:pPr marL="358775" indent="-358775" eaLnBrk="1" hangingPunct="1">
                  <a:spcBef>
                    <a:spcPts val="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4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𝜕</m:t>
                          </m:r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𝜕</m:t>
                          </m:r>
                          <m:r>
                            <a:rPr lang="ru-RU" sz="2400" b="1" i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𝛃</m:t>
                          </m:r>
                        </m:den>
                      </m:f>
                      <m:r>
                        <a:rPr lang="ru-RU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≝</m:t>
                      </m:r>
                      <m:d>
                        <m:dPr>
                          <m:begChr m:val="{"/>
                          <m:endChr m:val="}"/>
                          <m:ctrlP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ru-RU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𝜕</m:t>
                              </m:r>
                              <m:r>
                                <a:rPr lang="ru-RU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</m:num>
                            <m:den>
                              <m:r>
                                <a:rPr lang="ru-RU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ru-RU" sz="2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2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ru-RU" sz="2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ru-RU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𝜕</m:t>
                              </m:r>
                              <m:r>
                                <a:rPr lang="ru-RU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</m:num>
                            <m:den>
                              <m:r>
                                <a:rPr lang="ru-RU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ru-RU" sz="2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2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ru-RU" sz="2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ru-RU" sz="24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…</m:t>
                          </m:r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ru-RU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𝜕</m:t>
                              </m:r>
                              <m:r>
                                <a:rPr lang="ru-RU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</m:num>
                            <m:den>
                              <m:r>
                                <a:rPr lang="ru-RU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ru-RU" sz="2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2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ru-RU" sz="2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ru-RU" sz="240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, </m:t>
                      </m:r>
                    </m:oMath>
                  </m:oMathPara>
                </a14:m>
                <a:endParaRPr lang="en-US" sz="2400" dirty="0">
                  <a:solidFill>
                    <a:srgbClr val="000000"/>
                  </a:solidFill>
                  <a:latin typeface="+mj-lt"/>
                </a:endParaRPr>
              </a:p>
              <a:p>
                <a:pPr marL="358775" indent="-358775" eaLnBrk="1" hangingPunct="1"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𝛃</m:t>
                              </m:r>
                            </m:e>
                            <m:sup>
                              <m: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𝐚</m:t>
                          </m:r>
                        </m:num>
                        <m:den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𝛃</m:t>
                          </m:r>
                        </m:den>
                      </m:f>
                      <m:r>
                        <a:rPr lang="ru-RU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𝐚</m:t>
                              </m:r>
                            </m:e>
                            <m:sup>
                              <m: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𝛃</m:t>
                          </m:r>
                        </m:num>
                        <m:den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𝛃</m:t>
                          </m:r>
                        </m:den>
                      </m:f>
                      <m:r>
                        <a:rPr lang="ru-RU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𝐚</m:t>
                      </m:r>
                      <m:r>
                        <a:rPr lang="ru-RU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, </m:t>
                      </m:r>
                      <m:f>
                        <m:fPr>
                          <m:ctrlP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𝛃</m:t>
                              </m:r>
                            </m:e>
                            <m:sup>
                              <m: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𝐀</m:t>
                          </m:r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𝛃</m:t>
                          </m:r>
                        </m:num>
                        <m:den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𝛃</m:t>
                          </m:r>
                        </m:den>
                      </m:f>
                      <m:r>
                        <a:rPr lang="ru-RU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𝐀</m:t>
                      </m:r>
                      <m:r>
                        <a:rPr lang="ru-RU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𝛃</m:t>
                      </m:r>
                      <m:r>
                        <a:rPr lang="ru-RU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𝐀</m:t>
                          </m:r>
                        </m:e>
                        <m:sup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ru-RU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𝛃</m:t>
                      </m:r>
                      <m:r>
                        <a:rPr lang="ru-RU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 </m:t>
                      </m:r>
                    </m:oMath>
                  </m:oMathPara>
                </a14:m>
                <a:endParaRPr lang="ru-RU" altLang="ru-RU" sz="2400" dirty="0">
                  <a:solidFill>
                    <a:srgbClr val="000000"/>
                  </a:solidFill>
                  <a:sym typeface="Symbol" panose="05050102010706020507" pitchFamily="18" charset="2"/>
                </a:endParaRPr>
              </a:p>
              <a:p>
                <a:pPr eaLnBrk="1" hangingPunct="1">
                  <a:spcBef>
                    <a:spcPts val="600"/>
                  </a:spcBef>
                </a:pPr>
                <a:r>
                  <a:rPr lang="ru-RU" altLang="ru-RU" sz="2400" dirty="0">
                    <a:solidFill>
                      <a:srgbClr val="000000"/>
                    </a:solidFill>
                    <a:sym typeface="Symbol" panose="05050102010706020507" pitchFamily="18" charset="2"/>
                  </a:rPr>
                  <a:t>Прямое решение (оценка наименьших квадратов)</a:t>
                </a:r>
                <a:endParaRPr lang="en-US" altLang="ru-RU" sz="2400" dirty="0">
                  <a:solidFill>
                    <a:srgbClr val="000000"/>
                  </a:solidFill>
                  <a:sym typeface="Symbol" panose="05050102010706020507" pitchFamily="18" charset="2"/>
                </a:endParaRPr>
              </a:p>
              <a:p>
                <a:pPr marL="358775" indent="-358775" eaLnBrk="1" hangingPunct="1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  <m:d>
                            <m:dPr>
                              <m:ctrlP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𝛃</m:t>
                              </m:r>
                            </m:e>
                          </m:d>
                        </m:num>
                        <m:den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𝛃</m:t>
                          </m:r>
                        </m:den>
                      </m:f>
                      <m:r>
                        <a:rPr lang="ru-RU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sSup>
                        <m:sSupPr>
                          <m:ctrlP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𝐗</m:t>
                          </m:r>
                        </m:e>
                        <m:sup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d>
                        <m:dPr>
                          <m:ctrlP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𝐗</m:t>
                          </m:r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𝛃</m:t>
                          </m:r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𝐲</m:t>
                          </m:r>
                        </m:e>
                      </m:d>
                      <m:r>
                        <a:rPr lang="ru-RU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400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 marL="358775" indent="-358775" eaLnBrk="1" hangingPunct="1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ru-RU" sz="2400" i="1" smtClean="0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ru-RU" sz="2400" i="1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𝛃</m:t>
                          </m:r>
                        </m:e>
                      </m:acc>
                      <m:r>
                        <a:rPr lang="ru-RU" sz="2400" i="1">
                          <a:solidFill>
                            <a:srgbClr val="3333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ru-RU" sz="2400" i="1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2400" i="1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ru-RU" sz="2400" i="1">
                                      <a:solidFill>
                                        <a:srgbClr val="3333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2400" i="1">
                                      <a:solidFill>
                                        <a:srgbClr val="3333CC"/>
                                      </a:solidFill>
                                      <a:latin typeface="Cambria Math" panose="02040503050406030204" pitchFamily="18" charset="0"/>
                                    </a:rPr>
                                    <m:t>𝐗</m:t>
                                  </m:r>
                                </m:e>
                                <m:sup>
                                  <m:r>
                                    <a:rPr lang="ru-RU" sz="2400" i="1">
                                      <a:solidFill>
                                        <a:srgbClr val="3333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ru-RU" sz="2400" i="1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  <m:t>𝐗</m:t>
                              </m:r>
                            </m:e>
                          </m:d>
                        </m:e>
                        <m:sup>
                          <m:r>
                            <a:rPr lang="ru-RU" sz="2400" i="1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ru-RU" sz="2400" i="1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2400" i="1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𝐗</m:t>
                          </m:r>
                        </m:e>
                        <m:sup>
                          <m:r>
                            <a:rPr lang="ru-RU" sz="2400" i="1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ru-RU" sz="2400" i="1">
                          <a:solidFill>
                            <a:srgbClr val="3333CC"/>
                          </a:solidFill>
                          <a:latin typeface="Cambria Math" panose="02040503050406030204" pitchFamily="18" charset="0"/>
                        </a:rPr>
                        <m:t>𝐲</m:t>
                      </m:r>
                      <m:r>
                        <a:rPr lang="ru-RU" sz="2400" i="1">
                          <a:solidFill>
                            <a:srgbClr val="3333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2400" i="1">
                          <a:solidFill>
                            <a:srgbClr val="3333CC"/>
                          </a:solidFill>
                          <a:latin typeface="Cambria Math" panose="02040503050406030204" pitchFamily="18" charset="0"/>
                        </a:rPr>
                        <m:t>𝛃</m:t>
                      </m:r>
                      <m:r>
                        <a:rPr lang="ru-RU" sz="2400" i="1">
                          <a:solidFill>
                            <a:srgbClr val="3333CC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ru-RU" sz="2400" i="1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2400" i="1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ru-RU" sz="2400" i="1">
                                      <a:solidFill>
                                        <a:srgbClr val="3333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2400" i="1">
                                      <a:solidFill>
                                        <a:srgbClr val="3333CC"/>
                                      </a:solidFill>
                                      <a:latin typeface="Cambria Math" panose="02040503050406030204" pitchFamily="18" charset="0"/>
                                    </a:rPr>
                                    <m:t>𝐗</m:t>
                                  </m:r>
                                </m:e>
                                <m:sup>
                                  <m:r>
                                    <a:rPr lang="ru-RU" sz="2400" i="1">
                                      <a:solidFill>
                                        <a:srgbClr val="3333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ru-RU" sz="2400" i="1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  <m:t>𝐗</m:t>
                              </m:r>
                            </m:e>
                          </m:d>
                        </m:e>
                        <m:sup>
                          <m:r>
                            <a:rPr lang="ru-RU" sz="2400" i="1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ru-RU" sz="2400" i="1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2400" i="1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𝐗</m:t>
                          </m:r>
                        </m:e>
                        <m:sup>
                          <m:r>
                            <a:rPr lang="ru-RU" sz="2400" i="1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ru-RU" sz="2400" i="1">
                          <a:solidFill>
                            <a:srgbClr val="3333CC"/>
                          </a:solidFill>
                          <a:latin typeface="Cambria Math" panose="02040503050406030204" pitchFamily="18" charset="0"/>
                        </a:rPr>
                        <m:t>𝛆</m:t>
                      </m:r>
                    </m:oMath>
                  </m:oMathPara>
                </a14:m>
                <a:endParaRPr lang="en-US" sz="2400" i="1" dirty="0">
                  <a:solidFill>
                    <a:srgbClr val="3333CC"/>
                  </a:solidFill>
                  <a:latin typeface="Cambria Math" panose="02040503050406030204" pitchFamily="18" charset="0"/>
                </a:endParaRPr>
              </a:p>
              <a:p>
                <a:pPr marL="358775" indent="-358775" eaLnBrk="1" hangingPunct="1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𝐲</m:t>
                          </m:r>
                        </m:e>
                      </m:acc>
                      <m:r>
                        <a:rPr lang="ru-RU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𝐗</m:t>
                      </m:r>
                      <m:acc>
                        <m:accPr>
                          <m:chr m:val="̂"/>
                          <m:ctrlP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𝛃</m:t>
                          </m:r>
                        </m:e>
                      </m:acc>
                      <m:r>
                        <a:rPr lang="ru-RU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𝐏𝐲</m:t>
                      </m:r>
                      <m:r>
                        <a:rPr lang="ru-RU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, </m:t>
                      </m:r>
                      <m:r>
                        <a:rPr lang="ru-RU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𝐏</m:t>
                      </m:r>
                      <m:r>
                        <a:rPr lang="ru-RU" sz="24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≝</m:t>
                      </m:r>
                      <m:r>
                        <a:rPr lang="ru-RU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𝐗</m:t>
                      </m:r>
                      <m:sSup>
                        <m:sSupPr>
                          <m:ctrlP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ru-RU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𝐗</m:t>
                                  </m:r>
                                </m:e>
                                <m:sup>
                                  <m:r>
                                    <a:rPr lang="ru-RU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𝐗</m:t>
                              </m:r>
                            </m:e>
                          </m:d>
                        </m:e>
                        <m:sup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𝐗</m:t>
                          </m:r>
                        </m:e>
                        <m:sup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ru-RU" sz="2400" dirty="0"/>
              </a:p>
              <a:p>
                <a:pPr marL="0" indent="0" eaLnBrk="1" hangingPunct="1">
                  <a:buNone/>
                </a:pPr>
                <a:endParaRPr lang="ru-RU" altLang="ru-RU" sz="2400" dirty="0">
                  <a:solidFill>
                    <a:srgbClr val="000000"/>
                  </a:solidFill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8197" name="Rectangle 3">
                <a:extLst>
                  <a:ext uri="{FF2B5EF4-FFF2-40B4-BE49-F238E27FC236}">
                    <a16:creationId xmlns:a16="http://schemas.microsoft.com/office/drawing/2014/main" id="{FEAB837E-88AC-405E-B83F-EA925370C46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79388" y="1052513"/>
                <a:ext cx="8785225" cy="5683567"/>
              </a:xfrm>
              <a:blipFill>
                <a:blip r:embed="rId2"/>
                <a:stretch>
                  <a:fillRect l="-139" t="-8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98" name="Rectangle 5">
            <a:extLst>
              <a:ext uri="{FF2B5EF4-FFF2-40B4-BE49-F238E27FC236}">
                <a16:creationId xmlns:a16="http://schemas.microsoft.com/office/drawing/2014/main" id="{995E2857-82A6-4D9A-919D-5E6A3CD25F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4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8199" name="Rectangle 7">
            <a:extLst>
              <a:ext uri="{FF2B5EF4-FFF2-40B4-BE49-F238E27FC236}">
                <a16:creationId xmlns:a16="http://schemas.microsoft.com/office/drawing/2014/main" id="{42143AF9-AC79-47AD-B05E-81C4B47A85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4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12">
            <a:extLst>
              <a:ext uri="{FF2B5EF4-FFF2-40B4-BE49-F238E27FC236}">
                <a16:creationId xmlns:a16="http://schemas.microsoft.com/office/drawing/2014/main" id="{2E8E706B-14B8-4F2B-9A5A-3C657385A1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275" y="2368550"/>
            <a:ext cx="6461125" cy="418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4871BCAE-C71A-448C-989B-669189535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Обратные задачи. Тема 3: Линейная регрессия.</a:t>
            </a:r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897971ED-B598-4675-A1AC-7ECB8460E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4BA5700-CB17-4420-88D6-2917DA55B867}" type="slidenum">
              <a:rPr lang="ru-RU" altLang="ru-RU">
                <a:latin typeface="Arial" panose="020B0604020202020204" pitchFamily="34" charset="0"/>
              </a:rPr>
              <a:pPr eaLnBrk="1" hangingPunct="1"/>
              <a:t>7</a:t>
            </a:fld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9220" name="Rectangle 2">
            <a:extLst>
              <a:ext uri="{FF2B5EF4-FFF2-40B4-BE49-F238E27FC236}">
                <a16:creationId xmlns:a16="http://schemas.microsoft.com/office/drawing/2014/main" id="{42EB8FA3-CBD3-44C2-B954-1DC90028A9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Геометрический смысл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21" name="Rectangle 3">
                <a:extLst>
                  <a:ext uri="{FF2B5EF4-FFF2-40B4-BE49-F238E27FC236}">
                    <a16:creationId xmlns:a16="http://schemas.microsoft.com/office/drawing/2014/main" id="{41E5BDED-C8E4-4761-BA9C-4FF8348F71C4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68275" y="1052513"/>
                <a:ext cx="8975725" cy="5400675"/>
              </a:xfrm>
            </p:spPr>
            <p:txBody>
              <a:bodyPr/>
              <a:lstStyle/>
              <a:p>
                <a:pPr eaLnBrk="1" hangingPunct="1"/>
                <a14:m>
                  <m:oMath xmlns:m="http://schemas.openxmlformats.org/officeDocument/2006/math">
                    <m:r>
                      <a:rPr lang="en-US" altLang="ru-RU" sz="2400" b="1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𝐗</m:t>
                    </m:r>
                    <m:r>
                      <a:rPr lang="en-US" altLang="ru-RU" sz="24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:</m:t>
                    </m:r>
                    <m:sSup>
                      <m:sSupPr>
                        <m:ctrlPr>
                          <a:rPr lang="en-US" altLang="ru-RU" sz="2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ru-RU" sz="2400" b="1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ru-RU" sz="2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sup>
                    </m:sSup>
                    <m:r>
                      <a:rPr lang="en-US" altLang="ru-RU" sz="24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ru-RU" sz="2400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ru-RU" sz="2400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ru-RU" sz="2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altLang="ru-RU" sz="2400" dirty="0"/>
                  <a:t> </a:t>
                </a:r>
                <a:r>
                  <a:rPr lang="ru-RU" altLang="ru-RU" sz="2400" dirty="0"/>
                  <a:t>– линейное отображение</a:t>
                </a:r>
              </a:p>
              <a:p>
                <a:pPr eaLnBrk="1" hangingPunct="1"/>
                <a14:m>
                  <m:oMath xmlns:m="http://schemas.openxmlformats.org/officeDocument/2006/math">
                    <m:r>
                      <a:rPr lang="en-US" altLang="ru-RU" sz="24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𝐿</m:t>
                    </m:r>
                    <m:r>
                      <a:rPr lang="ru-RU" altLang="ru-RU" sz="24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altLang="ru-RU" sz="2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ru-RU" sz="240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i</m:t>
                        </m:r>
                        <m:r>
                          <m:rPr>
                            <m:sty m:val="p"/>
                          </m:rPr>
                          <a:rPr lang="en-US" altLang="ru-RU" sz="2400" b="0" i="0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m</m:t>
                        </m:r>
                      </m:fName>
                      <m:e>
                        <m:r>
                          <a:rPr lang="en-US" altLang="ru-RU" sz="2400" b="1" i="0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𝐗</m:t>
                        </m:r>
                      </m:e>
                    </m:func>
                  </m:oMath>
                </a14:m>
                <a:r>
                  <a:rPr lang="ru-RU" altLang="ru-RU" sz="2400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 – </a:t>
                </a:r>
                <a:r>
                  <a:rPr lang="ru-RU" altLang="ru-RU" sz="2400" dirty="0">
                    <a:solidFill>
                      <a:srgbClr val="000000"/>
                    </a:solidFill>
                  </a:rPr>
                  <a:t>линейное подпространство из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ru-RU" sz="2400" b="1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ru-RU" sz="2400" b="1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ru-RU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</m:sSup>
                  </m:oMath>
                </a14:m>
                <a:br>
                  <a:rPr lang="ru-RU" altLang="ru-RU" sz="2400" i="1" baseline="30000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</a:br>
                <a:r>
                  <a:rPr lang="ru-RU" altLang="ru-RU" sz="2400" dirty="0">
                    <a:solidFill>
                      <a:srgbClr val="000000"/>
                    </a:solidFill>
                  </a:rPr>
                  <a:t>размерность </a:t>
                </a:r>
                <a14:m>
                  <m:oMath xmlns:m="http://schemas.openxmlformats.org/officeDocument/2006/math">
                    <m:r>
                      <a:rPr lang="en-US" altLang="ru-RU" sz="24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altLang="ru-RU" sz="2400" dirty="0">
                    <a:solidFill>
                      <a:srgbClr val="000000"/>
                    </a:solidFill>
                  </a:rPr>
                  <a:t> </a:t>
                </a:r>
                <a:r>
                  <a:rPr lang="ru-RU" altLang="ru-RU" sz="2400" dirty="0">
                    <a:solidFill>
                      <a:srgbClr val="000000"/>
                    </a:solidFill>
                  </a:rPr>
                  <a:t>равна</a:t>
                </a:r>
                <a:r>
                  <a:rPr lang="en-US" altLang="ru-RU" sz="24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ru-RU" sz="24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𝑝</m:t>
                    </m:r>
                    <m:r>
                      <a:rPr lang="ru-RU" altLang="ru-RU" sz="24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  <m:r>
                      <a:rPr lang="en-US" altLang="ru-RU" sz="24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𝑝</m:t>
                    </m:r>
                    <m:r>
                      <a:rPr lang="ru-RU" altLang="ru-RU" sz="24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  <m:r>
                      <a:rPr lang="en-US" altLang="ru-RU" sz="24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𝑝</m:t>
                    </m:r>
                  </m:oMath>
                </a14:m>
                <a:r>
                  <a:rPr lang="en-US" altLang="ru-RU" sz="2400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ru-RU" altLang="ru-RU" sz="2400" dirty="0">
                    <a:solidFill>
                      <a:srgbClr val="000000"/>
                    </a:solidFill>
                  </a:rPr>
                  <a:t>матрица</a:t>
                </a:r>
                <a:r>
                  <a:rPr lang="ru-RU" altLang="ru-RU" sz="2400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ru-RU" sz="2400" b="1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𝐗</m:t>
                    </m:r>
                    <m:r>
                      <a:rPr lang="en-US" altLang="ru-RU" sz="2400" i="1" baseline="300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𝑇</m:t>
                    </m:r>
                    <m:r>
                      <a:rPr lang="en-US" altLang="ru-RU" sz="2400" b="1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𝐗</m:t>
                    </m:r>
                  </m:oMath>
                </a14:m>
                <a:r>
                  <a:rPr lang="ru-RU" altLang="ru-RU" sz="2400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ru-RU" altLang="ru-RU" sz="2400" dirty="0">
                    <a:solidFill>
                      <a:srgbClr val="000000"/>
                    </a:solidFill>
                  </a:rPr>
                  <a:t>обратима</a:t>
                </a:r>
              </a:p>
              <a:p>
                <a:pPr eaLnBrk="1" hangingPunct="1"/>
                <a:r>
                  <a:rPr lang="ru-RU" altLang="ru-RU" sz="2400" dirty="0"/>
                  <a:t>Ортогональный проектор на </a:t>
                </a:r>
                <a14:m>
                  <m:oMath xmlns:m="http://schemas.openxmlformats.org/officeDocument/2006/math">
                    <m:r>
                      <a:rPr lang="en-US" altLang="ru-RU" sz="2400" i="1" dirty="0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endParaRPr lang="en-US" altLang="ru-RU" sz="2400" b="1" i="1" dirty="0">
                  <a:solidFill>
                    <a:srgbClr val="000000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358775" indent="-358775" eaLnBrk="1" hangingPunct="1">
                  <a:buNone/>
                  <a:tabLst>
                    <a:tab pos="358775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ru-RU" sz="2400" b="1" i="0" dirty="0" smtClean="0">
                          <a:solidFill>
                            <a:srgbClr val="3333CC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𝐏</m:t>
                      </m:r>
                      <m:r>
                        <a:rPr lang="en-US" altLang="ru-RU" sz="2400" b="0" i="1" dirty="0" smtClean="0">
                          <a:solidFill>
                            <a:srgbClr val="3333CC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altLang="ru-RU" sz="2400" b="1" i="0" dirty="0">
                          <a:solidFill>
                            <a:srgbClr val="3333CC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𝐗</m:t>
                      </m:r>
                      <m:sSup>
                        <m:sSupPr>
                          <m:ctrlPr>
                            <a:rPr lang="en-US" altLang="ru-RU" sz="2400" b="0" i="1" dirty="0" smtClean="0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ru-RU" sz="2400" b="1" i="1" dirty="0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ru-RU" sz="2400" b="1" i="0" dirty="0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𝐗</m:t>
                              </m:r>
                              <m:r>
                                <a:rPr lang="en-US" altLang="ru-RU" sz="2400" i="1" baseline="30000" dirty="0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𝑇</m:t>
                              </m:r>
                              <m:r>
                                <a:rPr lang="en-US" altLang="ru-RU" sz="2400" b="1" i="0" dirty="0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𝐗</m:t>
                              </m:r>
                            </m:e>
                          </m:d>
                        </m:e>
                        <m:sup>
                          <m:r>
                            <a:rPr lang="en-US" altLang="ru-RU" sz="2400" b="0" i="1" dirty="0" smtClean="0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altLang="ru-RU" sz="2400" b="1" i="0" dirty="0">
                          <a:solidFill>
                            <a:srgbClr val="3333CC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𝐗</m:t>
                      </m:r>
                      <m:r>
                        <a:rPr lang="en-US" altLang="ru-RU" sz="2400" i="1" baseline="30000" dirty="0">
                          <a:solidFill>
                            <a:srgbClr val="3333CC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𝑇</m:t>
                      </m:r>
                      <m:r>
                        <a:rPr lang="en-US" altLang="ru-RU" sz="2400" i="1" dirty="0">
                          <a:solidFill>
                            <a:srgbClr val="3333CC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:</m:t>
                      </m:r>
                      <m:sSup>
                        <m:sSupPr>
                          <m:ctrlPr>
                            <a:rPr lang="en-US" altLang="ru-RU" sz="2400" b="1" i="1" dirty="0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ru-RU" sz="2400" b="1" i="1" dirty="0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ℝ</m:t>
                          </m:r>
                        </m:e>
                        <m:sup>
                          <m:r>
                            <a:rPr lang="en-US" altLang="ru-RU" sz="2400" i="1" dirty="0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altLang="ru-RU" sz="2400" i="1" dirty="0">
                          <a:solidFill>
                            <a:srgbClr val="3333CC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→</m:t>
                      </m:r>
                      <m:r>
                        <a:rPr lang="en-US" altLang="ru-RU" sz="2400" i="1" dirty="0">
                          <a:solidFill>
                            <a:srgbClr val="3333CC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𝐿</m:t>
                      </m:r>
                    </m:oMath>
                  </m:oMathPara>
                </a14:m>
                <a:endParaRPr lang="ru-RU" altLang="ru-RU" sz="2400" i="1" dirty="0">
                  <a:solidFill>
                    <a:srgbClr val="3333CC"/>
                  </a:solidFill>
                  <a:latin typeface="Times New Roman" panose="02020603050405020304" pitchFamily="18" charset="0"/>
                </a:endParaRPr>
              </a:p>
              <a:p>
                <a:pPr eaLnBrk="1" hangingPunct="1">
                  <a:lnSpc>
                    <a:spcPct val="12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ru-RU" sz="2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s-ES" altLang="ru-RU" sz="2400" b="1" i="0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𝐏</m:t>
                        </m:r>
                      </m:e>
                      <m:sup>
                        <m:r>
                          <a:rPr lang="en-US" altLang="ru-RU" sz="2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sup>
                    </m:sSup>
                    <m:r>
                      <a:rPr lang="es-ES" altLang="ru-RU" sz="24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s-ES" altLang="ru-RU" sz="2400" b="1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𝐏</m:t>
                    </m:r>
                  </m:oMath>
                </a14:m>
                <a:r>
                  <a:rPr lang="es-ES" altLang="ru-RU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ru-RU" sz="2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s-ES" altLang="ru-RU" sz="2400" b="1" i="0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𝐏</m:t>
                        </m:r>
                      </m:e>
                      <m:sup>
                        <m:r>
                          <a:rPr lang="en-US" altLang="ru-RU" sz="2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s-ES" altLang="ru-RU" sz="24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s-ES" altLang="ru-RU" sz="2400" b="1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𝐏</m:t>
                    </m:r>
                  </m:oMath>
                </a14:m>
                <a:r>
                  <a:rPr lang="es-ES" altLang="ru-RU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s-ES" altLang="ru-RU" sz="2400" b="1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𝐏𝐗</m:t>
                    </m:r>
                    <m:r>
                      <a:rPr lang="es-ES" altLang="ru-RU" sz="24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s-ES" altLang="ru-RU" sz="2400" b="1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𝐗</m:t>
                    </m:r>
                  </m:oMath>
                </a14:m>
                <a:br>
                  <a:rPr lang="ru-RU" altLang="ru-RU" sz="2400" dirty="0"/>
                </a:br>
                <a14:m>
                  <m:oMath xmlns:m="http://schemas.openxmlformats.org/officeDocument/2006/math">
                    <m:r>
                      <a:rPr lang="es-ES" altLang="ru-RU" sz="24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∀</m:t>
                    </m:r>
                    <m:r>
                      <a:rPr lang="es-ES" altLang="ru-RU" sz="2400" b="1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𝐲</m:t>
                    </m:r>
                    <m:r>
                      <a:rPr lang="en-US" altLang="ru-RU" sz="24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sSup>
                      <m:sSupPr>
                        <m:ctrlPr>
                          <a:rPr lang="en-US" altLang="ru-RU" sz="2400" b="1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ru-RU" sz="2400" b="1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ru-RU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s-ES" altLang="ru-RU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s-ES" altLang="ru-RU" sz="2400" b="1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𝐲</m:t>
                    </m:r>
                    <m:r>
                      <a:rPr lang="es-ES" altLang="ru-RU" sz="24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s-ES" altLang="ru-RU" sz="2400" b="1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𝐏</m:t>
                    </m:r>
                    <m:r>
                      <a:rPr lang="es-ES" altLang="ru-RU" sz="2400" b="1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𝐲</m:t>
                    </m:r>
                    <m:r>
                      <a:rPr lang="en-US" altLang="ru-RU" sz="24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⊥</m:t>
                    </m:r>
                    <m:r>
                      <a:rPr lang="es-ES" altLang="ru-RU" sz="24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𝐿</m:t>
                    </m:r>
                  </m:oMath>
                </a14:m>
                <a:br>
                  <a:rPr lang="en-US" altLang="ru-RU" sz="2400" i="1" dirty="0">
                    <a:solidFill>
                      <a:srgbClr val="000000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rPr>
                </a:br>
                <a14:m>
                  <m:oMath xmlns:m="http://schemas.openxmlformats.org/officeDocument/2006/math">
                    <m:r>
                      <a:rPr lang="ru-RU" sz="24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𝐏𝐲</m:t>
                    </m:r>
                    <m:r>
                      <a:rPr lang="ru-RU" sz="24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ru-RU" sz="24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argmin</m:t>
                        </m:r>
                      </m:e>
                      <m:lim>
                        <m: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  <m: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lim>
                    </m:limLow>
                    <m:d>
                      <m:dPr>
                        <m:begChr m:val="‖"/>
                        <m:endChr m:val="‖"/>
                        <m:ctrlP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𝐲</m:t>
                        </m:r>
                        <m: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</m:oMath>
                </a14:m>
                <a:r>
                  <a:rPr lang="en-US" sz="2400" dirty="0"/>
                  <a:t> </a:t>
                </a:r>
                <a:endParaRPr lang="ru-RU" altLang="ru-RU" sz="2400" dirty="0">
                  <a:solidFill>
                    <a:srgbClr val="000000"/>
                  </a:solidFill>
                </a:endParaRPr>
              </a:p>
              <a:p>
                <a:pPr eaLnBrk="1" hangingPunct="1">
                  <a:spcAft>
                    <a:spcPts val="600"/>
                  </a:spcAft>
                </a:pPr>
                <a:r>
                  <a:rPr lang="ru-RU" altLang="ru-RU" sz="2400" dirty="0">
                    <a:solidFill>
                      <a:srgbClr val="000000"/>
                    </a:solidFill>
                  </a:rPr>
                  <a:t>Оценки </a:t>
                </a:r>
                <a14:m>
                  <m:oMath xmlns:m="http://schemas.openxmlformats.org/officeDocument/2006/math">
                    <m:r>
                      <a:rPr lang="en-US" altLang="ru-RU" sz="2400" b="1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𝐲</m:t>
                    </m:r>
                  </m:oMath>
                </a14:m>
                <a:r>
                  <a:rPr lang="en-US" altLang="ru-RU" sz="2400" dirty="0">
                    <a:solidFill>
                      <a:srgbClr val="000000"/>
                    </a:solidFill>
                  </a:rPr>
                  <a:t> </a:t>
                </a:r>
                <a:r>
                  <a:rPr lang="ru-RU" altLang="ru-RU" sz="2400" dirty="0">
                    <a:solidFill>
                      <a:srgbClr val="000000"/>
                    </a:solidFill>
                  </a:rPr>
                  <a:t>и </a:t>
                </a:r>
                <a14:m>
                  <m:oMath xmlns:m="http://schemas.openxmlformats.org/officeDocument/2006/math">
                    <m:r>
                      <a:rPr lang="el-GR" altLang="ru-RU" sz="2400" b="1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𝛆</m:t>
                    </m:r>
                  </m:oMath>
                </a14:m>
                <a:endParaRPr lang="ru-RU" altLang="ru-RU" sz="2400" b="1" dirty="0">
                  <a:solidFill>
                    <a:srgbClr val="000000"/>
                  </a:solidFill>
                </a:endParaRPr>
              </a:p>
              <a:p>
                <a:pPr marL="358775" indent="0" eaLnBrk="1" hangingPunct="1"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ru-RU" sz="2400" i="1" smtClean="0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ru-RU" sz="2400" i="1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𝐲</m:t>
                          </m:r>
                        </m:e>
                      </m:acc>
                      <m:r>
                        <a:rPr lang="ru-RU" sz="2400" i="1">
                          <a:solidFill>
                            <a:srgbClr val="3333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2400" i="1">
                          <a:solidFill>
                            <a:srgbClr val="3333CC"/>
                          </a:solidFill>
                          <a:latin typeface="Cambria Math" panose="02040503050406030204" pitchFamily="18" charset="0"/>
                        </a:rPr>
                        <m:t>𝐗</m:t>
                      </m:r>
                      <m:acc>
                        <m:accPr>
                          <m:chr m:val="̂"/>
                          <m:ctrlPr>
                            <a:rPr lang="ru-RU" sz="2400" i="1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ru-RU" sz="2400" i="1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𝛃</m:t>
                          </m:r>
                        </m:e>
                      </m:acc>
                      <m:r>
                        <a:rPr lang="ru-RU" sz="2400" i="1">
                          <a:solidFill>
                            <a:srgbClr val="3333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2400" i="1">
                          <a:solidFill>
                            <a:srgbClr val="3333CC"/>
                          </a:solidFill>
                          <a:latin typeface="Cambria Math" panose="02040503050406030204" pitchFamily="18" charset="0"/>
                        </a:rPr>
                        <m:t>𝐏𝐲</m:t>
                      </m:r>
                    </m:oMath>
                  </m:oMathPara>
                </a14:m>
                <a:endParaRPr lang="ru-RU" sz="2400" i="1" dirty="0">
                  <a:solidFill>
                    <a:srgbClr val="3333CC"/>
                  </a:solidFill>
                  <a:latin typeface="Cambria Math" panose="02040503050406030204" pitchFamily="18" charset="0"/>
                </a:endParaRPr>
              </a:p>
              <a:p>
                <a:pPr marL="358775" indent="0" eaLnBrk="1" hangingPunct="1"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ru-RU" sz="2400" i="1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ru-RU" sz="2400" i="1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𝛆</m:t>
                          </m:r>
                        </m:e>
                      </m:acc>
                      <m:r>
                        <a:rPr lang="ru-RU" sz="2400" i="1">
                          <a:solidFill>
                            <a:srgbClr val="3333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2400" i="1">
                          <a:solidFill>
                            <a:srgbClr val="3333CC"/>
                          </a:solidFill>
                          <a:latin typeface="Cambria Math" panose="02040503050406030204" pitchFamily="18" charset="0"/>
                        </a:rPr>
                        <m:t>𝐲</m:t>
                      </m:r>
                      <m:r>
                        <a:rPr lang="ru-RU" sz="2400" i="1">
                          <a:solidFill>
                            <a:srgbClr val="3333CC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̂"/>
                          <m:ctrlPr>
                            <a:rPr lang="ru-RU" sz="2400" i="1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ru-RU" sz="2400" i="1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𝐲</m:t>
                          </m:r>
                        </m:e>
                      </m:acc>
                      <m:r>
                        <a:rPr lang="ru-RU" sz="2400" i="1">
                          <a:solidFill>
                            <a:srgbClr val="3333CC"/>
                          </a:solidFill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ru-RU" sz="2400" i="1">
                          <a:solidFill>
                            <a:srgbClr val="3333CC"/>
                          </a:solidFill>
                          <a:latin typeface="Cambria Math" panose="02040503050406030204" pitchFamily="18" charset="0"/>
                        </a:rPr>
                        <m:t>𝐈</m:t>
                      </m:r>
                      <m:r>
                        <a:rPr lang="ru-RU" sz="2400" i="1">
                          <a:solidFill>
                            <a:srgbClr val="3333CC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ru-RU" sz="2400" i="1">
                          <a:solidFill>
                            <a:srgbClr val="3333CC"/>
                          </a:solidFill>
                          <a:latin typeface="Cambria Math" panose="02040503050406030204" pitchFamily="18" charset="0"/>
                        </a:rPr>
                        <m:t>𝐏</m:t>
                      </m:r>
                      <m:r>
                        <a:rPr lang="ru-RU" sz="2400" i="1">
                          <a:solidFill>
                            <a:srgbClr val="3333CC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ru-RU" sz="2400" i="1">
                          <a:solidFill>
                            <a:srgbClr val="3333CC"/>
                          </a:solidFill>
                          <a:latin typeface="Cambria Math" panose="02040503050406030204" pitchFamily="18" charset="0"/>
                        </a:rPr>
                        <m:t>𝐲</m:t>
                      </m:r>
                    </m:oMath>
                  </m:oMathPara>
                </a14:m>
                <a:endParaRPr lang="ru-RU" sz="2400" dirty="0">
                  <a:solidFill>
                    <a:srgbClr val="3333CC"/>
                  </a:solidFill>
                </a:endParaRPr>
              </a:p>
              <a:p>
                <a:pPr marL="0" indent="0" eaLnBrk="1" hangingPunct="1">
                  <a:buNone/>
                </a:pPr>
                <a:endParaRPr lang="el-GR" altLang="ru-RU" sz="2400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221" name="Rectangle 3">
                <a:extLst>
                  <a:ext uri="{FF2B5EF4-FFF2-40B4-BE49-F238E27FC236}">
                    <a16:creationId xmlns:a16="http://schemas.microsoft.com/office/drawing/2014/main" id="{41E5BDED-C8E4-4761-BA9C-4FF8348F71C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68275" y="1052513"/>
                <a:ext cx="8975725" cy="5400675"/>
              </a:xfrm>
              <a:blipFill>
                <a:blip r:embed="rId4"/>
                <a:stretch>
                  <a:fillRect l="-136" t="-7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>
            <a:extLst>
              <a:ext uri="{FF2B5EF4-FFF2-40B4-BE49-F238E27FC236}">
                <a16:creationId xmlns:a16="http://schemas.microsoft.com/office/drawing/2014/main" id="{8F96E137-A038-4A27-B66D-F527856A6A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Вырожденный случай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43" name="Объект 2">
                <a:extLst>
                  <a:ext uri="{FF2B5EF4-FFF2-40B4-BE49-F238E27FC236}">
                    <a16:creationId xmlns:a16="http://schemas.microsoft.com/office/drawing/2014/main" id="{666B9768-3105-42B1-ADF6-3BAB333D008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79388" y="1052513"/>
                <a:ext cx="8873172" cy="5400675"/>
              </a:xfrm>
            </p:spPr>
            <p:txBody>
              <a:bodyPr/>
              <a:lstStyle/>
              <a:p>
                <a:pPr>
                  <a:spcBef>
                    <a:spcPts val="900"/>
                  </a:spcBef>
                </a:pPr>
                <a:r>
                  <a:rPr lang="ru-RU" altLang="ru-RU" sz="2400" dirty="0"/>
                  <a:t>Проектор </a:t>
                </a:r>
                <a14:m>
                  <m:oMath xmlns:m="http://schemas.openxmlformats.org/officeDocument/2006/math">
                    <m:r>
                      <a:rPr lang="en-US" altLang="ru-RU" sz="24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𝑃</m:t>
                    </m:r>
                  </m:oMath>
                </a14:m>
                <a:r>
                  <a:rPr lang="en-US" altLang="ru-RU" sz="2400" dirty="0"/>
                  <a:t> </a:t>
                </a:r>
                <a:r>
                  <a:rPr lang="ru-RU" altLang="ru-RU" sz="2400" dirty="0"/>
                  <a:t>определяется подпространством </a:t>
                </a:r>
                <a14:m>
                  <m:oMath xmlns:m="http://schemas.openxmlformats.org/officeDocument/2006/math">
                    <m:r>
                      <a:rPr lang="en-US" altLang="ru-RU" sz="24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𝐿</m:t>
                    </m:r>
                  </m:oMath>
                </a14:m>
                <a:r>
                  <a:rPr lang="ru-RU" altLang="ru-RU" sz="2400" dirty="0"/>
                  <a:t>, а</a:t>
                </a:r>
                <a:br>
                  <a:rPr lang="en-US" altLang="ru-RU" sz="2400" dirty="0"/>
                </a:br>
                <a14:m>
                  <m:oMath xmlns:m="http://schemas.openxmlformats.org/officeDocument/2006/math">
                    <m:r>
                      <a:rPr lang="en-US" altLang="ru-RU" sz="2400" b="1" i="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𝐗</m:t>
                    </m:r>
                    <m:r>
                      <a:rPr lang="ru-RU" altLang="ru-RU" sz="24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ru-RU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𝐱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ru-RU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𝐱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ru-RU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𝐱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ru-RU" sz="2400" dirty="0"/>
                  <a:t> – </a:t>
                </a:r>
                <a:r>
                  <a:rPr lang="ru-RU" altLang="ru-RU" sz="2400" dirty="0"/>
                  <a:t>лишь один из возможных базисов</a:t>
                </a:r>
                <a:endParaRPr lang="en-US" altLang="ru-RU" sz="2400" dirty="0"/>
              </a:p>
              <a:p>
                <a:pPr>
                  <a:spcBef>
                    <a:spcPts val="900"/>
                  </a:spcBef>
                </a:pPr>
                <a:r>
                  <a:rPr lang="ru-RU" altLang="ru-RU" sz="2400" dirty="0"/>
                  <a:t>Если базис ортонормированный, то </a:t>
                </a:r>
              </a:p>
              <a:p>
                <a:pPr marL="358775" indent="-358775">
                  <a:spcBef>
                    <a:spcPts val="9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ru-RU" sz="2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𝐙</m:t>
                          </m:r>
                        </m:e>
                        <m:sup>
                          <m:r>
                            <a:rPr lang="ru-RU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sup>
                      </m:sSup>
                      <m:r>
                        <a:rPr lang="ru-RU" sz="2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𝐙</m:t>
                      </m:r>
                      <m:r>
                        <a:rPr lang="ru-RU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ru-RU" sz="2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𝐈</m:t>
                      </m:r>
                      <m:r>
                        <a:rPr lang="ru-RU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ru-RU" sz="2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𝐏</m:t>
                      </m:r>
                      <m:r>
                        <a:rPr lang="ru-RU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ru-RU" sz="2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𝐙</m:t>
                      </m:r>
                      <m:sSup>
                        <m:sSupPr>
                          <m:ctrlPr>
                            <a:rPr lang="ru-RU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ru-RU" sz="2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𝐙</m:t>
                          </m:r>
                        </m:e>
                        <m:sup>
                          <m:r>
                            <a:rPr lang="ru-RU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sup>
                      </m:sSup>
                      <m:r>
                        <a:rPr lang="ru-RU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ru-RU" sz="2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𝐏𝐲</m:t>
                      </m:r>
                      <m:r>
                        <a:rPr lang="ru-RU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ru-RU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ru-RU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  <m:r>
                            <a:rPr lang="ru-RU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ru-RU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sup>
                        <m:e>
                          <m:sSub>
                            <m:sSubPr>
                              <m:ctrlPr>
                                <a:rPr lang="ru-RU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𝐳</m:t>
                              </m:r>
                            </m:e>
                            <m:sub>
                              <m:r>
                                <a:rPr lang="ru-RU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ru-RU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ru-RU" sz="2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2400" b="1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𝐳</m:t>
                                  </m:r>
                                </m:e>
                                <m:sub>
                                  <m:r>
                                    <a:rPr lang="ru-RU" sz="2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ru-RU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ru-RU" sz="2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𝐲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ru-RU" altLang="ru-RU" sz="2400" dirty="0"/>
              </a:p>
              <a:p>
                <a:pPr>
                  <a:spcBef>
                    <a:spcPts val="900"/>
                  </a:spcBef>
                </a:pPr>
                <a:r>
                  <a:rPr lang="ru-RU" altLang="ru-RU" sz="2400" dirty="0"/>
                  <a:t>До этого предполагали, что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ru-RU" sz="2400" b="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ru-RU" sz="2400" b="0" i="0" dirty="0" smtClean="0">
                            <a:latin typeface="Cambria Math" panose="02040503050406030204" pitchFamily="18" charset="0"/>
                          </a:rPr>
                          <m:t>rank</m:t>
                        </m:r>
                      </m:fName>
                      <m:e>
                        <m:r>
                          <a:rPr lang="en-US" altLang="ru-RU" sz="2400" b="1" i="0" dirty="0">
                            <a:latin typeface="Cambria Math" panose="02040503050406030204" pitchFamily="18" charset="0"/>
                          </a:rPr>
                          <m:t>𝐗</m:t>
                        </m:r>
                      </m:e>
                    </m:func>
                    <m:r>
                      <a:rPr lang="en-US" altLang="ru-RU" sz="2400" b="0" i="1" dirty="0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altLang="ru-RU" sz="2400" b="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ru-RU" sz="2400" b="0" i="0" dirty="0" smtClean="0">
                            <a:latin typeface="Cambria Math" panose="02040503050406030204" pitchFamily="18" charset="0"/>
                          </a:rPr>
                          <m:t>dim</m:t>
                        </m:r>
                      </m:fName>
                      <m:e>
                        <m:r>
                          <a:rPr lang="en-US" altLang="ru-RU" sz="2400" i="1" dirty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func>
                    <m:r>
                      <a:rPr lang="ru-RU" altLang="ru-RU" sz="24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ru-RU" sz="2400" i="1" dirty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ru-RU" altLang="ru-RU" sz="2400" dirty="0"/>
                  <a:t>. Это не всегда так, например:</a:t>
                </a:r>
                <a:r>
                  <a:rPr lang="en-US" altLang="ru-RU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≈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func>
                      <m:funcPr>
                        <m:ctrlPr>
                          <a:rPr lang="ru-RU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ru-RU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sin</m:t>
                            </m:r>
                          </m:e>
                          <m:sup>
                            <m:r>
                              <a:rPr lang="en-US" sz="24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</m:func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ru-RU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  <m:func>
                      <m:funcPr>
                        <m:ctrlPr>
                          <a:rPr lang="ru-RU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ru-RU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cos</m:t>
                            </m:r>
                          </m:e>
                          <m:sup>
                            <m:r>
                              <a:rPr lang="en-US" sz="24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</m:func>
                  </m:oMath>
                </a14:m>
                <a:r>
                  <a:rPr lang="en-US" altLang="ru-RU" sz="2400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. </a:t>
                </a:r>
                <a:r>
                  <a:rPr lang="ru-RU" altLang="ru-RU" sz="2400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Тогда вектора</a:t>
                </a:r>
                <a:r>
                  <a:rPr lang="en-US" altLang="ru-RU" sz="2400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ru-RU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𝐱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ru-RU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𝐱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ru-RU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𝐱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ru-RU" sz="2400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ru-RU" altLang="ru-RU" sz="2400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линейно зависимы.</a:t>
                </a:r>
                <a:endParaRPr lang="en-US" altLang="ru-RU" sz="2400" dirty="0">
                  <a:solidFill>
                    <a:srgbClr val="000000"/>
                  </a:solidFill>
                  <a:cs typeface="Times New Roman" panose="02020603050405020304" pitchFamily="18" charset="0"/>
                </a:endParaRPr>
              </a:p>
              <a:p>
                <a:pPr>
                  <a:spcBef>
                    <a:spcPts val="900"/>
                  </a:spcBef>
                </a:pPr>
                <a14:m>
                  <m:oMath xmlns:m="http://schemas.openxmlformats.org/officeDocument/2006/math">
                    <m:r>
                      <a:rPr lang="en-US" altLang="ru-RU" sz="24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𝑃</m:t>
                    </m:r>
                  </m:oMath>
                </a14:m>
                <a:r>
                  <a:rPr lang="ru-RU" altLang="ru-RU" sz="2400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 определяется через другой базис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ru-RU" sz="2400" b="1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ru-RU" sz="2400" b="1" i="0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𝐗</m:t>
                        </m:r>
                      </m:e>
                      <m:sup>
                        <m:r>
                          <a:rPr lang="en-US" altLang="ru-RU" sz="2400" b="1" i="0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ru-RU" altLang="ru-RU" sz="24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ru-RU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𝐱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ru-RU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𝐱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ru-RU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𝐱</m:t>
                            </m:r>
                          </m:e>
                          <m:sub>
                            <m:func>
                              <m:funcPr>
                                <m:ctrlPr>
                                  <a:rPr lang="en-US" altLang="ru-RU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altLang="ru-RU" sz="2400" dirty="0">
                                    <a:latin typeface="Cambria Math" panose="02040503050406030204" pitchFamily="18" charset="0"/>
                                  </a:rPr>
                                  <m:t>rank</m:t>
                                </m:r>
                              </m:fName>
                              <m:e>
                                <m:r>
                                  <a:rPr lang="en-US" altLang="ru-RU" sz="2400" b="1" dirty="0">
                                    <a:latin typeface="Cambria Math" panose="02040503050406030204" pitchFamily="18" charset="0"/>
                                  </a:rPr>
                                  <m:t>𝐗</m:t>
                                </m:r>
                              </m:e>
                            </m:func>
                          </m:sub>
                        </m:sSub>
                      </m:e>
                    </m:d>
                  </m:oMath>
                </a14:m>
                <a:r>
                  <a:rPr lang="en-US" altLang="ru-RU" sz="2400" dirty="0"/>
                  <a:t>, </a:t>
                </a:r>
                <a:r>
                  <a:rPr lang="ru-RU" altLang="ru-RU" sz="2400" dirty="0"/>
                  <a:t>но</a:t>
                </a:r>
                <a:r>
                  <a:rPr lang="en-US" altLang="ru-RU" sz="24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𝐲</m:t>
                        </m:r>
                      </m:e>
                    </m:acc>
                    <m:r>
                      <a:rPr lang="ru-RU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𝐏𝐲</m:t>
                    </m:r>
                  </m:oMath>
                </a14:m>
                <a:r>
                  <a:rPr lang="ru-RU" altLang="ru-RU" sz="2400" dirty="0"/>
                  <a:t> не определяет однозначно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𝛃</m:t>
                        </m:r>
                      </m:e>
                    </m:acc>
                  </m:oMath>
                </a14:m>
                <a:endParaRPr lang="ru-RU" altLang="ru-RU" sz="2400" dirty="0"/>
              </a:p>
              <a:p>
                <a:pPr>
                  <a:spcBef>
                    <a:spcPts val="900"/>
                  </a:spcBef>
                </a:pPr>
                <a:r>
                  <a:rPr lang="ru-RU" altLang="ru-RU" sz="2400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Либо </a:t>
                </a:r>
                <a14:m>
                  <m:oMath xmlns:m="http://schemas.openxmlformats.org/officeDocument/2006/math">
                    <m:r>
                      <a:rPr lang="en-US" altLang="ru-RU" sz="2400" b="1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𝐗</m:t>
                    </m:r>
                    <m:r>
                      <a:rPr lang="en-US" altLang="ru-RU" sz="2400" i="1" baseline="300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𝑇</m:t>
                    </m:r>
                    <m:r>
                      <a:rPr lang="en-US" altLang="ru-RU" sz="2400" b="1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𝐗</m:t>
                    </m:r>
                  </m:oMath>
                </a14:m>
                <a:r>
                  <a:rPr lang="ru-RU" altLang="ru-RU" sz="2400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 обратима, но плохо обусловлена – вектора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ru-RU" sz="2400" b="1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ru-RU" sz="2400" b="1" i="0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𝐱</m:t>
                        </m:r>
                      </m:e>
                      <m:sub>
                        <m:r>
                          <a:rPr lang="en-US" altLang="ru-RU" sz="2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ru-RU" altLang="ru-RU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altLang="ru-RU" sz="2400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почти линейно зависимы</a:t>
                </a:r>
                <a:endParaRPr lang="en-US" altLang="ru-RU" sz="2400" dirty="0">
                  <a:solidFill>
                    <a:srgbClr val="000000"/>
                  </a:solidFill>
                  <a:cs typeface="Times New Roman" panose="02020603050405020304" pitchFamily="18" charset="0"/>
                </a:endParaRPr>
              </a:p>
              <a:p>
                <a:pPr>
                  <a:spcBef>
                    <a:spcPts val="900"/>
                  </a:spcBef>
                </a:pPr>
                <a:r>
                  <a:rPr lang="ru-RU" altLang="ru-RU" sz="2400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Во всех этих случаях требуется регуляризация</a:t>
                </a:r>
                <a:endParaRPr lang="en-US" altLang="ru-RU" sz="2400" dirty="0">
                  <a:solidFill>
                    <a:srgbClr val="000000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243" name="Объект 2">
                <a:extLst>
                  <a:ext uri="{FF2B5EF4-FFF2-40B4-BE49-F238E27FC236}">
                    <a16:creationId xmlns:a16="http://schemas.microsoft.com/office/drawing/2014/main" id="{666B9768-3105-42B1-ADF6-3BAB333D008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388" y="1052513"/>
                <a:ext cx="8873172" cy="5400675"/>
              </a:xfrm>
              <a:blipFill>
                <a:blip r:embed="rId2"/>
                <a:stretch>
                  <a:fillRect l="-137" t="-790" r="-343" b="-507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6608FC-DD22-476F-AB60-C33A4403D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Обратные задачи. Тема 3: Линейная регрессия.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78515E1-4312-4217-855E-C8FE5A6A4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8C73650-FC82-4960-9F2B-D19E879BE45D}" type="slidenum">
              <a:rPr lang="ru-RU" altLang="ru-RU">
                <a:latin typeface="Arial" panose="020B0604020202020204" pitchFamily="34" charset="0"/>
              </a:rPr>
              <a:pPr eaLnBrk="1" hangingPunct="1"/>
              <a:t>8</a:t>
            </a:fld>
            <a:endParaRPr lang="ru-RU" altLang="ru-RU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Нижний колонтитул 4">
            <a:extLst>
              <a:ext uri="{FF2B5EF4-FFF2-40B4-BE49-F238E27FC236}">
                <a16:creationId xmlns:a16="http://schemas.microsoft.com/office/drawing/2014/main" id="{B3927F9D-00DE-4988-95C6-596629D06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Обратные задачи. Тема 3: Линейная регрессия.</a:t>
            </a:r>
          </a:p>
        </p:txBody>
      </p:sp>
      <p:sp>
        <p:nvSpPr>
          <p:cNvPr id="13" name="Номер слайда 5">
            <a:extLst>
              <a:ext uri="{FF2B5EF4-FFF2-40B4-BE49-F238E27FC236}">
                <a16:creationId xmlns:a16="http://schemas.microsoft.com/office/drawing/2014/main" id="{56315A16-78AE-4E19-BC15-ED78D8EC5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DA12704-0736-452F-A63F-3EA57137DBAB}" type="slidenum">
              <a:rPr lang="ru-RU" altLang="ru-RU">
                <a:latin typeface="Arial" panose="020B0604020202020204" pitchFamily="34" charset="0"/>
              </a:rPr>
              <a:pPr eaLnBrk="1" hangingPunct="1"/>
              <a:t>9</a:t>
            </a:fld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11268" name="Rectangle 2">
            <a:extLst>
              <a:ext uri="{FF2B5EF4-FFF2-40B4-BE49-F238E27FC236}">
                <a16:creationId xmlns:a16="http://schemas.microsoft.com/office/drawing/2014/main" id="{B8A1B923-0E76-4DBB-A9B6-3C4F21FEF8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95425" y="0"/>
            <a:ext cx="7648575" cy="739775"/>
          </a:xfrm>
        </p:spPr>
        <p:txBody>
          <a:bodyPr/>
          <a:lstStyle/>
          <a:p>
            <a:pPr eaLnBrk="1" hangingPunct="1"/>
            <a:r>
              <a:rPr lang="ru-RU" altLang="ru-RU"/>
              <a:t>Статистический подход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69" name="Rectangle 3">
                <a:extLst>
                  <a:ext uri="{FF2B5EF4-FFF2-40B4-BE49-F238E27FC236}">
                    <a16:creationId xmlns:a16="http://schemas.microsoft.com/office/drawing/2014/main" id="{F0B56D01-783E-4D42-92DF-177651B58162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eaLnBrk="1" hangingPunct="1"/>
                <a:r>
                  <a:rPr lang="ru-RU" altLang="ru-RU" sz="2400" dirty="0"/>
                  <a:t>При любом фиксированном </a:t>
                </a:r>
                <a14:m>
                  <m:oMath xmlns:m="http://schemas.openxmlformats.org/officeDocument/2006/math">
                    <m:r>
                      <a:rPr lang="ru-RU" altLang="ru-RU" sz="24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𝜎</m:t>
                    </m:r>
                  </m:oMath>
                </a14:m>
                <a:r>
                  <a:rPr lang="en-US" altLang="ru-RU" sz="24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𝛃</m:t>
                        </m:r>
                      </m:e>
                    </m:acc>
                    <m:r>
                      <a:rPr lang="ru-RU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altLang="ru-RU" sz="2400" dirty="0"/>
                  <a:t>линейно зависит от </a:t>
                </a:r>
                <a14:m>
                  <m:oMath xmlns:m="http://schemas.openxmlformats.org/officeDocument/2006/math">
                    <m:r>
                      <a:rPr lang="el-GR" altLang="ru-RU" sz="2400" b="1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𝛆</m:t>
                    </m:r>
                  </m:oMath>
                </a14:m>
                <a:r>
                  <a:rPr lang="ru-RU" altLang="ru-RU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ru-RU" altLang="ru-RU" sz="2400" dirty="0"/>
                  <a:t> поэтому нормально распределено.</a:t>
                </a:r>
                <a:r>
                  <a:rPr lang="en-US" altLang="ru-RU" sz="24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ru-RU" sz="2400" i="1" smtClea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ru-RU" sz="24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𝛃</m:t>
                        </m:r>
                      </m:e>
                    </m:acc>
                    <m:r>
                      <a:rPr lang="ru-RU" sz="2400" i="1">
                        <a:solidFill>
                          <a:srgbClr val="3333CC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sz="2400" i="1">
                        <a:solidFill>
                          <a:srgbClr val="3333CC"/>
                        </a:solidFill>
                        <a:latin typeface="Cambria Math" panose="02040503050406030204" pitchFamily="18" charset="0"/>
                      </a:rPr>
                      <m:t>𝛃</m:t>
                    </m:r>
                    <m:r>
                      <a:rPr lang="ru-RU" sz="2400" i="1">
                        <a:solidFill>
                          <a:srgbClr val="3333CC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ru-RU" sz="24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sz="2400" i="1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ru-RU" sz="2400" i="1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ru-RU" sz="2400" i="1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  <m:t>𝐗</m:t>
                                </m:r>
                              </m:e>
                              <m:sup>
                                <m:r>
                                  <a:rPr lang="ru-RU" sz="2400" i="1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  <m:r>
                              <a:rPr lang="ru-RU" sz="2400" i="1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  <m:t>𝐗</m:t>
                            </m:r>
                          </m:e>
                        </m:d>
                      </m:e>
                      <m:sup>
                        <m:r>
                          <a:rPr lang="ru-RU" sz="24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sSup>
                      <m:sSupPr>
                        <m:ctrlPr>
                          <a:rPr lang="ru-RU" sz="24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𝐗</m:t>
                        </m:r>
                      </m:e>
                      <m:sup>
                        <m:r>
                          <a:rPr lang="ru-RU" sz="24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ru-RU" sz="2400" i="1">
                        <a:solidFill>
                          <a:srgbClr val="3333CC"/>
                        </a:solidFill>
                        <a:latin typeface="Cambria Math" panose="02040503050406030204" pitchFamily="18" charset="0"/>
                      </a:rPr>
                      <m:t>𝛆</m:t>
                    </m:r>
                  </m:oMath>
                </a14:m>
                <a:endParaRPr lang="ru-RU" altLang="ru-RU" sz="2400" dirty="0"/>
              </a:p>
              <a:p>
                <a:pPr eaLnBrk="1" hangingPunct="1"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kumimoji="0" lang="ru-RU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𝐸</m:t>
                    </m:r>
                    <m:d>
                      <m:dPr>
                        <m:ctrlPr>
                          <a:rPr kumimoji="0" lang="ru-RU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kumimoji="0" lang="ru-RU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</m:ctrlPr>
                          </m:accPr>
                          <m:e>
                            <m:r>
                              <a:rPr kumimoji="0" lang="ru-RU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  <m:t>𝛃</m:t>
                            </m:r>
                          </m:e>
                        </m:acc>
                      </m:e>
                    </m:d>
                    <m:r>
                      <a:rPr kumimoji="0" lang="ru-RU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=</m:t>
                    </m:r>
                    <m:r>
                      <a:rPr kumimoji="0" lang="ru-RU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𝛃</m:t>
                    </m:r>
                  </m:oMath>
                </a14:m>
                <a:r>
                  <a:rPr lang="en-US" altLang="ru-RU" sz="2400" dirty="0"/>
                  <a:t> </a:t>
                </a:r>
                <a:r>
                  <a:rPr lang="ru-RU" altLang="ru-RU" sz="2400" dirty="0"/>
                  <a:t>– оценка несмещенная.</a:t>
                </a:r>
                <a:endParaRPr lang="en-US" altLang="ru-RU" sz="2400" dirty="0"/>
              </a:p>
              <a:p>
                <a:pPr marL="358775" indent="0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ru-RU" sz="24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Var</m:t>
                          </m:r>
                        </m:fName>
                        <m:e>
                          <m:acc>
                            <m:accPr>
                              <m:chr m:val="̂"/>
                              <m:ctrlPr>
                                <a:rPr lang="ru-RU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ru-RU" sz="2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𝛃</m:t>
                              </m:r>
                            </m:e>
                          </m:acc>
                        </m:e>
                      </m:func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ru-RU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̂"/>
                                  <m:ctrlPr>
                                    <a:rPr lang="ru-RU" sz="2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ru-RU" sz="24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𝛃</m:t>
                                  </m:r>
                                </m:e>
                              </m:acc>
                              <m:r>
                                <a:rPr lang="ru-RU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ru-RU" sz="2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𝛃</m:t>
                              </m:r>
                            </m:e>
                          </m:d>
                          <m:sSup>
                            <m:sSupPr>
                              <m:ctrlPr>
                                <a:rPr lang="ru-RU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ru-RU" sz="2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ru-RU" sz="24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ru-RU" sz="2400" b="1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𝛃</m:t>
                                      </m:r>
                                    </m:e>
                                  </m:acc>
                                  <m:r>
                                    <a:rPr lang="ru-RU" sz="2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lang="ru-RU" sz="24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𝛃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𝑇</m:t>
                              </m:r>
                            </m:sup>
                          </m:sSup>
                        </m:e>
                      </m:d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ru-RU" sz="2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24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𝐗</m:t>
                                  </m:r>
                                </m:e>
                                <m:sup>
                                  <m:r>
                                    <a:rPr lang="ru-RU" sz="2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ru-RU" sz="2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𝐗</m:t>
                              </m:r>
                            </m:e>
                          </m:d>
                        </m:e>
                        <m:sup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ru-RU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𝐗</m:t>
                          </m:r>
                        </m:e>
                        <m:sup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sup>
                      </m:sSup>
                      <m:limLow>
                        <m:limLowPr>
                          <m:ctrlP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ru-RU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groupChrPr>
                            <m:e>
                              <m:func>
                                <m:funcPr>
                                  <m:ctrlPr>
                                    <a:rPr lang="ru-RU" sz="2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Var</m:t>
                                  </m:r>
                                </m:fName>
                                <m:e>
                                  <m:r>
                                    <a:rPr lang="ru-RU" sz="24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𝛆</m:t>
                                  </m:r>
                                </m:e>
                              </m:func>
                            </m:e>
                          </m:groupChr>
                        </m:e>
                        <m:lim>
                          <m:sSup>
                            <m:sSupPr>
                              <m:ctrlPr>
                                <a:rPr lang="ru-RU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ru-RU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ru-RU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𝐈</m:t>
                          </m:r>
                        </m:lim>
                      </m:limLow>
                      <m:sSup>
                        <m:sSupPr>
                          <m:ctrlP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ru-RU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ru-RU" sz="2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ru-RU" sz="24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ru-RU" sz="24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ru-RU" sz="2400" b="1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𝐗</m:t>
                                          </m:r>
                                        </m:e>
                                        <m:sup>
                                          <m:r>
                                            <a:rPr lang="ru-RU" sz="24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𝑇</m:t>
                                          </m:r>
                                        </m:sup>
                                      </m:sSup>
                                      <m:r>
                                        <a:rPr lang="ru-RU" sz="2400" b="1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𝐗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ru-RU" sz="2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ru-RU" sz="2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24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𝐗</m:t>
                                  </m:r>
                                </m:e>
                                <m:sup>
                                  <m:r>
                                    <a:rPr lang="ru-RU" sz="2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sup>
                      </m:sSup>
                      <m:r>
                        <a:rPr lang="ru-RU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ru-RU" sz="2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24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𝐗</m:t>
                                  </m:r>
                                </m:e>
                                <m:sup>
                                  <m:r>
                                    <a:rPr lang="ru-RU" sz="2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ru-RU" sz="2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𝐗</m:t>
                              </m:r>
                            </m:e>
                          </m:d>
                        </m:e>
                        <m:sup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br>
                  <a:rPr lang="en-US" altLang="ru-RU" sz="2400" dirty="0"/>
                </a:br>
                <a:r>
                  <a:rPr lang="ru-RU" altLang="ru-RU" sz="2400" dirty="0"/>
                  <a:t>матрица ковариаций пропорциональна погрешности данных и зависит от модели</a:t>
                </a:r>
              </a:p>
              <a:p>
                <a:pPr eaLnBrk="1" hangingPunct="1">
                  <a:spcAft>
                    <a:spcPts val="600"/>
                  </a:spcAft>
                </a:pPr>
                <a:r>
                  <a:rPr lang="ru-RU" altLang="ru-RU" sz="2400" dirty="0"/>
                  <a:t>Если мы точно знаем </a:t>
                </a:r>
                <a14:m>
                  <m:oMath xmlns:m="http://schemas.openxmlformats.org/officeDocument/2006/math">
                    <m:r>
                      <a:rPr lang="ru-RU" altLang="ru-RU" sz="24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𝜎</m:t>
                    </m:r>
                  </m:oMath>
                </a14:m>
                <a:r>
                  <a:rPr lang="ru-RU" altLang="ru-RU" sz="2400" i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altLang="ru-RU" sz="2400" dirty="0"/>
                  <a:t>из </a:t>
                </a:r>
                <a:r>
                  <a:rPr lang="ru-RU" altLang="ru-RU" sz="2400" dirty="0">
                    <a:solidFill>
                      <a:schemeClr val="folHlink"/>
                    </a:solidFill>
                  </a:rPr>
                  <a:t>независимых источников</a:t>
                </a:r>
                <a:r>
                  <a:rPr lang="ru-RU" altLang="ru-RU" sz="2400" dirty="0"/>
                  <a:t>, то доверительные интервалы строятся, как для многомерного нормального распределения</a:t>
                </a:r>
                <a:endParaRPr lang="en-US" altLang="ru-RU" sz="2400" dirty="0"/>
              </a:p>
              <a:p>
                <a:pPr marL="357188" indent="-357188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ru-RU" sz="2400" i="1" smtClean="0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ru-RU" sz="2400" i="1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𝛃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rgbClr val="3333CC"/>
                          </a:solidFill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lang="ru-RU" sz="2400" i="1">
                          <a:solidFill>
                            <a:srgbClr val="3333CC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ru-RU" sz="2400" i="1">
                          <a:solidFill>
                            <a:srgbClr val="3333CC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ru-RU" sz="2400" i="1">
                          <a:solidFill>
                            <a:srgbClr val="3333CC"/>
                          </a:solidFill>
                          <a:latin typeface="Cambria Math" panose="02040503050406030204" pitchFamily="18" charset="0"/>
                        </a:rPr>
                        <m:t>𝛃</m:t>
                      </m:r>
                      <m:r>
                        <a:rPr lang="ru-RU" sz="2400" i="1">
                          <a:solidFill>
                            <a:srgbClr val="3333CC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ru-RU" sz="2400" i="1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2400" i="1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ru-RU" sz="2400" i="1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limLow>
                        <m:limLowPr>
                          <m:ctrlPr>
                            <a:rPr lang="ru-RU" sz="2400" i="1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ru-RU" sz="2400" i="1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sSup>
                                <m:sSupPr>
                                  <m:ctrlPr>
                                    <a:rPr lang="ru-RU" sz="2400" i="1">
                                      <a:solidFill>
                                        <a:srgbClr val="3333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ru-RU" sz="2400" i="1">
                                          <a:solidFill>
                                            <a:srgbClr val="3333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ru-RU" sz="2400" i="1">
                                              <a:solidFill>
                                                <a:srgbClr val="3333CC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ru-RU" sz="2400" i="1">
                                              <a:solidFill>
                                                <a:srgbClr val="3333CC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𝐗</m:t>
                                          </m:r>
                                        </m:e>
                                        <m:sup>
                                          <m:r>
                                            <a:rPr lang="ru-RU" sz="2400" i="1">
                                              <a:solidFill>
                                                <a:srgbClr val="3333CC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sup>
                                      </m:sSup>
                                      <m:r>
                                        <a:rPr lang="ru-RU" sz="2400" i="1">
                                          <a:solidFill>
                                            <a:srgbClr val="3333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𝐗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ru-RU" sz="2400" i="1">
                                      <a:solidFill>
                                        <a:srgbClr val="3333CC"/>
                                      </a:solidFill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e>
                          </m:groupChr>
                        </m:e>
                        <m:lim>
                          <m:r>
                            <a:rPr lang="ru-RU" sz="2400" i="1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𝐕</m:t>
                          </m:r>
                        </m:lim>
                      </m:limLow>
                      <m:r>
                        <a:rPr lang="ru-RU" sz="2400" i="1">
                          <a:solidFill>
                            <a:srgbClr val="3333CC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ru-RU" altLang="ru-RU" sz="2400" dirty="0">
                  <a:solidFill>
                    <a:srgbClr val="3333CC"/>
                  </a:solidFill>
                </a:endParaRPr>
              </a:p>
            </p:txBody>
          </p:sp>
        </mc:Choice>
        <mc:Fallback xmlns="">
          <p:sp>
            <p:nvSpPr>
              <p:cNvPr id="11269" name="Rectangle 3">
                <a:extLst>
                  <a:ext uri="{FF2B5EF4-FFF2-40B4-BE49-F238E27FC236}">
                    <a16:creationId xmlns:a16="http://schemas.microsoft.com/office/drawing/2014/main" id="{F0B56D01-783E-4D42-92DF-177651B5816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139" t="-451" b="-90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270" name="Rectangle 13">
            <a:extLst>
              <a:ext uri="{FF2B5EF4-FFF2-40B4-BE49-F238E27FC236}">
                <a16:creationId xmlns:a16="http://schemas.microsoft.com/office/drawing/2014/main" id="{F48A7DC2-73CB-4AF2-A653-D8292ABB2E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4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11271" name="Rectangle 18">
            <a:extLst>
              <a:ext uri="{FF2B5EF4-FFF2-40B4-BE49-F238E27FC236}">
                <a16:creationId xmlns:a16="http://schemas.microsoft.com/office/drawing/2014/main" id="{70D6068C-30E1-4EF7-8837-C2D193C939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4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Blends</Template>
  <TotalTime>22675</TotalTime>
  <Words>1858</Words>
  <Application>Microsoft Office PowerPoint</Application>
  <PresentationFormat>Экран (4:3)</PresentationFormat>
  <Paragraphs>219</Paragraphs>
  <Slides>24</Slides>
  <Notes>8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24</vt:i4>
      </vt:variant>
    </vt:vector>
  </HeadingPairs>
  <TitlesOfParts>
    <vt:vector size="32" baseType="lpstr">
      <vt:lpstr>Arial</vt:lpstr>
      <vt:lpstr>Cambria Math</vt:lpstr>
      <vt:lpstr>Tahoma</vt:lpstr>
      <vt:lpstr>Times New Roman</vt:lpstr>
      <vt:lpstr>Wingdings</vt:lpstr>
      <vt:lpstr>Blends</vt:lpstr>
      <vt:lpstr>Graph</vt:lpstr>
      <vt:lpstr>CorelDRAW</vt:lpstr>
      <vt:lpstr>Обратные задачи: теория и практика</vt:lpstr>
      <vt:lpstr>План темы</vt:lpstr>
      <vt:lpstr>Как провести прямую?</vt:lpstr>
      <vt:lpstr>Пример: один параметр</vt:lpstr>
      <vt:lpstr>Общий случай</vt:lpstr>
      <vt:lpstr>Задача минимизации</vt:lpstr>
      <vt:lpstr>Геометрический смысл</vt:lpstr>
      <vt:lpstr>Вырожденный случай</vt:lpstr>
      <vt:lpstr>Статистический подход</vt:lpstr>
      <vt:lpstr>Довер. интервалы ( известна) </vt:lpstr>
      <vt:lpstr>Довер. интервалы на параметры</vt:lpstr>
      <vt:lpstr>Довер. интервалы ( известна) </vt:lpstr>
      <vt:lpstr>Довер. интервалы ( известна) </vt:lpstr>
      <vt:lpstr>Доверит. интервалы и полосы</vt:lpstr>
      <vt:lpstr>Довер. интервалы ( неизвестна) </vt:lpstr>
      <vt:lpstr>Довер. интервалы ( неизвестна) </vt:lpstr>
      <vt:lpstr>Довер. интервалы ( неизвестна) </vt:lpstr>
      <vt:lpstr>Подход правдоподобия</vt:lpstr>
      <vt:lpstr>Байесовский подход</vt:lpstr>
      <vt:lpstr>Байесовский подход</vt:lpstr>
      <vt:lpstr>Погрешности переменных</vt:lpstr>
      <vt:lpstr>Пример: провести прямую</vt:lpstr>
      <vt:lpstr>Регрессия Деминга</vt:lpstr>
      <vt:lpstr>Обобщение на несколько функций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Обратные задачи: теория и практика</dc:title>
  <dc:creator>Maxim</dc:creator>
  <cp:lastModifiedBy>Maxim</cp:lastModifiedBy>
  <cp:revision>185</cp:revision>
  <dcterms:created xsi:type="dcterms:W3CDTF">2009-02-23T16:02:07Z</dcterms:created>
  <dcterms:modified xsi:type="dcterms:W3CDTF">2023-04-26T15:56:39Z</dcterms:modified>
</cp:coreProperties>
</file>