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8" autoAdjust="0"/>
    <p:restoredTop sz="94660" autoAdjust="0"/>
  </p:normalViewPr>
  <p:slideViewPr>
    <p:cSldViewPr>
      <p:cViewPr varScale="1">
        <p:scale>
          <a:sx n="88" d="100"/>
          <a:sy n="88" d="100"/>
        </p:scale>
        <p:origin x="10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360A7C4-4847-47A6-A705-DFC2919271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9DCC48-5F3D-4F84-9295-CC098CD0B9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9BBF850-00CD-4C83-B2A7-11C7071B00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BD24EE4-BD99-4761-A270-31BDBE99FC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71AEA72-B350-47CA-8BAF-56B085785A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29F41C94-9895-475E-B460-B8F9A23ED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9F3B644-3C0C-4E6F-AC8C-A203CCA8E70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6D33F81-515A-4CC0-A42B-2BB904359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230726-674C-4B42-A79B-74EFAFE172A4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24C5043-4386-4228-926C-0CD39081E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59D1D32-DE76-4133-810A-7FF6BEF28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AE291A6-81EC-46D9-8120-598DCAACD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35DFE0-C442-45AA-9DCC-CA946AAA5B2D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5BE288-6D7F-4D6B-95C8-A20812A77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A0B91DC-0A27-41E6-85A6-60B4560FE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http://en.wikipedia.org/wiki/File:Normal_Distribution_PDF.svg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3528EC9-6DFC-4F24-9338-826596268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E9AD65-2FB2-4A55-B67B-40B99D718C8F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7A4C31E-E65A-40DA-8F14-2C42119F3A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2448AB-8139-4573-AF36-0A0AEC647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http://en.wikipedia.org/wiki/File:F_distributionPDF.png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320636A-BB9A-4C06-ABA7-2E6C43A03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EF5800-BE08-4E0D-9B7D-EB4896DCB775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9E22D87-2DFC-4C73-BC11-A0EC6F76B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E2146F3-49BC-4668-B88B-3BEFE376E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http://en.wikipedia.org/wiki/File:Student_t_pdf.svg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E31B1780-EF79-4590-8D58-8A22AB41E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C5BDC477-58AA-499F-BFBC-26B1F78B4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http://en.wikipedia.org/wiki/File:GaussianScatterPCA.png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F8860366-596E-45FC-8B31-3B2245B21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CFC8E8-2F42-4D9F-889B-003D69857162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CF8BE1B-05C7-4AAE-A6E9-3325A1EB91C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49D13F0-478A-4235-928E-233F204C3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5924BBED-0291-4842-88C3-ACE68FB3D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68467853-36DC-42C6-B2D6-28FF592B3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FCB05EA-EEAF-4377-ADFA-6D54E64BE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685F7F43-ECB2-440D-9D1F-EFD1A7F30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01BF0F4-FDD8-4A98-A9B5-5360B979D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16E33DBD-F7A8-43CD-9160-FFFA69C40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0918A27-45AC-433C-8AA8-AF120E9EA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ADD1908-EE9C-4D86-9311-8B6811D67F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AAA5C67-880F-4FD6-91F3-A7BDA0244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6DAEE46-AD84-4D15-8D74-FD409A78C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64BE788-9489-4767-833E-BB7FD48F4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85B53C-6DA3-4C81-A84C-9B2338F3D3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89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00A2B0F-7F6A-4FF3-A38E-BB32919B8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18D51F1-5762-4064-941E-66350B5D8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A78F706-7045-47B2-B2DE-2354D1C74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F504D-1C6B-40B2-8D10-75038DBE06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14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95286A9-EC87-4C71-935D-95DEAE25D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E06E9DC-5627-4BC5-BDB2-5B0A3BD56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74D2F14-579C-4D02-8568-9965EDA1C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BFADB-9820-4E38-BD54-F21FB63D2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51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648575" cy="739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4E98B29-12F3-495D-AB84-5FC3B092F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823FC7A-0799-4A99-B003-289CF09AE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31DC3A3-A00B-43D7-922C-DCB703935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2C5E1-DE37-4FB7-8BD7-CC2BBB4B1F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193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E25CEB6-BD9E-432D-B89D-FF883F5D5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379B92F-C5EF-4827-B95A-BBD1C95F21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EC56649-7A44-4128-B619-31AB321F8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2D8DE-0E22-492E-AE10-490A69C20A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1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935913B-E2B0-4ECF-BD15-C43553625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01BBD77-BADC-4D5A-A724-5BE390C91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D48FBF1-BE02-4157-91C7-9C5AF1304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F3CBC-CEAD-4D98-84D7-9590B3DDF1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5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26ECEFD-857C-4F28-AC2E-BA5C5FFA8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96DB13B-290E-4A34-AB08-3E5817E76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6416937-146E-43C9-9124-8670FDF5F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70B44-E932-495F-B810-CCB1910B49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9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E5891DA-BF2E-4FCC-901A-5484440EC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3EC1333-ACAD-4934-B112-9066A095C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C383285-38D2-4A6A-BF19-01E4307E9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B560B-1482-4EF1-956C-10642554B6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3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EC56D27-C194-4205-836F-047AD281B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E028EA5-C175-41EC-9BB3-A62FB579C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18C3BFB-732F-4332-A089-FD023D0D1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E2924-F217-452E-B2E2-9405DBDAB6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3D45AB71-D450-4C6D-8F85-77D4120C4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F8F26DF-1AEE-43D1-A2B8-D11ACCB35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6844379-747A-4A0B-A2C8-A7E152C94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274FC-3E72-4807-954A-E4CC75FC3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63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BEFD184-D3AC-462C-81F4-59EA36A67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F4DC131-0ABF-4E1E-B0D1-D765F6E6A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B2B08C6-2909-48AB-9B8F-48466D3AB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F3F7D-837F-483E-B451-8A6CBDDEA2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3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D8B32F0-4C6F-477D-821B-2721D358A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F4427B9-AD04-486D-8DA1-9334100E1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9DB738C-1B73-479C-AA47-068381D61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2F2C1-F3FA-41B6-88DF-B1B3421130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54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871381-CA57-439C-B891-BB12EE5676F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572025-A1A0-4ED9-967B-D107FF47D87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C9BA25-1871-4B57-B7CE-AE590D45AEC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53C036-8357-4B2F-9A9C-6831AD37B94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30EEB3-5AA1-4C3A-BF95-0B26B5D8130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B2EA727-6082-4749-A334-A597607958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0079F2A-4505-49F0-85FD-B9DDCCBB4B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C286B914-6DCA-4ED1-9800-180628F8E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D6441A5E-5379-4292-93FA-B13205481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58033A33-A11B-43B7-B853-3DF327C087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2685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20.02.2013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70EA1BEF-8E73-4EEA-BA24-00D41C5009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524625"/>
            <a:ext cx="56165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2: общая задача регрессии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F99D2DF7-52AE-45B9-916E-3A015FA60B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891EB461-BD19-4A77-9F78-33914F26941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670379BD-77F3-4201-991A-603E01BAC4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 sz="24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png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png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10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wmf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D79E0F4-9D01-4D80-A52C-FA68789761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5B57DE3-8F6D-46AA-97C7-21BA565D774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557338"/>
            <a:ext cx="7632700" cy="15843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2: </a:t>
            </a:r>
            <a:br>
              <a:rPr lang="ru-RU" altLang="ru-RU" sz="3600" dirty="0"/>
            </a:br>
            <a:r>
              <a:rPr lang="ru-RU" altLang="ru-RU" sz="3600" dirty="0"/>
              <a:t>Задача регрессии при анализе экспериментальных данных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F41A8138-03F4-42F1-8C0A-A7916F41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FF91210-F324-436E-AE24-AB81B4131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5126" name="Picture 8">
            <a:extLst>
              <a:ext uri="{FF2B5EF4-FFF2-40B4-BE49-F238E27FC236}">
                <a16:creationId xmlns:a16="http://schemas.microsoft.com/office/drawing/2014/main" id="{ACE00D85-2DFA-4101-AC3B-C22E081D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60049-DF54-40E6-B987-48D5760C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5363" name="Номер слайда 5">
            <a:extLst>
              <a:ext uri="{FF2B5EF4-FFF2-40B4-BE49-F238E27FC236}">
                <a16:creationId xmlns:a16="http://schemas.microsoft.com/office/drawing/2014/main" id="{C4D63139-717D-4AC7-BA76-6113AFBD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DEC59F-55BD-4A57-8C26-ADBBAB5CD64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0FCAB48A-D7AD-48B0-B999-CB195ADF3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Используемые предположения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FE6CF16B-1730-4F39-85AB-766E61DBA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Модель адекватна наблюдаемым данным</a:t>
            </a:r>
          </a:p>
          <a:p>
            <a:pPr lvl="1" eaLnBrk="1" hangingPunct="1"/>
            <a:r>
              <a:rPr lang="ru-RU" altLang="ru-RU" dirty="0"/>
              <a:t>Сравнение разных моделей</a:t>
            </a:r>
          </a:p>
          <a:p>
            <a:pPr eaLnBrk="1" hangingPunct="1"/>
            <a:r>
              <a:rPr lang="ru-RU" altLang="ru-RU" dirty="0"/>
              <a:t>Погрешность экспериментальных данных аддитивна и не зависит от значения самой функции</a:t>
            </a:r>
          </a:p>
          <a:p>
            <a:pPr lvl="1" eaLnBrk="1" hangingPunct="1"/>
            <a:r>
              <a:rPr lang="ru-RU" altLang="ru-RU" dirty="0"/>
              <a:t>Компенсация за счет разных весов</a:t>
            </a:r>
          </a:p>
          <a:p>
            <a:pPr eaLnBrk="1" hangingPunct="1"/>
            <a:r>
              <a:rPr lang="ru-RU" altLang="ru-RU" dirty="0"/>
              <a:t>Экспериментальные погрешности имеют нормальное распределение</a:t>
            </a:r>
          </a:p>
          <a:p>
            <a:pPr lvl="1" eaLnBrk="1" hangingPunct="1"/>
            <a:r>
              <a:rPr lang="ru-RU" altLang="ru-RU" dirty="0"/>
              <a:t>Можно без этого, но намного сложнее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1886C-6A54-4068-8F9C-FFE6C77A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6387" name="Номер слайда 5">
            <a:extLst>
              <a:ext uri="{FF2B5EF4-FFF2-40B4-BE49-F238E27FC236}">
                <a16:creationId xmlns:a16="http://schemas.microsoft.com/office/drawing/2014/main" id="{1B8DB691-40A9-4BD8-B781-88C3F08D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04CC12-9D2B-4F5B-B82E-4DD3298A78B8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C00AA4D1-93F9-400E-9B1F-11552273C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Используемые предположения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Rectangle 3">
                <a:extLst>
                  <a:ext uri="{FF2B5EF4-FFF2-40B4-BE49-F238E27FC236}">
                    <a16:creationId xmlns:a16="http://schemas.microsoft.com/office/drawing/2014/main" id="{1951F69D-6239-43AD-B9F6-AAF3182C26B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dirty="0"/>
                  <a:t>Среднее от погрешностей равно нулю</a:t>
                </a:r>
              </a:p>
              <a:p>
                <a:pPr lvl="1" eaLnBrk="1" hangingPunct="1"/>
                <a:r>
                  <a:rPr lang="ru-RU" altLang="ru-RU" dirty="0"/>
                  <a:t>Иначе усложняется модель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altLang="ru-RU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равны или известны (по крайней мере относительно друг друга)</a:t>
                </a:r>
              </a:p>
              <a:p>
                <a:pPr lvl="1" eaLnBrk="1" hangingPunct="1"/>
                <a:r>
                  <a:rPr lang="ru-RU" altLang="ru-RU" dirty="0"/>
                  <a:t>Определяют веса экспериментальных точек</a:t>
                </a:r>
              </a:p>
              <a:p>
                <a:pPr eaLnBrk="1" hangingPunct="1"/>
                <a:r>
                  <a:rPr lang="ru-RU" altLang="ru-RU" dirty="0"/>
                  <a:t>Погрешности не зависят друг от друга</a:t>
                </a:r>
              </a:p>
              <a:p>
                <a:pPr lvl="1" eaLnBrk="1" hangingPunct="1"/>
                <a:r>
                  <a:rPr lang="ru-RU" altLang="ru-RU" dirty="0"/>
                  <a:t>Иначе процедура намного сложнее</a:t>
                </a:r>
                <a:endParaRPr lang="en-US" altLang="ru-RU" dirty="0"/>
              </a:p>
              <a:p>
                <a:pPr eaLnBrk="1" hangingPunct="1"/>
                <a:endParaRPr lang="en-US" altLang="ru-RU" dirty="0"/>
              </a:p>
              <a:p>
                <a:pPr eaLnBrk="1" hangingPunct="1"/>
                <a:r>
                  <a:rPr lang="ru-RU" altLang="ru-RU" dirty="0">
                    <a:solidFill>
                      <a:schemeClr val="folHlink"/>
                    </a:solidFill>
                  </a:rPr>
                  <a:t>Вывод: проблемы с погрешностями!</a:t>
                </a:r>
              </a:p>
              <a:p>
                <a:pPr eaLnBrk="1" hangingPunct="1"/>
                <a:endParaRPr lang="ru-RU" altLang="ru-RU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13318" name="Rectangle 3">
                <a:extLst>
                  <a:ext uri="{FF2B5EF4-FFF2-40B4-BE49-F238E27FC236}">
                    <a16:creationId xmlns:a16="http://schemas.microsoft.com/office/drawing/2014/main" id="{1951F69D-6239-43AD-B9F6-AAF3182C2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485" t="-1467" b="-2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E906E0C5-36C1-4D5A-9F2A-3E5745B1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7411" name="Номер слайда 5">
            <a:extLst>
              <a:ext uri="{FF2B5EF4-FFF2-40B4-BE49-F238E27FC236}">
                <a16:creationId xmlns:a16="http://schemas.microsoft.com/office/drawing/2014/main" id="{D5A6F35F-9515-41CB-A13D-720DF6CC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B807B4-FBC7-4FC8-9532-189B28B38D9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/>
          </a:p>
        </p:txBody>
      </p:sp>
      <p:graphicFrame>
        <p:nvGraphicFramePr>
          <p:cNvPr id="17412" name="Object 6">
            <a:extLst>
              <a:ext uri="{FF2B5EF4-FFF2-40B4-BE49-F238E27FC236}">
                <a16:creationId xmlns:a16="http://schemas.microsoft.com/office/drawing/2014/main" id="{4A35C663-585D-433E-A991-70CD57EB1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692150"/>
          <a:ext cx="8151813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Graph" r:id="rId3" imgW="3880714" imgH="2823667" progId="Origin50.Graph">
                  <p:embed/>
                </p:oleObj>
              </mc:Choice>
              <mc:Fallback>
                <p:oleObj name="Graph" r:id="rId3" imgW="3880714" imgH="2823667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692150"/>
                        <a:ext cx="8151813" cy="593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2">
            <a:extLst>
              <a:ext uri="{FF2B5EF4-FFF2-40B4-BE49-F238E27FC236}">
                <a16:creationId xmlns:a16="http://schemas.microsoft.com/office/drawing/2014/main" id="{A581CD8E-1027-441F-9AB3-8E0BF63A9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Сравнение моделей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Text Box 4">
                <a:extLst>
                  <a:ext uri="{FF2B5EF4-FFF2-40B4-BE49-F238E27FC236}">
                    <a16:creationId xmlns:a16="http://schemas.microsoft.com/office/drawing/2014/main" id="{DD05B264-4BFC-438C-8098-65F091334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450" y="917575"/>
                <a:ext cx="3431965" cy="1814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8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ru-RU" sz="28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ru-RU" sz="28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ru-RU" sz="2800" baseline="300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=0.8±0.2</m:t>
                      </m:r>
                    </m:oMath>
                  </m:oMathPara>
                </a14:m>
                <a:endParaRPr lang="en-US" altLang="ru-RU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=3.8±0.9</m:t>
                      </m:r>
                    </m:oMath>
                  </m:oMathPara>
                </a14:m>
                <a:endParaRPr lang="en-US" altLang="ru-RU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=−2.7±0.8</m:t>
                      </m:r>
                    </m:oMath>
                  </m:oMathPara>
                </a14:m>
                <a:endParaRPr lang="en-US" altLang="ru-RU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414" name="Text Box 4">
                <a:extLst>
                  <a:ext uri="{FF2B5EF4-FFF2-40B4-BE49-F238E27FC236}">
                    <a16:creationId xmlns:a16="http://schemas.microsoft.com/office/drawing/2014/main" id="{DD05B264-4BFC-438C-8098-65F09133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50" y="917575"/>
                <a:ext cx="3431965" cy="1814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Text Box 5">
                <a:extLst>
                  <a:ext uri="{FF2B5EF4-FFF2-40B4-BE49-F238E27FC236}">
                    <a16:creationId xmlns:a16="http://schemas.microsoft.com/office/drawing/2014/main" id="{556137A2-E7B1-4662-BC0E-AEBBFD63E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0152" y="917575"/>
                <a:ext cx="2789417" cy="1375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altLang="ru-RU" sz="2800" baseline="30000" dirty="0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=1.29±0.13</m:t>
                      </m:r>
                    </m:oMath>
                  </m:oMathPara>
                </a14:m>
                <a:endParaRPr lang="en-US" altLang="ru-RU" sz="2800" dirty="0">
                  <a:solidFill>
                    <a:schemeClr val="hlink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=1.06±0.22</m:t>
                      </m:r>
                    </m:oMath>
                  </m:oMathPara>
                </a14:m>
                <a:endParaRPr lang="en-US" altLang="ru-RU" sz="2800" dirty="0">
                  <a:solidFill>
                    <a:schemeClr val="hlink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415" name="Text Box 5">
                <a:extLst>
                  <a:ext uri="{FF2B5EF4-FFF2-40B4-BE49-F238E27FC236}">
                    <a16:creationId xmlns:a16="http://schemas.microsoft.com/office/drawing/2014/main" id="{556137A2-E7B1-4662-BC0E-AEBBFD63E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917575"/>
                <a:ext cx="2789417" cy="1375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27FB9A5-2EEA-41C0-A72A-2487836E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Неоднородные погрешности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4C558-C078-474D-B231-C9208A4D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8436" name="Номер слайда 5">
            <a:extLst>
              <a:ext uri="{FF2B5EF4-FFF2-40B4-BE49-F238E27FC236}">
                <a16:creationId xmlns:a16="http://schemas.microsoft.com/office/drawing/2014/main" id="{FD38F4D1-CE49-4266-AB44-6B737D23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6466EC-6A11-41F8-834D-5511B7D07599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/>
          </a:p>
        </p:txBody>
      </p:sp>
      <p:graphicFrame>
        <p:nvGraphicFramePr>
          <p:cNvPr id="18437" name="Объект 6">
            <a:extLst>
              <a:ext uri="{FF2B5EF4-FFF2-40B4-BE49-F238E27FC236}">
                <a16:creationId xmlns:a16="http://schemas.microsoft.com/office/drawing/2014/main" id="{95B60DEF-EA70-4B7A-9DE4-BFA8F37247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836613"/>
          <a:ext cx="8196262" cy="579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Graph" r:id="rId3" imgW="3914775" imgH="2762250" progId="Origin50.Graph">
                  <p:embed/>
                </p:oleObj>
              </mc:Choice>
              <mc:Fallback>
                <p:oleObj name="Graph" r:id="rId3" imgW="3914775" imgH="2762250" progId="Origin50.Graph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8196262" cy="579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Text Box 4">
                <a:extLst>
                  <a:ext uri="{FF2B5EF4-FFF2-40B4-BE49-F238E27FC236}">
                    <a16:creationId xmlns:a16="http://schemas.microsoft.com/office/drawing/2014/main" id="{4A9B1054-D589-4324-A0B3-4A0FD911F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450" y="917575"/>
                <a:ext cx="1629485" cy="6900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sz="36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ru-RU" sz="36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ru-RU" sz="36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ru-RU" sz="3600" i="1" dirty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ru-RU" sz="3600" dirty="0">
                  <a:solidFill>
                    <a:schemeClr val="folHlink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438" name="Text Box 4">
                <a:extLst>
                  <a:ext uri="{FF2B5EF4-FFF2-40B4-BE49-F238E27FC236}">
                    <a16:creationId xmlns:a16="http://schemas.microsoft.com/office/drawing/2014/main" id="{4A9B1054-D589-4324-A0B3-4A0FD911F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50" y="917575"/>
                <a:ext cx="1629485" cy="690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94F33-FFF2-46B0-B5A2-4158D057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9459" name="Номер слайда 5">
            <a:extLst>
              <a:ext uri="{FF2B5EF4-FFF2-40B4-BE49-F238E27FC236}">
                <a16:creationId xmlns:a16="http://schemas.microsoft.com/office/drawing/2014/main" id="{09CBECEE-A377-44C3-97CB-7109D033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514A11-B88F-4B95-B683-2172CFA1DD04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3FE3DAE6-C24C-4911-B317-3D219B25A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Замена переменных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05E5E2A2-3E2E-4852-80A2-A8E6E06B2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Изменяет модельную функцию (например, переводит нелинейную в линейную) и свойства погрешностей</a:t>
            </a:r>
          </a:p>
          <a:p>
            <a:pPr lvl="1" eaLnBrk="1" hangingPunct="1"/>
            <a:r>
              <a:rPr lang="ru-RU" altLang="ru-RU" dirty="0"/>
              <a:t>т.н. спрямляющие координаты</a:t>
            </a:r>
          </a:p>
          <a:p>
            <a:pPr eaLnBrk="1" hangingPunct="1"/>
            <a:r>
              <a:rPr lang="ru-RU" altLang="ru-RU" dirty="0"/>
              <a:t>«Предсказуемость» погрешностей намного более важна для достоверности регрессии, чем линейность модели</a:t>
            </a:r>
          </a:p>
          <a:p>
            <a:pPr eaLnBrk="1" hangingPunct="1"/>
            <a:r>
              <a:rPr lang="ru-RU" altLang="ru-RU" dirty="0"/>
              <a:t>Надо выбирать те переменные, в которых свойства погрешностей наиболее близки к описанным предположениям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02F84C5-10D9-4381-96EF-9273B953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20483" name="Номер слайда 5">
            <a:extLst>
              <a:ext uri="{FF2B5EF4-FFF2-40B4-BE49-F238E27FC236}">
                <a16:creationId xmlns:a16="http://schemas.microsoft.com/office/drawing/2014/main" id="{A957F795-074D-4DA6-923E-8EB300D6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36005E-5322-42BD-B79C-5F77A221828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B9F1B430-F066-40EF-AC88-CE1FA00C7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Логарифмические координаты</a:t>
            </a:r>
          </a:p>
        </p:txBody>
      </p:sp>
      <p:graphicFrame>
        <p:nvGraphicFramePr>
          <p:cNvPr id="20485" name="Object 4">
            <a:extLst>
              <a:ext uri="{FF2B5EF4-FFF2-40B4-BE49-F238E27FC236}">
                <a16:creationId xmlns:a16="http://schemas.microsoft.com/office/drawing/2014/main" id="{68D4CE5F-523A-4343-A528-4282D714DC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" y="2781300"/>
          <a:ext cx="4322763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Graph" r:id="rId3" imgW="3940454" imgH="2950464" progId="Origin50.Graph">
                  <p:embed/>
                </p:oleObj>
              </mc:Choice>
              <mc:Fallback>
                <p:oleObj name="Graph" r:id="rId3" imgW="3940454" imgH="2950464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2781300"/>
                        <a:ext cx="4322763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5">
            <a:extLst>
              <a:ext uri="{FF2B5EF4-FFF2-40B4-BE49-F238E27FC236}">
                <a16:creationId xmlns:a16="http://schemas.microsoft.com/office/drawing/2014/main" id="{E5C7997B-E20C-415A-8662-E513C3B3E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905125"/>
          <a:ext cx="4394200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Graph" r:id="rId5" imgW="4009949" imgH="2844394" progId="Origin50.Graph">
                  <p:embed/>
                </p:oleObj>
              </mc:Choice>
              <mc:Fallback>
                <p:oleObj name="Graph" r:id="rId5" imgW="4009949" imgH="2844394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05125"/>
                        <a:ext cx="4394200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Text Box 6">
                <a:extLst>
                  <a:ext uri="{FF2B5EF4-FFF2-40B4-BE49-F238E27FC236}">
                    <a16:creationId xmlns:a16="http://schemas.microsoft.com/office/drawing/2014/main" id="{847BCDA7-992C-4CC7-BBA6-B8B211D824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535" y="1263650"/>
                <a:ext cx="3419719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folHlin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800" i="1" dirty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2800" i="1" dirty="0">
                          <a:solidFill>
                            <a:schemeClr val="fol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i="1" dirty="0">
                          <a:solidFill>
                            <a:schemeClr val="fol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altLang="ru-RU" sz="2800" i="1" dirty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800" i="0" dirty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ru-RU" sz="2800" i="1" dirty="0">
                                  <a:solidFill>
                                    <a:schemeClr val="folHlin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2800" i="1" dirty="0">
                                  <a:solidFill>
                                    <a:schemeClr val="folHlin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ru-RU" sz="2800" i="1" dirty="0">
                                  <a:solidFill>
                                    <a:schemeClr val="folHlin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ru-RU" altLang="ru-RU" sz="2800" dirty="0">
                    <a:solidFill>
                      <a:schemeClr val="folHlin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altLang="ru-RU" sz="2800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«правильные» </a:t>
                </a:r>
                <a:br>
                  <a:rPr lang="ru-RU" altLang="ru-RU" sz="2800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</a:br>
                <a:r>
                  <a:rPr lang="ru-RU" altLang="ru-RU" sz="2800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погрешности</a:t>
                </a:r>
                <a:endParaRPr lang="en-US" altLang="ru-RU" sz="2800" dirty="0">
                  <a:solidFill>
                    <a:schemeClr val="hlin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487" name="Text Box 6">
                <a:extLst>
                  <a:ext uri="{FF2B5EF4-FFF2-40B4-BE49-F238E27FC236}">
                    <a16:creationId xmlns:a16="http://schemas.microsoft.com/office/drawing/2014/main" id="{847BCDA7-992C-4CC7-BBA6-B8B211D82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535" y="1263650"/>
                <a:ext cx="3419719" cy="1384995"/>
              </a:xfrm>
              <a:prstGeom prst="rect">
                <a:avLst/>
              </a:prstGeom>
              <a:blipFill>
                <a:blip r:embed="rId7"/>
                <a:stretch>
                  <a:fillRect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8" name="Text Box 7">
                <a:extLst>
                  <a:ext uri="{FF2B5EF4-FFF2-40B4-BE49-F238E27FC236}">
                    <a16:creationId xmlns:a16="http://schemas.microsoft.com/office/drawing/2014/main" id="{3E3A9555-782C-4621-B313-A099609FF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6665" y="1263650"/>
                <a:ext cx="3095719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ru-RU" sz="2800" i="1" dirty="0" smtClean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800" i="0" dirty="0" smtClean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ru-RU" sz="2800" b="0" i="1" dirty="0" smtClean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r>
                        <a:rPr lang="ru-RU" altLang="ru-RU" sz="2800" i="1" dirty="0">
                          <a:solidFill>
                            <a:schemeClr val="fol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ru-RU" sz="2800" b="0" i="1" dirty="0" smtClean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sz="2800" i="0" dirty="0" err="1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ru-RU" sz="2800" b="0" i="1" dirty="0" smtClean="0">
                              <a:solidFill>
                                <a:schemeClr val="folHlin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altLang="ru-RU" sz="2800" i="1" dirty="0">
                          <a:solidFill>
                            <a:schemeClr val="folHlin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ru-RU" sz="2800" i="1" dirty="0">
                          <a:solidFill>
                            <a:schemeClr val="folHlin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𝑏𝑥</m:t>
                      </m:r>
                    </m:oMath>
                  </m:oMathPara>
                </a14:m>
                <a:endParaRPr lang="ru-RU" altLang="ru-RU" sz="2800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800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«неправильные» </a:t>
                </a:r>
                <a:br>
                  <a:rPr lang="ru-RU" altLang="ru-RU" sz="2800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</a:br>
                <a:r>
                  <a:rPr lang="ru-RU" altLang="ru-RU" sz="2800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погрешности</a:t>
                </a:r>
                <a:endParaRPr lang="en-US" altLang="ru-RU" sz="2800" dirty="0">
                  <a:solidFill>
                    <a:schemeClr val="hlin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488" name="Text Box 7">
                <a:extLst>
                  <a:ext uri="{FF2B5EF4-FFF2-40B4-BE49-F238E27FC236}">
                    <a16:creationId xmlns:a16="http://schemas.microsoft.com/office/drawing/2014/main" id="{3E3A9555-782C-4621-B313-A099609F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665" y="1263650"/>
                <a:ext cx="3095719" cy="1384995"/>
              </a:xfrm>
              <a:prstGeom prst="rect">
                <a:avLst/>
              </a:prstGeom>
              <a:blipFill>
                <a:blip r:embed="rId8"/>
                <a:stretch>
                  <a:fillRect l="-3543" r="-354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46D14-A97E-4AFE-815B-10C7D8AA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21507" name="Номер слайда 5">
            <a:extLst>
              <a:ext uri="{FF2B5EF4-FFF2-40B4-BE49-F238E27FC236}">
                <a16:creationId xmlns:a16="http://schemas.microsoft.com/office/drawing/2014/main" id="{45AF9C72-6B5D-4129-9470-A25A4CB1D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183309-8135-4037-94D6-07D2A8ECB4D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DB72CB5-2E82-45AC-A925-D587F1C06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Планирование эксперимента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25B856F3-0105-4112-AB07-D2A112828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По полученным (давно) данным можно вытащить много информации, но для достаточной достоверности надо потратить очень много времени</a:t>
            </a:r>
          </a:p>
          <a:p>
            <a:pPr eaLnBrk="1" hangingPunct="1"/>
            <a:r>
              <a:rPr lang="ru-RU" altLang="ru-RU" dirty="0"/>
              <a:t>Многие вопросы решаются правильным планированием эксперимента</a:t>
            </a:r>
          </a:p>
          <a:p>
            <a:pPr eaLnBrk="1" hangingPunct="1"/>
            <a:r>
              <a:rPr lang="ru-RU" altLang="ru-RU" dirty="0"/>
              <a:t>Например, повторение эксперимента при одинаковых условиях позволяет оценить свойства погрешностей</a:t>
            </a:r>
            <a:br>
              <a:rPr lang="ru-RU" altLang="ru-RU" dirty="0"/>
            </a:br>
            <a:r>
              <a:rPr lang="ru-RU" altLang="ru-RU" dirty="0"/>
              <a:t>(но в биологии это проблематично)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1441504C-8325-4149-A9BE-A5AD1406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22531" name="Номер слайда 5">
            <a:extLst>
              <a:ext uri="{FF2B5EF4-FFF2-40B4-BE49-F238E27FC236}">
                <a16:creationId xmlns:a16="http://schemas.microsoft.com/office/drawing/2014/main" id="{890157D7-E13F-4867-B56F-B59A4BEC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EB0385-BA20-4EB7-95B3-AC3D1E43ED27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85F65502-B998-49F4-AD85-024878F54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 наименьших квадратов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3" name="Rectangle 3">
                <a:extLst>
                  <a:ext uri="{FF2B5EF4-FFF2-40B4-BE49-F238E27FC236}">
                    <a16:creationId xmlns:a16="http://schemas.microsoft.com/office/drawing/2014/main" id="{CC7D8901-B243-41C7-82BA-4EF43D78C0C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Вероятность реализации конкретного значения </a:t>
                </a:r>
                <a:br>
                  <a:rPr lang="en-US" altLang="ru-RU" sz="2400" dirty="0"/>
                </a:br>
                <a:r>
                  <a:rPr lang="ru-RU" altLang="ru-RU" sz="2400" dirty="0"/>
                  <a:t>(</a:t>
                </a:r>
                <a:r>
                  <a:rPr lang="ru-RU" altLang="ru-RU" sz="2400" dirty="0">
                    <a:solidFill>
                      <a:schemeClr val="hlink"/>
                    </a:solidFill>
                  </a:rPr>
                  <a:t>из нормальности и независимости погрешностей</a:t>
                </a:r>
                <a:r>
                  <a:rPr lang="ru-RU" altLang="ru-RU" sz="2400" dirty="0"/>
                  <a:t>)</a:t>
                </a:r>
                <a:endParaRPr lang="en-US" altLang="ru-RU" sz="2400" dirty="0"/>
              </a:p>
              <a:p>
                <a:pPr marL="35718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𝛃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𝛔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func>
                        <m:func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400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400" i="1"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2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𝛃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altLang="ru-RU" sz="2400" dirty="0"/>
              </a:p>
              <a:p>
                <a:pPr eaLnBrk="1" hangingPunct="1"/>
                <a:r>
                  <a:rPr lang="ru-RU" altLang="ru-RU" sz="2400" dirty="0"/>
                  <a:t>Функция правдоподобия</a:t>
                </a:r>
              </a:p>
              <a:p>
                <a:pPr marL="3571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𝛃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𝛔</m:t>
                          </m:r>
                        </m:e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</m:d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𝛔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𝛃</m:t>
                                  </m:r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𝛔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ru-RU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Сумма квадратов (с весами)</a:t>
                </a:r>
                <a:endParaRPr lang="en-US" altLang="ru-RU" sz="2400" dirty="0"/>
              </a:p>
              <a:p>
                <a:pPr marL="357188" indent="-357188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4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altLang="ru-RU" sz="2400" dirty="0"/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ru-RU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𝜎</m:t>
                    </m:r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533" name="Rectangle 3">
                <a:extLst>
                  <a:ext uri="{FF2B5EF4-FFF2-40B4-BE49-F238E27FC236}">
                    <a16:creationId xmlns:a16="http://schemas.microsoft.com/office/drawing/2014/main" id="{CC7D8901-B243-41C7-82BA-4EF43D78C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b="-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7" name="Object 4">
                <a:extLst>
                  <a:ext uri="{FF2B5EF4-FFF2-40B4-BE49-F238E27FC236}">
                    <a16:creationId xmlns:a16="http://schemas.microsoft.com/office/drawing/2014/main" id="{9AE64143-C5FB-4361-A3ED-479C3E5CBE25}"/>
                  </a:ext>
                </a:extLst>
              </p:cNvPr>
              <p:cNvSpPr txBox="1"/>
              <p:nvPr/>
            </p:nvSpPr>
            <p:spPr bwMode="auto">
              <a:xfrm>
                <a:off x="4730021" y="5469731"/>
                <a:ext cx="3932014" cy="1019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537" name="Object 4">
                <a:extLst>
                  <a:ext uri="{FF2B5EF4-FFF2-40B4-BE49-F238E27FC236}">
                    <a16:creationId xmlns:a16="http://schemas.microsoft.com/office/drawing/2014/main" id="{9AE64143-C5FB-4361-A3ED-479C3E5CB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021" y="5469731"/>
                <a:ext cx="3932014" cy="1019175"/>
              </a:xfrm>
              <a:prstGeom prst="rect">
                <a:avLst/>
              </a:prstGeom>
              <a:blipFill>
                <a:blip r:embed="rId3"/>
                <a:stretch>
                  <a:fillRect b="-29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8" name="Rectangle 8">
            <a:extLst>
              <a:ext uri="{FF2B5EF4-FFF2-40B4-BE49-F238E27FC236}">
                <a16:creationId xmlns:a16="http://schemas.microsoft.com/office/drawing/2014/main" id="{CF5EA03D-D055-40F9-8B24-79D692A93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22539" name="Rectangle 9">
            <a:extLst>
              <a:ext uri="{FF2B5EF4-FFF2-40B4-BE49-F238E27FC236}">
                <a16:creationId xmlns:a16="http://schemas.microsoft.com/office/drawing/2014/main" id="{08839BA6-CB33-48D9-A830-B65BF2DBE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22540" name="Rectangle 10">
            <a:extLst>
              <a:ext uri="{FF2B5EF4-FFF2-40B4-BE49-F238E27FC236}">
                <a16:creationId xmlns:a16="http://schemas.microsoft.com/office/drawing/2014/main" id="{484B006F-5C01-4FF6-997F-6C9DAC32C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22541" name="Rectangle 11">
            <a:extLst>
              <a:ext uri="{FF2B5EF4-FFF2-40B4-BE49-F238E27FC236}">
                <a16:creationId xmlns:a16="http://schemas.microsoft.com/office/drawing/2014/main" id="{C0359719-D5B7-4526-A8FD-E6DD002D1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ahoma" panose="020B0604030504040204" pitchFamily="34" charset="0"/>
            </a:endParaRPr>
          </a:p>
        </p:txBody>
      </p:sp>
      <p:sp>
        <p:nvSpPr>
          <p:cNvPr id="22542" name="Rectangle 12">
            <a:extLst>
              <a:ext uri="{FF2B5EF4-FFF2-40B4-BE49-F238E27FC236}">
                <a16:creationId xmlns:a16="http://schemas.microsoft.com/office/drawing/2014/main" id="{5DA59E1C-3C7B-414F-BC0D-551419648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A4B2E5-4877-4F8A-8B0E-ABF09B39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23555" name="Номер слайда 5">
            <a:extLst>
              <a:ext uri="{FF2B5EF4-FFF2-40B4-BE49-F238E27FC236}">
                <a16:creationId xmlns:a16="http://schemas.microsoft.com/office/drawing/2014/main" id="{944913B5-0DB0-49A6-9942-3525F5DF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C2AB82-4DAE-4B4B-A212-305375BC9AA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E29AC2A8-5D86-4D90-A5C1-59ADC7096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Функция правдоподобия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>
                <a:extLst>
                  <a:ext uri="{FF2B5EF4-FFF2-40B4-BE49-F238E27FC236}">
                    <a16:creationId xmlns:a16="http://schemas.microsoft.com/office/drawing/2014/main" id="{381AD3BD-0198-472A-86FC-7A951B4CBAA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Позволяет не только получить оценку </a:t>
                </a:r>
                <a14:m>
                  <m:oMath xmlns:m="http://schemas.openxmlformats.org/officeDocument/2006/math">
                    <m:r>
                      <a:rPr lang="ru-RU" altLang="ru-RU" sz="2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</m:oMath>
                </a14:m>
                <a:r>
                  <a:rPr lang="en-US" altLang="ru-RU" sz="2800" dirty="0">
                    <a:sym typeface="Symbol" panose="05050102010706020507" pitchFamily="18" charset="2"/>
                  </a:rPr>
                  <a:t> </a:t>
                </a:r>
                <a:r>
                  <a:rPr lang="ru-RU" altLang="ru-RU" sz="2800" dirty="0">
                    <a:sym typeface="Symbol" panose="05050102010706020507" pitchFamily="18" charset="2"/>
                  </a:rPr>
                  <a:t>из максимального правдоподобия (наименьших квадратов), но и оценить амплитуду погрешностей </a:t>
                </a:r>
                <a14:m>
                  <m:oMath xmlns:m="http://schemas.openxmlformats.org/officeDocument/2006/math">
                    <m:r>
                      <a:rPr lang="ru-RU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𝜎</m:t>
                    </m:r>
                  </m:oMath>
                </a14:m>
                <a:endParaRPr lang="en-US" altLang="ru-RU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eaLnBrk="1" hangingPunct="1"/>
                <a:r>
                  <a:rPr lang="ru-RU" altLang="ru-RU" sz="2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Далее можно оценить погрешность определения </a:t>
                </a:r>
                <a14:m>
                  <m:oMath xmlns:m="http://schemas.openxmlformats.org/officeDocument/2006/math">
                    <m:r>
                      <a:rPr lang="ru-RU" altLang="ru-RU" sz="2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</m:oMath>
                </a14:m>
                <a:r>
                  <a:rPr lang="ru-RU" altLang="ru-RU" sz="2800" dirty="0">
                    <a:sym typeface="Symbol" panose="05050102010706020507" pitchFamily="18" charset="2"/>
                  </a:rPr>
                  <a:t>, т.е. насколько достоверно имеющиеся данные определяют параметры системы</a:t>
                </a:r>
              </a:p>
              <a:p>
                <a:pPr eaLnBrk="1" hangingPunct="1"/>
                <a:r>
                  <a:rPr lang="ru-RU" altLang="ru-RU" sz="2800" dirty="0">
                    <a:sym typeface="Symbol" panose="05050102010706020507" pitchFamily="18" charset="2"/>
                  </a:rPr>
                  <a:t>В общем,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𝑙</m:t>
                    </m:r>
                  </m:oMath>
                </a14:m>
                <a:r>
                  <a:rPr lang="ru-RU" altLang="ru-RU" sz="2800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ru-RU" sz="2800" dirty="0">
                    <a:sym typeface="Symbol" panose="05050102010706020507" pitchFamily="18" charset="2"/>
                  </a:rPr>
                  <a:t> </a:t>
                </a:r>
                <a:r>
                  <a:rPr lang="ru-RU" altLang="ru-RU" sz="2800" dirty="0">
                    <a:sym typeface="Symbol" panose="05050102010706020507" pitchFamily="18" charset="2"/>
                  </a:rPr>
                  <a:t>и т.д. являются статистиками (функциями от выборки). Проверка гипотез основывается на их значениях в сравнении с доверительными интервалами.</a:t>
                </a:r>
                <a:endParaRPr lang="en-US" altLang="ru-RU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3557" name="Rectangle 3">
                <a:extLst>
                  <a:ext uri="{FF2B5EF4-FFF2-40B4-BE49-F238E27FC236}">
                    <a16:creationId xmlns:a16="http://schemas.microsoft.com/office/drawing/2014/main" id="{381AD3BD-0198-472A-86FC-7A951B4CB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r="-1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098CEA5-CC6D-4F81-833A-A902E837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24579" name="Номер слайда 5">
            <a:extLst>
              <a:ext uri="{FF2B5EF4-FFF2-40B4-BE49-F238E27FC236}">
                <a16:creationId xmlns:a16="http://schemas.microsoft.com/office/drawing/2014/main" id="{726581DD-12EE-4CCD-8DD9-C55D17F5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84BCBA-98C7-47D4-94F4-4A534D48926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F40C8E51-1F14-4CE6-9316-85C7E0706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Нормальное распределение</a:t>
            </a:r>
          </a:p>
        </p:txBody>
      </p:sp>
      <p:pic>
        <p:nvPicPr>
          <p:cNvPr id="24581" name="Picture 8">
            <a:extLst>
              <a:ext uri="{FF2B5EF4-FFF2-40B4-BE49-F238E27FC236}">
                <a16:creationId xmlns:a16="http://schemas.microsoft.com/office/drawing/2014/main" id="{BD2E9210-D582-4D30-89E6-C7F82B175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0713"/>
            <a:ext cx="7756525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582" name="Объект 2">
                <a:extLst>
                  <a:ext uri="{FF2B5EF4-FFF2-40B4-BE49-F238E27FC236}">
                    <a16:creationId xmlns:a16="http://schemas.microsoft.com/office/drawing/2014/main" id="{1F878DB1-7528-44DE-BF1C-10E3593AB5F9}"/>
                  </a:ext>
                </a:extLst>
              </p:cNvPr>
              <p:cNvSpPr txBox="1"/>
              <p:nvPr/>
            </p:nvSpPr>
            <p:spPr bwMode="auto">
              <a:xfrm>
                <a:off x="1198562" y="874713"/>
                <a:ext cx="5821709" cy="10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582" name="Объект 2">
                <a:extLst>
                  <a:ext uri="{FF2B5EF4-FFF2-40B4-BE49-F238E27FC236}">
                    <a16:creationId xmlns:a16="http://schemas.microsoft.com/office/drawing/2014/main" id="{1F878DB1-7528-44DE-BF1C-10E3593AB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8562" y="874713"/>
                <a:ext cx="5821709" cy="101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F1DFE91-C56A-484C-9253-4475971399E8}"/>
              </a:ext>
            </a:extLst>
          </p:cNvPr>
          <p:cNvSpPr txBox="1"/>
          <p:nvPr/>
        </p:nvSpPr>
        <p:spPr>
          <a:xfrm>
            <a:off x="6876256" y="908720"/>
            <a:ext cx="20701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+mn-lt"/>
                <a:cs typeface="Arial" charset="0"/>
              </a:rPr>
              <a:t>плотность вероятности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8D2C67-7FFA-48F0-84DD-A95AC4FD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  <a:endParaRPr lang="ru-RU" dirty="0"/>
          </a:p>
        </p:txBody>
      </p:sp>
      <p:sp>
        <p:nvSpPr>
          <p:cNvPr id="6147" name="Номер слайда 5">
            <a:extLst>
              <a:ext uri="{FF2B5EF4-FFF2-40B4-BE49-F238E27FC236}">
                <a16:creationId xmlns:a16="http://schemas.microsoft.com/office/drawing/2014/main" id="{E0EBE1E5-2F5D-4B86-8BB4-9B31C274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1E99C7-FD45-4301-BFB1-E180A6C994E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C0D0B8B-D3EC-4254-B88F-C74EEDC7E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D50FE0EA-CB3E-454E-8900-9D639E7AD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/>
              <a:t>Правильная постановка задачи регрессии в терминах мат. статистики – залог достоверного результата обработки экспериментальных данных</a:t>
            </a:r>
          </a:p>
          <a:p>
            <a:pPr eaLnBrk="1" hangingPunct="1"/>
            <a:r>
              <a:rPr lang="ru-RU" altLang="ru-RU" sz="2800" dirty="0"/>
              <a:t>Линейные и нелинейные модели</a:t>
            </a:r>
          </a:p>
          <a:p>
            <a:pPr eaLnBrk="1" hangingPunct="1"/>
            <a:r>
              <a:rPr lang="ru-RU" altLang="ru-RU" sz="2800" dirty="0"/>
              <a:t>Стандартные предположения о погрешностях экспериментальных данных – нормальное распределение и независимость</a:t>
            </a:r>
          </a:p>
          <a:p>
            <a:pPr eaLnBrk="1" hangingPunct="1"/>
            <a:r>
              <a:rPr lang="ru-RU" altLang="ru-RU" sz="2800" dirty="0"/>
              <a:t>Сведение к методу наименьших квадратов. Ожидаемые погрешности в качестве веса.</a:t>
            </a:r>
          </a:p>
          <a:p>
            <a:pPr eaLnBrk="1" hangingPunct="1"/>
            <a:r>
              <a:rPr lang="ru-RU" altLang="ru-RU" sz="2800" dirty="0"/>
              <a:t>Стандартные распределения вероятности</a:t>
            </a:r>
          </a:p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2C37890A-AC09-4544-B1E9-8DCB3B5E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26627" name="Номер слайда 6">
            <a:extLst>
              <a:ext uri="{FF2B5EF4-FFF2-40B4-BE49-F238E27FC236}">
                <a16:creationId xmlns:a16="http://schemas.microsoft.com/office/drawing/2014/main" id="{D6515904-9119-4ED4-82B0-000AD325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BAD703-40E2-4B0E-B854-526D758A206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B388542-D54E-43A0-93B1-FEF20CDC8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Распределение хи-квадрат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Rectangle 3">
                <a:extLst>
                  <a:ext uri="{FF2B5EF4-FFF2-40B4-BE49-F238E27FC236}">
                    <a16:creationId xmlns:a16="http://schemas.microsoft.com/office/drawing/2014/main" id="{87B2B39C-8AB2-4BCE-B1B7-FFE5570218BA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388" y="1052513"/>
                <a:ext cx="8785225" cy="5472112"/>
              </a:xfrm>
            </p:spPr>
            <p:txBody>
              <a:bodyPr/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0,1</m:t>
                        </m:r>
                      </m:sub>
                    </m:sSub>
                  </m:oMath>
                </a14:m>
                <a:r>
                  <a:rPr lang="ru-RU" alt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и независимы</a:t>
                </a:r>
                <a:r>
                  <a:rPr lang="en-US" alt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altLang="ru-RU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ru-RU" altLang="ru-RU" sz="2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Мат. ожидание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b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Вариация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ru-RU" sz="24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Var</m:t>
                        </m:r>
                      </m:fName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func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altLang="ru-RU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ru-RU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ru-RU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𝜈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alt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altLang="ru-RU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629" name="Rectangle 3">
                <a:extLst>
                  <a:ext uri="{FF2B5EF4-FFF2-40B4-BE49-F238E27FC236}">
                    <a16:creationId xmlns:a16="http://schemas.microsoft.com/office/drawing/2014/main" id="{87B2B39C-8AB2-4BCE-B1B7-FFE557021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388" y="1052513"/>
                <a:ext cx="8785225" cy="5472112"/>
              </a:xfrm>
              <a:blipFill>
                <a:blip r:embed="rId3"/>
                <a:stretch>
                  <a:fillRect l="-139" t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630" name="Object 20">
            <a:extLst>
              <a:ext uri="{FF2B5EF4-FFF2-40B4-BE49-F238E27FC236}">
                <a16:creationId xmlns:a16="http://schemas.microsoft.com/office/drawing/2014/main" id="{3AAC975D-2050-44B4-A0AA-414960ACB313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471851"/>
              </p:ext>
            </p:extLst>
          </p:nvPr>
        </p:nvGraphicFramePr>
        <p:xfrm>
          <a:off x="134938" y="2460625"/>
          <a:ext cx="5792787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Graph" r:id="rId4" imgW="4056278" imgH="2887066" progId="Origin50.Graph">
                  <p:embed/>
                </p:oleObj>
              </mc:Choice>
              <mc:Fallback>
                <p:oleObj name="Graph" r:id="rId4" imgW="4056278" imgH="2887066" progId="Origin50.Graph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2460625"/>
                        <a:ext cx="5792787" cy="412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631" name="Text Box 22">
                <a:extLst>
                  <a:ext uri="{FF2B5EF4-FFF2-40B4-BE49-F238E27FC236}">
                    <a16:creationId xmlns:a16="http://schemas.microsoft.com/office/drawing/2014/main" id="{264BDBDA-90EE-41B3-A88B-8761BF510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8224" y="3356992"/>
                <a:ext cx="2411412" cy="2947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dirty="0">
                    <a:solidFill>
                      <a:schemeClr val="folHlink"/>
                    </a:solidFill>
                    <a:latin typeface="+mn-lt"/>
                  </a:rPr>
                  <a:t>Оценка вариации выборки из нормального распределения</a:t>
                </a:r>
                <a:endParaRPr lang="en-US" altLang="ru-RU" sz="2400" dirty="0">
                  <a:solidFill>
                    <a:schemeClr val="folHlink"/>
                  </a:solidFill>
                  <a:latin typeface="+mn-lt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𝜈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=1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𝜈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altLang="ru-RU" sz="2400" dirty="0">
                  <a:solidFill>
                    <a:schemeClr val="folHlin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631" name="Text Box 22">
                <a:extLst>
                  <a:ext uri="{FF2B5EF4-FFF2-40B4-BE49-F238E27FC236}">
                    <a16:creationId xmlns:a16="http://schemas.microsoft.com/office/drawing/2014/main" id="{264BDBDA-90EE-41B3-A88B-8761BF510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3356992"/>
                <a:ext cx="2411412" cy="2947217"/>
              </a:xfrm>
              <a:prstGeom prst="rect">
                <a:avLst/>
              </a:prstGeom>
              <a:blipFill>
                <a:blip r:embed="rId6"/>
                <a:stretch>
                  <a:fillRect l="-4051" t="-1449" r="-20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Объект 3">
                <a:extLst>
                  <a:ext uri="{FF2B5EF4-FFF2-40B4-BE49-F238E27FC236}">
                    <a16:creationId xmlns:a16="http://schemas.microsoft.com/office/drawing/2014/main" id="{D8A3A2B9-B039-4095-AE45-4DDC8558495D}"/>
                  </a:ext>
                </a:extLst>
              </p:cNvPr>
              <p:cNvSpPr txBox="1"/>
              <p:nvPr/>
            </p:nvSpPr>
            <p:spPr bwMode="auto">
              <a:xfrm>
                <a:off x="5678247" y="1412776"/>
                <a:ext cx="3456384" cy="1241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633" name="Объект 3">
                <a:extLst>
                  <a:ext uri="{FF2B5EF4-FFF2-40B4-BE49-F238E27FC236}">
                    <a16:creationId xmlns:a16="http://schemas.microsoft.com/office/drawing/2014/main" id="{D8A3A2B9-B039-4095-AE45-4DDC8558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8247" y="1412776"/>
                <a:ext cx="3456384" cy="1241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A6A34C58-CA1C-4675-B412-EF942994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27651" name="Номер слайда 6">
            <a:extLst>
              <a:ext uri="{FF2B5EF4-FFF2-40B4-BE49-F238E27FC236}">
                <a16:creationId xmlns:a16="http://schemas.microsoft.com/office/drawing/2014/main" id="{A8949871-21DD-4431-88AB-8A1FD198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C47AAA-37E5-4DB8-8ECF-869C0503BD2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9324C0B6-6A8E-42D8-9E2B-66C9A29A1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Распределение хи-квадрат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A85AE491-BB5E-4ECE-A3F6-8D8AC23FD7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</a:rPr>
              <a:t>    </a:t>
            </a:r>
          </a:p>
          <a:p>
            <a:endParaRPr lang="ru-RU" altLang="ru-RU" sz="2400" dirty="0">
              <a:latin typeface="Times New Roman" panose="02020603050405020304" pitchFamily="18" charset="0"/>
            </a:endParaRPr>
          </a:p>
          <a:p>
            <a:endParaRPr lang="ru-RU" altLang="ru-RU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7654" name="Object 14">
            <a:extLst>
              <a:ext uri="{FF2B5EF4-FFF2-40B4-BE49-F238E27FC236}">
                <a16:creationId xmlns:a16="http://schemas.microsoft.com/office/drawing/2014/main" id="{CEB40039-A932-4BB1-8DBF-640D7C8C42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1638300"/>
          <a:ext cx="698500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Graph" r:id="rId3" imgW="4137965" imgH="2895600" progId="Origin50.Graph">
                  <p:embed/>
                </p:oleObj>
              </mc:Choice>
              <mc:Fallback>
                <p:oleObj name="Graph" r:id="rId3" imgW="4137965" imgH="2895600" progId="Origin50.Graph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38300"/>
                        <a:ext cx="6985000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655" name="Объект 1">
                <a:extLst>
                  <a:ext uri="{FF2B5EF4-FFF2-40B4-BE49-F238E27FC236}">
                    <a16:creationId xmlns:a16="http://schemas.microsoft.com/office/drawing/2014/main" id="{A094A6C9-A21E-4214-85BF-AD133A616DCD}"/>
                  </a:ext>
                </a:extLst>
              </p:cNvPr>
              <p:cNvSpPr txBox="1"/>
              <p:nvPr/>
            </p:nvSpPr>
            <p:spPr bwMode="auto">
              <a:xfrm>
                <a:off x="395536" y="1033041"/>
                <a:ext cx="2447503" cy="739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limLow>
                        <m:limLow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li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f>
                            <m:fPr>
                              <m:type m:val="lin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655" name="Объект 1">
                <a:extLst>
                  <a:ext uri="{FF2B5EF4-FFF2-40B4-BE49-F238E27FC236}">
                    <a16:creationId xmlns:a16="http://schemas.microsoft.com/office/drawing/2014/main" id="{A094A6C9-A21E-4214-85BF-AD133A616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033041"/>
                <a:ext cx="2447503" cy="739775"/>
              </a:xfrm>
              <a:prstGeom prst="rect">
                <a:avLst/>
              </a:prstGeom>
              <a:blipFill>
                <a:blip r:embed="rId5"/>
                <a:stretch>
                  <a:fillRect t="-34426" r="-9975" b="-55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CCA561BC-DAAA-4ECA-A7CF-0FFB15B6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28675" name="Номер слайда 6">
            <a:extLst>
              <a:ext uri="{FF2B5EF4-FFF2-40B4-BE49-F238E27FC236}">
                <a16:creationId xmlns:a16="http://schemas.microsoft.com/office/drawing/2014/main" id="{3427A79C-7E51-4FD4-A41E-AF7FEB74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0D8A3D-FDC5-44BD-989D-B95AAB07FF04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/>
          </a:p>
        </p:txBody>
      </p:sp>
      <p:pic>
        <p:nvPicPr>
          <p:cNvPr id="28676" name="Picture 16">
            <a:extLst>
              <a:ext uri="{FF2B5EF4-FFF2-40B4-BE49-F238E27FC236}">
                <a16:creationId xmlns:a16="http://schemas.microsoft.com/office/drawing/2014/main" id="{DC0722BD-F8BB-49CF-89F5-98DCD8E3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474788"/>
            <a:ext cx="579755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2">
                <a:extLst>
                  <a:ext uri="{FF2B5EF4-FFF2-40B4-BE49-F238E27FC236}">
                    <a16:creationId xmlns:a16="http://schemas.microsoft.com/office/drawing/2014/main" id="{A5BB56DA-C916-4645-A8AD-7595034301B7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altLang="ru-RU" dirty="0"/>
                  <a:t>Распределение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ru-RU" dirty="0"/>
                  <a:t> (</a:t>
                </a:r>
                <a:r>
                  <a:rPr lang="ru-RU" altLang="ru-RU" dirty="0"/>
                  <a:t>Фишера)</a:t>
                </a:r>
              </a:p>
            </p:txBody>
          </p:sp>
        </mc:Choice>
        <mc:Fallback xmlns="">
          <p:sp>
            <p:nvSpPr>
              <p:cNvPr id="28677" name="Rectangle 2">
                <a:extLst>
                  <a:ext uri="{FF2B5EF4-FFF2-40B4-BE49-F238E27FC236}">
                    <a16:creationId xmlns:a16="http://schemas.microsoft.com/office/drawing/2014/main" id="{A5BB56DA-C916-4645-A8AD-759503430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90" b="-31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Rectangle 3">
                <a:extLst>
                  <a:ext uri="{FF2B5EF4-FFF2-40B4-BE49-F238E27FC236}">
                    <a16:creationId xmlns:a16="http://schemas.microsoft.com/office/drawing/2014/main" id="{4C297F11-7046-4A25-95CA-C33528ADB8ED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79388" y="1052513"/>
                <a:ext cx="8785225" cy="54721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400" i="0" dirty="0">
                    <a:solidFill>
                      <a:srgbClr val="000000"/>
                    </a:solidFill>
                    <a:latin typeface="+mj-lt"/>
                  </a:rPr>
                  <a:t>, 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и независимы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ru-RU" altLang="ru-RU" sz="2400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𝐸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𝑍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)=</m:t>
                    </m:r>
                    <m:f>
                      <m:f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𝑚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𝑚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−2</m:t>
                        </m:r>
                      </m:den>
                    </m:f>
                  </m:oMath>
                </a14:m>
                <a:endParaRPr lang="ru-RU" altLang="ru-RU" sz="2400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Var</m:t>
                        </m:r>
                      </m:fName>
                      <m:e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func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−4)</m:t>
                        </m:r>
                      </m:den>
                    </m:f>
                  </m:oMath>
                </a14:m>
                <a:endParaRPr lang="en-US" altLang="ru-RU" sz="2400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limLow>
                      <m:limLow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altLang="ru-RU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8" name="Rectangle 3">
                <a:extLst>
                  <a:ext uri="{FF2B5EF4-FFF2-40B4-BE49-F238E27FC236}">
                    <a16:creationId xmlns:a16="http://schemas.microsoft.com/office/drawing/2014/main" id="{4C297F11-7046-4A25-95CA-C33528ADB8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79388" y="1052513"/>
                <a:ext cx="8785225" cy="5472112"/>
              </a:xfrm>
              <a:blipFill>
                <a:blip r:embed="rId5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Объект 1">
                <a:extLst>
                  <a:ext uri="{FF2B5EF4-FFF2-40B4-BE49-F238E27FC236}">
                    <a16:creationId xmlns:a16="http://schemas.microsoft.com/office/drawing/2014/main" id="{0FF7C22C-2E6C-4216-93A2-EC8F047E9D91}"/>
                  </a:ext>
                </a:extLst>
              </p:cNvPr>
              <p:cNvSpPr txBox="1"/>
              <p:nvPr/>
            </p:nvSpPr>
            <p:spPr bwMode="auto">
              <a:xfrm>
                <a:off x="251520" y="5517232"/>
                <a:ext cx="7056784" cy="10421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684" name="Объект 1">
                <a:extLst>
                  <a:ext uri="{FF2B5EF4-FFF2-40B4-BE49-F238E27FC236}">
                    <a16:creationId xmlns:a16="http://schemas.microsoft.com/office/drawing/2014/main" id="{0FF7C22C-2E6C-4216-93A2-EC8F047E9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517232"/>
                <a:ext cx="7056784" cy="10421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12BC4AA9-8501-4241-BA3C-84761D99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30723" name="Номер слайда 5">
            <a:extLst>
              <a:ext uri="{FF2B5EF4-FFF2-40B4-BE49-F238E27FC236}">
                <a16:creationId xmlns:a16="http://schemas.microsoft.com/office/drawing/2014/main" id="{DCFD3F1B-9D11-4449-9F1C-F5D2CED3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ABC38B-BD0F-4149-BA62-EA0778CB62E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044AC232-BFE6-4EE8-8903-85526DE4E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Распределение Стьюдента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0" name="Rectangle 3">
                <a:extLst>
                  <a:ext uri="{FF2B5EF4-FFF2-40B4-BE49-F238E27FC236}">
                    <a16:creationId xmlns:a16="http://schemas.microsoft.com/office/drawing/2014/main" id="{8B3DFF2D-35BD-4285-8209-0787E32D856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</m:oMath>
                </a14:m>
                <a:r>
                  <a:rPr lang="ru-RU" sz="2400" i="0" dirty="0">
                    <a:solidFill>
                      <a:srgbClr val="000000"/>
                    </a:solidFill>
                    <a:latin typeface="+mj-lt"/>
                  </a:rPr>
                  <a:t>, 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2400" dirty="0"/>
                  <a:t> и независимы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ru-RU" sz="2400" dirty="0"/>
              </a:p>
              <a:p>
                <a:pPr marL="357188" indent="-357188"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ru-RU" sz="2400" dirty="0"/>
              </a:p>
              <a:p>
                <a:pPr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Var</m:t>
                        </m:r>
                      </m:fName>
                      <m:e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func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ru-RU" sz="2400" dirty="0"/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limLow>
                      <m:limLow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li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sub>
                    </m:sSub>
                  </m:oMath>
                </a14:m>
                <a:r>
                  <a:rPr lang="ru-RU" sz="2400" dirty="0"/>
                  <a:t> </a:t>
                </a:r>
              </a:p>
            </p:txBody>
          </p:sp>
        </mc:Choice>
        <mc:Fallback xmlns="">
          <p:sp>
            <p:nvSpPr>
              <p:cNvPr id="26630" name="Rectangle 3">
                <a:extLst>
                  <a:ext uri="{FF2B5EF4-FFF2-40B4-BE49-F238E27FC236}">
                    <a16:creationId xmlns:a16="http://schemas.microsoft.com/office/drawing/2014/main" id="{8B3DFF2D-35BD-4285-8209-0787E32D8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8" name="Text Box 16">
            <a:extLst>
              <a:ext uri="{FF2B5EF4-FFF2-40B4-BE49-F238E27FC236}">
                <a16:creationId xmlns:a16="http://schemas.microsoft.com/office/drawing/2014/main" id="{192314A7-4EB3-4DB5-924B-426F5F41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5684838"/>
            <a:ext cx="3529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err="1">
                <a:solidFill>
                  <a:schemeClr val="folHlink"/>
                </a:solidFill>
                <a:latin typeface="Tahoma" panose="020B0604030504040204" pitchFamily="34" charset="0"/>
              </a:rPr>
              <a:t>Стьюдентизированная</a:t>
            </a:r>
            <a:r>
              <a:rPr lang="ru-RU" altLang="ru-RU" sz="2400" dirty="0">
                <a:solidFill>
                  <a:schemeClr val="folHlink"/>
                </a:solidFill>
                <a:latin typeface="Tahoma" panose="020B0604030504040204" pitchFamily="34" charset="0"/>
              </a:rPr>
              <a:t> </a:t>
            </a:r>
            <a:br>
              <a:rPr lang="ru-RU" altLang="ru-RU" sz="2400" dirty="0">
                <a:solidFill>
                  <a:schemeClr val="folHlink"/>
                </a:solidFill>
                <a:latin typeface="Tahoma" panose="020B0604030504040204" pitchFamily="34" charset="0"/>
              </a:rPr>
            </a:br>
            <a:r>
              <a:rPr lang="ru-RU" altLang="ru-RU" sz="2400" dirty="0">
                <a:solidFill>
                  <a:schemeClr val="folHlink"/>
                </a:solidFill>
                <a:latin typeface="Tahoma" panose="020B0604030504040204" pitchFamily="34" charset="0"/>
              </a:rPr>
              <a:t>величина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9" name="Text Box 18">
                <a:extLst>
                  <a:ext uri="{FF2B5EF4-FFF2-40B4-BE49-F238E27FC236}">
                    <a16:creationId xmlns:a16="http://schemas.microsoft.com/office/drawing/2014/main" id="{95BF080B-D0B2-4950-91EE-9BF500994A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325" y="4291013"/>
                <a:ext cx="32877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dirty="0">
                    <a:solidFill>
                      <a:schemeClr val="folHlink"/>
                    </a:solidFill>
                    <a:latin typeface="Tahoma" panose="020B0604030504040204" pitchFamily="34" charset="0"/>
                  </a:rPr>
                  <a:t>95% доверительный</a:t>
                </a:r>
                <a:br>
                  <a:rPr lang="ru-RU" altLang="ru-RU" sz="2400" dirty="0">
                    <a:solidFill>
                      <a:schemeClr val="folHlink"/>
                    </a:solidFill>
                    <a:latin typeface="Tahoma" panose="020B0604030504040204" pitchFamily="34" charset="0"/>
                  </a:rPr>
                </a:br>
                <a:r>
                  <a:rPr lang="ru-RU" altLang="ru-RU" sz="2400" dirty="0">
                    <a:solidFill>
                      <a:schemeClr val="folHlink"/>
                    </a:solidFill>
                    <a:latin typeface="Tahoma" panose="020B0604030504040204" pitchFamily="34" charset="0"/>
                  </a:rPr>
                  <a:t>интервал </a:t>
                </a:r>
                <a14:m>
                  <m:oMath xmlns:m="http://schemas.openxmlformats.org/officeDocument/2006/math">
                    <m:r>
                      <a:rPr lang="ru-RU" altLang="ru-RU" sz="2400" i="1" dirty="0" smtClean="0">
                        <a:solidFill>
                          <a:schemeClr val="folHlin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en-US" altLang="ru-RU" sz="2400" i="1" dirty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altLang="ru-RU" sz="2400" b="0" i="1" dirty="0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altLang="ru-RU" sz="2400" i="1" dirty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2,2</m:t>
                        </m:r>
                      </m:e>
                    </m:d>
                  </m:oMath>
                </a14:m>
                <a:endParaRPr lang="en-US" altLang="ru-RU" sz="2400" dirty="0">
                  <a:solidFill>
                    <a:schemeClr val="folHlin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729" name="Text Box 18">
                <a:extLst>
                  <a:ext uri="{FF2B5EF4-FFF2-40B4-BE49-F238E27FC236}">
                    <a16:creationId xmlns:a16="http://schemas.microsoft.com/office/drawing/2014/main" id="{95BF080B-D0B2-4950-91EE-9BF500994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325" y="4291013"/>
                <a:ext cx="3287713" cy="830997"/>
              </a:xfrm>
              <a:prstGeom prst="rect">
                <a:avLst/>
              </a:prstGeom>
              <a:blipFill>
                <a:blip r:embed="rId4"/>
                <a:stretch>
                  <a:fillRect l="-2968" t="-5882" b="-15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0" name="Picture 20">
            <a:extLst>
              <a:ext uri="{FF2B5EF4-FFF2-40B4-BE49-F238E27FC236}">
                <a16:creationId xmlns:a16="http://schemas.microsoft.com/office/drawing/2014/main" id="{9FB3B320-37E8-4047-9316-3751ED762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700213"/>
            <a:ext cx="56038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33" name="Объект 3">
                <a:extLst>
                  <a:ext uri="{FF2B5EF4-FFF2-40B4-BE49-F238E27FC236}">
                    <a16:creationId xmlns:a16="http://schemas.microsoft.com/office/drawing/2014/main" id="{273A7D10-5894-49BC-8060-A9E877E0119B}"/>
                  </a:ext>
                </a:extLst>
              </p:cNvPr>
              <p:cNvSpPr txBox="1"/>
              <p:nvPr/>
            </p:nvSpPr>
            <p:spPr bwMode="auto">
              <a:xfrm>
                <a:off x="3491880" y="5708352"/>
                <a:ext cx="1152078" cy="88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4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ru-RU" sz="240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733" name="Объект 3">
                <a:extLst>
                  <a:ext uri="{FF2B5EF4-FFF2-40B4-BE49-F238E27FC236}">
                    <a16:creationId xmlns:a16="http://schemas.microsoft.com/office/drawing/2014/main" id="{273A7D10-5894-49BC-8060-A9E877E01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5708352"/>
                <a:ext cx="1152078" cy="889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2DD6DBA-40FC-47A4-9379-61764358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32771" name="Номер слайда 5">
            <a:extLst>
              <a:ext uri="{FF2B5EF4-FFF2-40B4-BE49-F238E27FC236}">
                <a16:creationId xmlns:a16="http://schemas.microsoft.com/office/drawing/2014/main" id="{667CE2A1-02CE-4FAD-8064-7CA3162E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85AA63-AE98-435A-B3FE-E464090428D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44C2DD14-6E6A-4728-A5AC-19AA7D23F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Квантили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Rectangle 3">
                <a:extLst>
                  <a:ext uri="{FF2B5EF4-FFF2-40B4-BE49-F238E27FC236}">
                    <a16:creationId xmlns:a16="http://schemas.microsoft.com/office/drawing/2014/main" id="{1BC55F21-79DA-4E36-9B5F-B211E82C159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ru-RU" altLang="ru-RU" sz="2400" dirty="0"/>
                  <a:t>Применение статистических тестов и доверительных интервалов требует вычисления верхних квантилей</a:t>
                </a:r>
                <a:br>
                  <a:rPr lang="ru-RU" altLang="ru-RU" sz="2400" dirty="0"/>
                </a:br>
                <a:r>
                  <a:rPr lang="ru-RU" altLang="ru-RU" sz="2400" dirty="0"/>
                  <a:t>некоторого распределения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ru-RU" sz="2400" dirty="0"/>
                  <a:t>:</a:t>
                </a:r>
                <a:endParaRPr lang="en-US" sz="2400" i="1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spcAft>
                    <a:spcPts val="600"/>
                  </a:spcAft>
                  <a:buNone/>
                </a:pPr>
                <a:endParaRPr lang="ru-RU" altLang="ru-RU" sz="2400" dirty="0"/>
              </a:p>
              <a:p>
                <a:r>
                  <a:rPr lang="ru-RU" altLang="ru-RU" sz="2400" dirty="0"/>
                  <a:t>Обычно это нельзя сделать аналитически, но для всех стандартных распределений есть эффективные формулы, включенные во многие математические пакеты программ</a:t>
                </a:r>
              </a:p>
              <a:p>
                <a:endParaRPr lang="ru-RU" altLang="ru-RU" sz="2400" dirty="0"/>
              </a:p>
              <a:p>
                <a:r>
                  <a:rPr lang="ru-RU" altLang="ru-RU" sz="2400" dirty="0"/>
                  <a:t>Далее используем их как «элементарные функции»</a:t>
                </a:r>
              </a:p>
            </p:txBody>
          </p:sp>
        </mc:Choice>
        <mc:Fallback xmlns="">
          <p:sp>
            <p:nvSpPr>
              <p:cNvPr id="32773" name="Rectangle 3">
                <a:extLst>
                  <a:ext uri="{FF2B5EF4-FFF2-40B4-BE49-F238E27FC236}">
                    <a16:creationId xmlns:a16="http://schemas.microsoft.com/office/drawing/2014/main" id="{1BC55F21-79DA-4E36-9B5F-B211E82C15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A8782-329F-46F2-AC50-A79A6407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33795" name="Номер слайда 5">
            <a:extLst>
              <a:ext uri="{FF2B5EF4-FFF2-40B4-BE49-F238E27FC236}">
                <a16:creationId xmlns:a16="http://schemas.microsoft.com/office/drawing/2014/main" id="{9EB063C5-9D9D-4FE3-87E5-323B6690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9D4F0C-F5A6-4B55-892E-CD5815C02359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4B08B9A6-2D8E-46D0-B4C5-7144683A7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Доверительные интервалы</a:t>
            </a:r>
          </a:p>
        </p:txBody>
      </p:sp>
      <p:graphicFrame>
        <p:nvGraphicFramePr>
          <p:cNvPr id="33797" name="Object 6">
            <a:extLst>
              <a:ext uri="{FF2B5EF4-FFF2-40B4-BE49-F238E27FC236}">
                <a16:creationId xmlns:a16="http://schemas.microsoft.com/office/drawing/2014/main" id="{EA9AB3B8-B74C-4F92-9D49-0C624A4FF4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713" y="796925"/>
          <a:ext cx="8550275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Graph" r:id="rId3" imgW="4194048" imgH="2867558" progId="Origin50.Graph">
                  <p:embed/>
                </p:oleObj>
              </mc:Choice>
              <mc:Fallback>
                <p:oleObj name="Graph" r:id="rId3" imgW="4194048" imgH="2867558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796925"/>
                        <a:ext cx="8550275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FBECB-B958-4132-8566-9981A50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34819" name="Номер слайда 5">
            <a:extLst>
              <a:ext uri="{FF2B5EF4-FFF2-40B4-BE49-F238E27FC236}">
                <a16:creationId xmlns:a16="http://schemas.microsoft.com/office/drawing/2014/main" id="{A1FF2F13-97DD-471D-9206-35B094A5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BB3EFB-42AC-495C-80CD-B16EF3DBDF5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40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A2BA36D-7797-442A-8E79-9B3217AD6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Доверительные интервалы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1" name="Rectangle 3">
                <a:extLst>
                  <a:ext uri="{FF2B5EF4-FFF2-40B4-BE49-F238E27FC236}">
                    <a16:creationId xmlns:a16="http://schemas.microsoft.com/office/drawing/2014/main" id="{16C6BFA1-28C1-4DDD-BAD0-64481AEF084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altLang="ru-RU" sz="2800" dirty="0"/>
                  <a:t>В одномерном случае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8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ru-RU" sz="28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ru-RU" sz="2800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altLang="ru-RU" sz="2800" dirty="0"/>
              </a:p>
              <a:p>
                <a:pPr lvl="1"/>
                <a:r>
                  <a:rPr lang="ru-RU" altLang="ru-RU" sz="2400" dirty="0"/>
                  <a:t>Односторонний квантиль</a:t>
                </a:r>
                <a:endParaRPr lang="en-US" altLang="ru-RU" sz="2400" dirty="0"/>
              </a:p>
              <a:p>
                <a:pPr lvl="1"/>
                <a:r>
                  <a:rPr lang="ru-RU" altLang="ru-RU" sz="2400" dirty="0"/>
                  <a:t>Симметричный относительно </a:t>
                </a: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ru-RU" sz="2400" i="0" dirty="0">
                    <a:latin typeface="+mj-lt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±2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ru-RU" altLang="ru-RU" sz="2400" dirty="0"/>
                  <a:t>Симметричный относительно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US" altLang="ru-RU" sz="2400" i="0" dirty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altLang="ru-RU" sz="2400" dirty="0">
                  <a:latin typeface="Times New Roman" panose="02020603050405020304" pitchFamily="18" charset="0"/>
                </a:endParaRPr>
              </a:p>
              <a:p>
                <a:pPr lvl="1"/>
                <a:r>
                  <a:rPr lang="ru-RU" altLang="ru-RU" sz="2400" dirty="0"/>
                  <a:t>Интервал наибольшей плотности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br>
                  <a:rPr lang="en-US" altLang="ru-RU" sz="2400" dirty="0">
                    <a:latin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интервал наименьшей длины</a:t>
                </a:r>
                <a:endParaRPr lang="en-US" altLang="ru-RU" sz="2400" dirty="0"/>
              </a:p>
              <a:p>
                <a:r>
                  <a:rPr lang="ru-RU" altLang="ru-RU" sz="2800" dirty="0"/>
                  <a:t>В многомерном случае</a:t>
                </a:r>
                <a:endParaRPr lang="en-US" altLang="ru-RU" sz="2800" dirty="0"/>
              </a:p>
              <a:p>
                <a:pPr lvl="1"/>
                <a:r>
                  <a:rPr lang="ru-RU" altLang="ru-RU" sz="2400" dirty="0"/>
                  <a:t>Эллипсоид на основе среднего и матрицы ковариаций</a:t>
                </a:r>
              </a:p>
              <a:p>
                <a:pPr lvl="1"/>
                <a:r>
                  <a:rPr lang="ru-RU" altLang="ru-RU" sz="2400" dirty="0"/>
                  <a:t>Область наибольшей плотности </a:t>
                </a:r>
                <a:br>
                  <a:rPr lang="ru-RU" altLang="ru-RU" sz="2400" dirty="0"/>
                </a:br>
                <a:r>
                  <a:rPr lang="ru-RU" altLang="ru-RU" sz="2400" dirty="0"/>
                  <a:t>(наименьшего объема)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ru-RU" altLang="ru-RU" sz="2400" dirty="0"/>
              </a:p>
              <a:p>
                <a:pPr lvl="1"/>
                <a:endParaRPr lang="ru-RU" altLang="ru-RU" sz="2400" dirty="0"/>
              </a:p>
            </p:txBody>
          </p:sp>
        </mc:Choice>
        <mc:Fallback xmlns="">
          <p:sp>
            <p:nvSpPr>
              <p:cNvPr id="34821" name="Rectangle 3">
                <a:extLst>
                  <a:ext uri="{FF2B5EF4-FFF2-40B4-BE49-F238E27FC236}">
                    <a16:creationId xmlns:a16="http://schemas.microsoft.com/office/drawing/2014/main" id="{16C6BFA1-28C1-4DDD-BAD0-64481AEF0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r="-3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>
            <a:extLst>
              <a:ext uri="{FF2B5EF4-FFF2-40B4-BE49-F238E27FC236}">
                <a16:creationId xmlns:a16="http://schemas.microsoft.com/office/drawing/2014/main" id="{E3780575-2364-4ED8-86D3-A55DDCB3B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93775"/>
            <a:ext cx="6624638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Заголовок 1">
            <a:extLst>
              <a:ext uri="{FF2B5EF4-FFF2-40B4-BE49-F238E27FC236}">
                <a16:creationId xmlns:a16="http://schemas.microsoft.com/office/drawing/2014/main" id="{087F0A9B-37C6-4CA3-A6F7-362A328E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Пример для двух параметров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C99E0-D446-495C-806B-AFDF8C8E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35845" name="Номер слайда 5">
            <a:extLst>
              <a:ext uri="{FF2B5EF4-FFF2-40B4-BE49-F238E27FC236}">
                <a16:creationId xmlns:a16="http://schemas.microsoft.com/office/drawing/2014/main" id="{2CEFC633-A81F-4750-8971-4BD7BEFD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3EE6ED-0CB9-4321-9F35-DCF34458C81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1400"/>
          </a:p>
        </p:txBody>
      </p:sp>
      <p:pic>
        <p:nvPicPr>
          <p:cNvPr id="35846" name="Picture 7">
            <a:extLst>
              <a:ext uri="{FF2B5EF4-FFF2-40B4-BE49-F238E27FC236}">
                <a16:creationId xmlns:a16="http://schemas.microsoft.com/office/drawing/2014/main" id="{A1A4355B-F3F8-43C5-A21B-2AC8034E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255713"/>
            <a:ext cx="4922837" cy="49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79D4D3B0-F98D-44A4-B0A2-F6C870E2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42" y="1412776"/>
            <a:ext cx="315436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1">
            <a:extLst>
              <a:ext uri="{FF2B5EF4-FFF2-40B4-BE49-F238E27FC236}">
                <a16:creationId xmlns:a16="http://schemas.microsoft.com/office/drawing/2014/main" id="{0FAB157F-2A12-4959-8ABF-044842F5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7837488" cy="739775"/>
          </a:xfrm>
        </p:spPr>
        <p:txBody>
          <a:bodyPr/>
          <a:lstStyle/>
          <a:p>
            <a:r>
              <a:rPr lang="ru-RU" altLang="ru-RU"/>
              <a:t>Многомерное норм. распределение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Объект 2">
                <a:extLst>
                  <a:ext uri="{FF2B5EF4-FFF2-40B4-BE49-F238E27FC236}">
                    <a16:creationId xmlns:a16="http://schemas.microsoft.com/office/drawing/2014/main" id="{352C04B7-194D-42E8-8FBA-CF8B08C53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388" y="989013"/>
                <a:ext cx="8785225" cy="54006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𝛍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𝛍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ru-RU" altLang="ru-RU" sz="2400" dirty="0"/>
                  <a:t> </a:t>
                </a:r>
                <a:endParaRPr lang="en-US" altLang="ru-RU" sz="2400" dirty="0"/>
              </a:p>
              <a:p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размерность пространства,</a:t>
                </a:r>
                <a:br>
                  <a:rPr lang="ru-RU" altLang="ru-RU" sz="2400" dirty="0"/>
                </a:br>
                <a14:m>
                  <m:oMath xmlns:m="http://schemas.openxmlformats.org/officeDocument/2006/math">
                    <m:r>
                      <a:rPr lang="ru-RU" altLang="ru-RU" sz="2400" b="1" i="0" dirty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ru-RU" altLang="ru-RU" sz="2400" dirty="0"/>
                  <a:t> </a:t>
                </a:r>
                <a:r>
                  <a:rPr lang="en-US" altLang="ru-RU" sz="2400" dirty="0"/>
                  <a:t>–</a:t>
                </a:r>
                <a:r>
                  <a:rPr lang="ru-RU" altLang="ru-RU" sz="2400" dirty="0"/>
                  <a:t> положительно определенная</a:t>
                </a:r>
                <a:br>
                  <a:rPr lang="ru-RU" altLang="ru-RU" sz="2400" dirty="0"/>
                </a:br>
                <a:r>
                  <a:rPr lang="ru-RU" altLang="ru-RU" sz="2400" dirty="0"/>
                  <a:t>симметричная матрица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ru-RU" sz="2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𝚺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𝐐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𝐐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diag</m:t>
                    </m:r>
                    <m:d>
                      <m:d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…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𝐐</m:t>
                        </m:r>
                      </m:e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ru-RU" sz="2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𝐐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𝐈</m:t>
                    </m:r>
                  </m:oMath>
                </a14:m>
                <a:br>
                  <a:rPr lang="en-US" sz="2400" b="1" i="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ru-RU" sz="2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𝐐𝐮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𝐐</m:t>
                        </m:r>
                        <m:r>
                          <a:rPr lang="ru-RU" sz="24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𝛍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400" b="1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𝐐𝐮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hr m:val="∏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1" i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𝐐</m:t>
                                    </m:r>
                                    <m:r>
                                      <a:rPr lang="ru-RU" sz="2400" b="1" i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𝛍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400" b="1" i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𝐐𝐮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ru-RU" altLang="ru-RU" sz="2400" dirty="0"/>
                  <a:t> </a:t>
                </a:r>
              </a:p>
              <a:p>
                <a:r>
                  <a:rPr lang="ru-RU" altLang="ru-RU" sz="2400" dirty="0">
                    <a:solidFill>
                      <a:srgbClr val="3333CC"/>
                    </a:solidFill>
                  </a:rPr>
                  <a:t>Область наибольшей плотности – эллипсоид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altLang="ru-RU" sz="2400" b="1" dirty="0">
                  <a:latin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𝐮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𝚺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𝐮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𝐐𝐮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𝐈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𝚺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𝐐𝐮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𝐐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𝐐𝐮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𝐮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36868" name="Объект 2">
                <a:extLst>
                  <a:ext uri="{FF2B5EF4-FFF2-40B4-BE49-F238E27FC236}">
                    <a16:creationId xmlns:a16="http://schemas.microsoft.com/office/drawing/2014/main" id="{352C04B7-194D-42E8-8FBA-CF8B08C53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989013"/>
                <a:ext cx="8785225" cy="5400675"/>
              </a:xfrm>
              <a:blipFill>
                <a:blip r:embed="rId4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9487F-8422-43AB-B0DE-E54BD6DF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36870" name="Номер слайда 5">
            <a:extLst>
              <a:ext uri="{FF2B5EF4-FFF2-40B4-BE49-F238E27FC236}">
                <a16:creationId xmlns:a16="http://schemas.microsoft.com/office/drawing/2014/main" id="{4EBF9D6C-269F-4567-A37C-03EE8914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12E91E-900D-4B64-A492-9AD3F4EB0F3A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19693-0441-4ED3-AF62-316E067F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8195" name="Номер слайда 5">
            <a:extLst>
              <a:ext uri="{FF2B5EF4-FFF2-40B4-BE49-F238E27FC236}">
                <a16:creationId xmlns:a16="http://schemas.microsoft.com/office/drawing/2014/main" id="{E7AF3F8D-9E36-43BF-BEC9-94FE8DAC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E2823A-B09B-418E-9AB5-8D4A101AC44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074B4C45-BF7D-4F89-B6FC-AF372049F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altLang="ru-RU"/>
            </a:br>
            <a:r>
              <a:rPr lang="ru-RU" altLang="ru-RU"/>
              <a:t>Введение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33B699E3-B781-48DF-8F1E-DBE341C8D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Часто неизвестную систему можно описать всего несколькими параметрами</a:t>
            </a:r>
          </a:p>
          <a:p>
            <a:pPr eaLnBrk="1" hangingPunct="1"/>
            <a:r>
              <a:rPr lang="ru-RU" altLang="ru-RU" dirty="0"/>
              <a:t>Либо система простая, либо мы сознательно упрощаем, так как больше информации восстановить из имеющихся данных не представляется возможным</a:t>
            </a:r>
          </a:p>
          <a:p>
            <a:pPr eaLnBrk="1" hangingPunct="1"/>
            <a:r>
              <a:rPr lang="ru-RU" altLang="ru-RU" dirty="0"/>
              <a:t>По входным данным («много чисел») получаем всего несколько – регрессия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A869B979-EF8A-4077-87A5-477FEAAB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9219" name="Номер слайда 5">
            <a:extLst>
              <a:ext uri="{FF2B5EF4-FFF2-40B4-BE49-F238E27FC236}">
                <a16:creationId xmlns:a16="http://schemas.microsoft.com/office/drawing/2014/main" id="{111AECD1-1BAB-4A31-895B-E5AA4171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8ABE1A-2C36-4629-B5F1-81A3E8312BC9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C8B4D835-F1ED-486E-BECA-E66847956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Пример –</a:t>
            </a:r>
            <a:r>
              <a:rPr lang="en-US" altLang="ru-RU" dirty="0"/>
              <a:t> </a:t>
            </a:r>
            <a:r>
              <a:rPr lang="ru-RU" altLang="ru-RU" dirty="0"/>
              <a:t>зашумленные данные</a:t>
            </a:r>
          </a:p>
        </p:txBody>
      </p:sp>
      <p:graphicFrame>
        <p:nvGraphicFramePr>
          <p:cNvPr id="9221" name="Object 6">
            <a:extLst>
              <a:ext uri="{FF2B5EF4-FFF2-40B4-BE49-F238E27FC236}">
                <a16:creationId xmlns:a16="http://schemas.microsoft.com/office/drawing/2014/main" id="{C33326B0-D629-4093-84BB-E8D584D38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52494"/>
              </p:ext>
            </p:extLst>
          </p:nvPr>
        </p:nvGraphicFramePr>
        <p:xfrm>
          <a:off x="749300" y="687388"/>
          <a:ext cx="8170863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Graph" r:id="rId3" imgW="3891600" imgH="2828520" progId="Origin50.Graph">
                  <p:embed/>
                </p:oleObj>
              </mc:Choice>
              <mc:Fallback>
                <p:oleObj name="Graph" r:id="rId3" imgW="3891600" imgH="282852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687388"/>
                        <a:ext cx="8170863" cy="593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Text Box 7">
                <a:extLst>
                  <a:ext uri="{FF2B5EF4-FFF2-40B4-BE49-F238E27FC236}">
                    <a16:creationId xmlns:a16="http://schemas.microsoft.com/office/drawing/2014/main" id="{A5D033D5-EAFC-4130-B7D9-702C1312F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1913" y="842963"/>
                <a:ext cx="3961918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+</m:t>
                    </m:r>
                  </m:oMath>
                </a14:m>
                <a:r>
                  <a:rPr lang="en-US" sz="2800" dirty="0">
                    <a:solidFill>
                      <a:schemeClr val="hlink"/>
                    </a:solidFill>
                    <a:latin typeface="Times New Roman" pitchFamily="18" charset="0"/>
                  </a:rPr>
                  <a:t> </a:t>
                </a:r>
                <a:r>
                  <a:rPr lang="ru-RU" sz="2800" dirty="0">
                    <a:solidFill>
                      <a:schemeClr val="hlink"/>
                    </a:solidFill>
                    <a:latin typeface="+mn-lt"/>
                  </a:rPr>
                  <a:t>шум</a:t>
                </a:r>
              </a:p>
              <a:p>
                <a:pPr eaLnBrk="1" hangingPunct="1">
                  <a:defRPr/>
                </a:pPr>
                <a:r>
                  <a:rPr lang="ru-RU" sz="2800" dirty="0">
                    <a:solidFill>
                      <a:schemeClr val="hlink"/>
                    </a:solidFill>
                  </a:rPr>
                  <a:t>Какая исходная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2800" dirty="0">
                    <a:solidFill>
                      <a:schemeClr val="hlink"/>
                    </a:solidFill>
                  </a:rPr>
                  <a:t>?</a:t>
                </a:r>
                <a:r>
                  <a:rPr lang="en-US" sz="2800" dirty="0">
                    <a:solidFill>
                      <a:schemeClr val="hlink"/>
                    </a:solidFill>
                  </a:rPr>
                  <a:t> </a:t>
                </a:r>
                <a:endParaRPr lang="ru-RU" sz="2800" dirty="0">
                  <a:solidFill>
                    <a:schemeClr val="hlink"/>
                  </a:solidFill>
                </a:endParaRPr>
              </a:p>
            </p:txBody>
          </p:sp>
        </mc:Choice>
        <mc:Fallback xmlns="">
          <p:sp>
            <p:nvSpPr>
              <p:cNvPr id="6151" name="Text Box 7">
                <a:extLst>
                  <a:ext uri="{FF2B5EF4-FFF2-40B4-BE49-F238E27FC236}">
                    <a16:creationId xmlns:a16="http://schemas.microsoft.com/office/drawing/2014/main" id="{A5D033D5-EAFC-4130-B7D9-702C131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842963"/>
                <a:ext cx="3961918" cy="954107"/>
              </a:xfrm>
              <a:prstGeom prst="rect">
                <a:avLst/>
              </a:prstGeom>
              <a:blipFill>
                <a:blip r:embed="rId5"/>
                <a:stretch>
                  <a:fillRect l="-3077" t="-7006" b="-159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Text Box 10">
            <a:extLst>
              <a:ext uri="{FF2B5EF4-FFF2-40B4-BE49-F238E27FC236}">
                <a16:creationId xmlns:a16="http://schemas.microsoft.com/office/drawing/2014/main" id="{46EC925A-628B-4A4D-8BD6-FCB5BCB1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564188"/>
            <a:ext cx="248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dirty="0">
                <a:solidFill>
                  <a:schemeClr val="folHlink"/>
                </a:solidFill>
                <a:latin typeface="Tahoma" panose="020B0604030504040204" pitchFamily="34" charset="0"/>
              </a:rPr>
              <a:t>1000 </a:t>
            </a:r>
            <a:r>
              <a:rPr lang="ru-RU" altLang="ru-RU" sz="2400" dirty="0">
                <a:solidFill>
                  <a:schemeClr val="folHlink"/>
                </a:solidFill>
                <a:latin typeface="Tahoma" panose="020B0604030504040204" pitchFamily="34" charset="0"/>
              </a:rPr>
              <a:t>измерений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13CEE523-0C93-42B9-A1D4-C55B2AB3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Методы обработки сигналов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F492B-9924-4B62-ACDE-54255261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0244" name="Номер слайда 5">
            <a:extLst>
              <a:ext uri="{FF2B5EF4-FFF2-40B4-BE49-F238E27FC236}">
                <a16:creationId xmlns:a16="http://schemas.microsoft.com/office/drawing/2014/main" id="{519043AA-F1FE-4504-AF6C-A56D9594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DE5409-82DA-4EE6-9E22-1B0149D9627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/>
          </a:p>
        </p:txBody>
      </p:sp>
      <p:graphicFrame>
        <p:nvGraphicFramePr>
          <p:cNvPr id="10245" name="Объект 6">
            <a:extLst>
              <a:ext uri="{FF2B5EF4-FFF2-40B4-BE49-F238E27FC236}">
                <a16:creationId xmlns:a16="http://schemas.microsoft.com/office/drawing/2014/main" id="{AF8AED9F-724C-496B-AC72-0A92F1E3C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392051"/>
              </p:ext>
            </p:extLst>
          </p:nvPr>
        </p:nvGraphicFramePr>
        <p:xfrm>
          <a:off x="748800" y="687388"/>
          <a:ext cx="8154987" cy="593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Graph" r:id="rId3" imgW="3891240" imgH="2828520" progId="Origin50.Graph">
                  <p:embed/>
                </p:oleObj>
              </mc:Choice>
              <mc:Fallback>
                <p:oleObj name="Graph" r:id="rId3" imgW="3891240" imgH="2828520" progId="Origin50.Graph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00" y="687388"/>
                        <a:ext cx="8154987" cy="593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7">
            <a:extLst>
              <a:ext uri="{FF2B5EF4-FFF2-40B4-BE49-F238E27FC236}">
                <a16:creationId xmlns:a16="http://schemas.microsoft.com/office/drawing/2014/main" id="{091ED2BB-12B4-474F-86F0-32076C55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42963"/>
            <a:ext cx="74247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hlink"/>
                </a:solidFill>
                <a:latin typeface="Tahoma" panose="020B0604030504040204" pitchFamily="34" charset="0"/>
              </a:rPr>
              <a:t>Сглаживание (бегущее среднее) с окном 50 точек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hlink"/>
                </a:solidFill>
                <a:latin typeface="Tahoma" panose="020B0604030504040204" pitchFamily="34" charset="0"/>
              </a:rPr>
              <a:t>– дает общее представление</a:t>
            </a:r>
            <a:r>
              <a:rPr lang="en-US" altLang="ru-RU" sz="2400" dirty="0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endParaRPr lang="ru-RU" altLang="ru-RU" sz="2400" dirty="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D64F05F-4AD0-42D5-8C19-5126C8D3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1267" name="Номер слайда 5">
            <a:extLst>
              <a:ext uri="{FF2B5EF4-FFF2-40B4-BE49-F238E27FC236}">
                <a16:creationId xmlns:a16="http://schemas.microsoft.com/office/drawing/2014/main" id="{3DC51D13-4403-485B-AE34-11599747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37DEAF-75FE-417F-873F-359F23FBA1C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55CE940A-9EDF-4458-B0A9-D8497753C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Сведение к регрессии</a:t>
            </a:r>
          </a:p>
        </p:txBody>
      </p:sp>
      <p:graphicFrame>
        <p:nvGraphicFramePr>
          <p:cNvPr id="11269" name="Object 3">
            <a:extLst>
              <a:ext uri="{FF2B5EF4-FFF2-40B4-BE49-F238E27FC236}">
                <a16:creationId xmlns:a16="http://schemas.microsoft.com/office/drawing/2014/main" id="{F54DF7D2-3546-41F7-8D9A-2675C369A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258026"/>
              </p:ext>
            </p:extLst>
          </p:nvPr>
        </p:nvGraphicFramePr>
        <p:xfrm>
          <a:off x="748800" y="687388"/>
          <a:ext cx="8158163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Graph" r:id="rId3" imgW="3891240" imgH="2828520" progId="Origin50.Graph">
                  <p:embed/>
                </p:oleObj>
              </mc:Choice>
              <mc:Fallback>
                <p:oleObj name="Graph" r:id="rId3" imgW="3891240" imgH="28285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00" y="687388"/>
                        <a:ext cx="8158163" cy="593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Text Box 4">
                <a:extLst>
                  <a:ext uri="{FF2B5EF4-FFF2-40B4-BE49-F238E27FC236}">
                    <a16:creationId xmlns:a16="http://schemas.microsoft.com/office/drawing/2014/main" id="{3DB5A343-F84E-41CF-B4F5-008C7EFB9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8738" y="908050"/>
                <a:ext cx="5049780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ru-RU" sz="28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ru-RU" sz="28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ru-RU" sz="2800" dirty="0">
                  <a:solidFill>
                    <a:schemeClr val="hlink"/>
                  </a:solidFill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800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Чему равны коэффициенты?</a:t>
                </a:r>
                <a:r>
                  <a:rPr lang="en-US" altLang="ru-RU" sz="2800" dirty="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 </a:t>
                </a:r>
                <a:endParaRPr lang="ru-RU" altLang="ru-RU" sz="2800" dirty="0">
                  <a:solidFill>
                    <a:schemeClr val="hlink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70" name="Text Box 4">
                <a:extLst>
                  <a:ext uri="{FF2B5EF4-FFF2-40B4-BE49-F238E27FC236}">
                    <a16:creationId xmlns:a16="http://schemas.microsoft.com/office/drawing/2014/main" id="{3DB5A343-F84E-41CF-B4F5-008C7EFB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8738" y="908050"/>
                <a:ext cx="5049780" cy="954107"/>
              </a:xfrm>
              <a:prstGeom prst="rect">
                <a:avLst/>
              </a:prstGeom>
              <a:blipFill>
                <a:blip r:embed="rId5"/>
                <a:stretch>
                  <a:fillRect l="-2536" b="-17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0916CC3-8767-4615-81B4-016B8616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2291" name="Номер слайда 5">
            <a:extLst>
              <a:ext uri="{FF2B5EF4-FFF2-40B4-BE49-F238E27FC236}">
                <a16:creationId xmlns:a16="http://schemas.microsoft.com/office/drawing/2014/main" id="{9CFF7608-A649-43BE-8715-DDD5BBA5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A4EB2-E79E-48AF-8409-A753398A22E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E46405DA-4B6A-422D-AB7B-08856DBE1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Результаты регрессии</a:t>
            </a:r>
          </a:p>
        </p:txBody>
      </p:sp>
      <p:graphicFrame>
        <p:nvGraphicFramePr>
          <p:cNvPr id="12293" name="Object 4">
            <a:extLst>
              <a:ext uri="{FF2B5EF4-FFF2-40B4-BE49-F238E27FC236}">
                <a16:creationId xmlns:a16="http://schemas.microsoft.com/office/drawing/2014/main" id="{029A862C-CA8B-4C47-88D7-34FC561BB0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00344"/>
              </p:ext>
            </p:extLst>
          </p:nvPr>
        </p:nvGraphicFramePr>
        <p:xfrm>
          <a:off x="748800" y="687388"/>
          <a:ext cx="8170863" cy="594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Graph" r:id="rId3" imgW="3891240" imgH="2828520" progId="Origin50.Graph">
                  <p:embed/>
                </p:oleObj>
              </mc:Choice>
              <mc:Fallback>
                <p:oleObj name="Graph" r:id="rId3" imgW="3891240" imgH="282852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00" y="687388"/>
                        <a:ext cx="8170863" cy="594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Text Box 5">
                <a:extLst>
                  <a:ext uri="{FF2B5EF4-FFF2-40B4-BE49-F238E27FC236}">
                    <a16:creationId xmlns:a16="http://schemas.microsoft.com/office/drawing/2014/main" id="{4553E15B-991B-4846-BF5C-7FF0488E31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450" y="917575"/>
                <a:ext cx="3477812" cy="1814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ru-RU" sz="28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ru-RU" sz="2800" b="0" i="1" dirty="0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ru-RU" sz="2800" baseline="30000" dirty="0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=0.8±0.2</m:t>
                      </m:r>
                    </m:oMath>
                  </m:oMathPara>
                </a14:m>
                <a:endParaRPr lang="en-US" altLang="ru-RU" sz="2800" dirty="0">
                  <a:solidFill>
                    <a:schemeClr val="hlink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=3.8±0.9</m:t>
                      </m:r>
                    </m:oMath>
                  </m:oMathPara>
                </a14:m>
                <a:endParaRPr lang="en-US" altLang="ru-RU" sz="2800" dirty="0">
                  <a:solidFill>
                    <a:schemeClr val="hlink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=−2.7±0.8</m:t>
                      </m:r>
                    </m:oMath>
                  </m:oMathPara>
                </a14:m>
                <a:endParaRPr lang="en-US" altLang="ru-RU" sz="2800" dirty="0">
                  <a:solidFill>
                    <a:schemeClr val="hlink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94" name="Text Box 5">
                <a:extLst>
                  <a:ext uri="{FF2B5EF4-FFF2-40B4-BE49-F238E27FC236}">
                    <a16:creationId xmlns:a16="http://schemas.microsoft.com/office/drawing/2014/main" id="{4553E15B-991B-4846-BF5C-7FF0488E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50" y="917575"/>
                <a:ext cx="3477812" cy="1814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F04B03-8078-453C-AE7D-F2DC8DC1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3315" name="Номер слайда 5">
            <a:extLst>
              <a:ext uri="{FF2B5EF4-FFF2-40B4-BE49-F238E27FC236}">
                <a16:creationId xmlns:a16="http://schemas.microsoft.com/office/drawing/2014/main" id="{F39F22BE-C727-422E-A10C-8570FC1B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20D478-A5F6-4FBE-B63D-4C3F1C5C384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708D7E1-AE46-4314-AAD9-D09D4C4BE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Компоненты регрессии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>
                <a:extLst>
                  <a:ext uri="{FF2B5EF4-FFF2-40B4-BE49-F238E27FC236}">
                    <a16:creationId xmlns:a16="http://schemas.microsoft.com/office/drawing/2014/main" id="{E5B2DFA0-547B-4F69-83D5-6E82521E2CA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Входные данные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ru-RU" sz="2800" dirty="0">
                    <a:latin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ru-RU" altLang="ru-RU" sz="28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ru-RU" sz="2800" i="1" dirty="0">
                    <a:latin typeface="Times New Roman" panose="02020603050405020304" pitchFamily="18" charset="0"/>
                  </a:rPr>
                  <a:t>.</a:t>
                </a:r>
              </a:p>
              <a:p>
                <a:pPr eaLnBrk="1" hangingPunct="1"/>
                <a:r>
                  <a:rPr lang="ru-RU" altLang="ru-RU" sz="2800" dirty="0"/>
                  <a:t>Модель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ru-RU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ru-RU" sz="2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ru-RU" altLang="ru-RU" sz="2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ru-RU" sz="2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altLang="ru-RU" sz="2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ru-RU" altLang="ru-RU" sz="2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ru-RU" sz="2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altLang="ru-RU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eaLnBrk="1" hangingPunct="1"/>
                <a:r>
                  <a:rPr lang="ru-RU" altLang="ru-RU" sz="2400" dirty="0"/>
                  <a:t>Линейная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по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altLang="ru-RU" sz="2400" dirty="0"/>
              </a:p>
              <a:p>
                <a:pPr lvl="1" eaLnBrk="1" hangingPunct="1"/>
                <a:r>
                  <a:rPr lang="ru-RU" altLang="ru-RU" sz="2400" dirty="0"/>
                  <a:t>Нелинейная: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ru-RU" sz="2400" i="0" dirty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ru-R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800" dirty="0"/>
                  <a:t>Погрешности экспериментальных данных</a:t>
                </a:r>
                <a:r>
                  <a:rPr lang="en-US" altLang="ru-RU" sz="2800" dirty="0"/>
                  <a:t> </a:t>
                </a:r>
                <a:br>
                  <a:rPr lang="en-US" altLang="ru-RU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8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ru-RU" sz="28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ru-RU" altLang="ru-RU" sz="28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</m:d>
                    <m:r>
                      <a:rPr lang="en-US" altLang="ru-RU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ru-RU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800" dirty="0"/>
                  <a:t> </a:t>
                </a:r>
              </a:p>
              <a:p>
                <a:pPr lvl="1" eaLnBrk="1" hangingPunct="1"/>
                <a:r>
                  <a:rPr lang="ru-RU" altLang="ru-RU" sz="2400" dirty="0"/>
                  <a:t>Распределение вероятности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(фикс.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</a:rPr>
                  <a:t>),</a:t>
                </a:r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стандартное отклонение</a:t>
                </a:r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endParaRPr lang="ru-RU" altLang="ru-RU" sz="2400" dirty="0"/>
              </a:p>
              <a:p>
                <a:pPr lvl="1" eaLnBrk="1" hangingPunct="1"/>
                <a:r>
                  <a:rPr lang="ru-RU" altLang="ru-RU" sz="2400" dirty="0"/>
                  <a:t>(Не)зависимость погрешностей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 между собой</a:t>
                </a:r>
                <a:r>
                  <a:rPr lang="en-US" altLang="ru-RU" sz="2400" dirty="0"/>
                  <a:t> (</a:t>
                </a:r>
                <a:r>
                  <a:rPr lang="ru-RU" altLang="ru-RU" sz="2400" dirty="0"/>
                  <a:t>для разных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ru-RU" sz="2400" dirty="0"/>
                  <a:t>)</a:t>
                </a:r>
                <a:endParaRPr lang="ru-RU" altLang="ru-RU" sz="2400" dirty="0"/>
              </a:p>
              <a:p>
                <a:pPr lvl="1" eaLnBrk="1" hangingPunct="1"/>
                <a:endParaRPr lang="en-US" altLang="ru-RU" sz="2400" dirty="0"/>
              </a:p>
            </p:txBody>
          </p:sp>
        </mc:Choice>
        <mc:Fallback xmlns="">
          <p:sp>
            <p:nvSpPr>
              <p:cNvPr id="81923" name="Rectangle 3">
                <a:extLst>
                  <a:ext uri="{FF2B5EF4-FFF2-40B4-BE49-F238E27FC236}">
                    <a16:creationId xmlns:a16="http://schemas.microsoft.com/office/drawing/2014/main" id="{E5B2DFA0-547B-4F69-83D5-6E82521E2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F0CF5-CD13-425E-AB03-CC14BC89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2: общая задача регрессии</a:t>
            </a:r>
          </a:p>
        </p:txBody>
      </p:sp>
      <p:sp>
        <p:nvSpPr>
          <p:cNvPr id="14339" name="Номер слайда 5">
            <a:extLst>
              <a:ext uri="{FF2B5EF4-FFF2-40B4-BE49-F238E27FC236}">
                <a16:creationId xmlns:a16="http://schemas.microsoft.com/office/drawing/2014/main" id="{EE25036D-8420-449F-B2B0-A652EB4F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CE56BB-96CA-4A42-BB4F-3FDE191FD23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39A7559C-D470-42D8-A7F5-E29028B08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Подход мат. статистики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F26AA4DC-4374-4F0E-BBEF-3B304C0AE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В некоторых случаях задача регрессии решается тривиально, но эта простота основывается на определенных предположениях.</a:t>
            </a:r>
          </a:p>
          <a:p>
            <a:pPr eaLnBrk="1" hangingPunct="1"/>
            <a:r>
              <a:rPr lang="ru-RU" altLang="ru-RU" dirty="0"/>
              <a:t>В общем случае регрессия – это частный случай задачи оценки неизвестных параметров по выборке. Поэтому есть большая теоретическая база из математической статистики.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4400</TotalTime>
  <Words>1391</Words>
  <Application>Microsoft Office PowerPoint</Application>
  <PresentationFormat>Экран (4:3)</PresentationFormat>
  <Paragraphs>210</Paragraphs>
  <Slides>28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Cambria Math</vt:lpstr>
      <vt:lpstr>Tahoma</vt:lpstr>
      <vt:lpstr>Times New Roman</vt:lpstr>
      <vt:lpstr>Wingdings</vt:lpstr>
      <vt:lpstr>Blends</vt:lpstr>
      <vt:lpstr>Graph</vt:lpstr>
      <vt:lpstr>Обратные задачи: теория и практика</vt:lpstr>
      <vt:lpstr>План темы</vt:lpstr>
      <vt:lpstr> Введение</vt:lpstr>
      <vt:lpstr>Пример – зашумленные данные</vt:lpstr>
      <vt:lpstr>Методы обработки сигналов</vt:lpstr>
      <vt:lpstr>Сведение к регрессии</vt:lpstr>
      <vt:lpstr>Результаты регрессии</vt:lpstr>
      <vt:lpstr>Компоненты регрессии</vt:lpstr>
      <vt:lpstr>Подход мат. статистики</vt:lpstr>
      <vt:lpstr>Используемые предположения</vt:lpstr>
      <vt:lpstr>Используемые предположения</vt:lpstr>
      <vt:lpstr>Сравнение моделей</vt:lpstr>
      <vt:lpstr>Неоднородные погрешности</vt:lpstr>
      <vt:lpstr>Замена переменных</vt:lpstr>
      <vt:lpstr>Логарифмические координаты</vt:lpstr>
      <vt:lpstr>Планирование эксперимента</vt:lpstr>
      <vt:lpstr>Метод наименьших квадратов</vt:lpstr>
      <vt:lpstr>Функция правдоподобия</vt:lpstr>
      <vt:lpstr>Нормальное распределение</vt:lpstr>
      <vt:lpstr>Распределение хи-квадрат</vt:lpstr>
      <vt:lpstr>Распределение хи-квадрат</vt:lpstr>
      <vt:lpstr>Распределение F (Фишера)</vt:lpstr>
      <vt:lpstr>Распределение Стьюдента</vt:lpstr>
      <vt:lpstr>Квантили</vt:lpstr>
      <vt:lpstr>Доверительные интервалы</vt:lpstr>
      <vt:lpstr>Доверительные интервалы</vt:lpstr>
      <vt:lpstr>Пример для двух параметров</vt:lpstr>
      <vt:lpstr>Многомерное норм. распределение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72</cp:revision>
  <dcterms:created xsi:type="dcterms:W3CDTF">2009-02-23T16:02:07Z</dcterms:created>
  <dcterms:modified xsi:type="dcterms:W3CDTF">2023-03-23T16:57:08Z</dcterms:modified>
</cp:coreProperties>
</file>