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8" autoAdjust="0"/>
    <p:restoredTop sz="95503" autoAdjust="0"/>
  </p:normalViewPr>
  <p:slideViewPr>
    <p:cSldViewPr snapToGrid="0">
      <p:cViewPr varScale="1">
        <p:scale>
          <a:sx n="88" d="100"/>
          <a:sy n="88" d="100"/>
        </p:scale>
        <p:origin x="105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E77ACDE-9FAC-4575-9927-A15C9C3B12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4C405DC-7867-416D-9C9F-808ECA40099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7186F30-C29E-43CB-B95F-E2721CDB396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724D4E0-56AD-465D-9901-DA4A40D71A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C1DF897-4E9C-4CF1-BBC5-D377F36C1D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1F6C4C8-6A31-4502-8A59-4449A21FCC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3AF3C2-265D-40D8-B97C-2C04C7C367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CF8AA1A-4615-4227-BD64-E6086815E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D1DD97-EA27-4A07-BF0A-06C0FFDAE0EC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447A82A-FBEA-4B69-98F3-31D726A46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128A339-A140-4E50-9EE9-8062950C5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CF679E5-8D04-49C6-9477-8178EF84C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C6D8E0-FB4A-4356-98F5-F7FD49D261BA}" type="slidenum">
              <a:rPr lang="ru-RU" altLang="ru-RU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00ED313-5A62-4FB0-A116-CB0D341CE5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D171B7E-8173-4773-9527-F91296A95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P.C. Chaumet and K. Belkebir, “Three-dimensional reconstruction from real data using a conjugate gradient-coupled dipole method,”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Inv. Probl.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024003 (2009).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9756F28-2F9C-44DF-BD8C-2D096A1B1F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EFF245-7AE2-4A86-9029-BD13D1D275F0}" type="slidenum">
              <a:rPr lang="ru-RU" altLang="ru-RU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DE90A41-0313-409C-8D60-0E5BD27E0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8F1E4A8-4D53-4627-A211-AA0785FDB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Из лекций д.ф.-м.н. Пикалова В.В.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6ED9EA2-101B-49CD-8311-5DBD8FB5EC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E3BF12-55BD-4B7E-BB29-6ED14C89400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 dirty="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F03CF56-6BBA-404F-922C-2726544B4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4DBCFE6-457C-4956-AEE4-C1B1845EB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Борен и Хафмен, </a:t>
            </a:r>
            <a:r>
              <a:rPr lang="ru-RU" altLang="ru-RU" i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Поглощение и рассеяние света малыми частицами</a:t>
            </a:r>
            <a:r>
              <a:rPr lang="ru-RU" altLang="ru-RU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(1986).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939BD9C-F058-4E6A-AEB5-391413798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1D0096-5038-4964-9ED1-E4231DA8683D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E74FDBC-EE8F-40CA-BE79-D3A5170E8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D58347A4-18C2-49A3-8320-7CB7F07E0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Soini </a:t>
            </a:r>
            <a:r>
              <a:rPr lang="en-US" altLang="ru-RU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ru-RU" altLang="ru-RU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i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Cytometry</a:t>
            </a:r>
            <a:r>
              <a:rPr lang="ru-RU" altLang="ru-RU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altLang="ru-RU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78-84 (1998).   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A1B3968-CB15-4496-8DB7-CFCA82217E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A2AB6C-1FBD-432C-986D-1A4E467141D8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1C78E15-32C9-4E2E-9D76-F4E07CB6D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57B2864-17D4-444C-9831-5029B78D9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Strokotov</a:t>
            </a:r>
            <a:r>
              <a:rPr lang="en-US" altLang="ru-RU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ru-RU" altLang="ru-RU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i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Biomed. Opt.</a:t>
            </a:r>
            <a:r>
              <a:rPr lang="ru-RU" altLang="ru-RU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altLang="ru-RU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064036-12 (2009).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20FD5CAA-A729-4067-A7E7-3B580FCB79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5E942EF2-E35F-438D-A6C5-FA03118A7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http://en.wikipedia.org/wiki/Fourier_transform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http://en.wikipedia.org/wiki/Discrete_Fourier_transform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6E22D7F5-8179-4BFA-9424-C33F94B65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302F6B-9CB8-484C-A3FD-24220EA34446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id="{5E35A411-B703-422C-8410-EA6999672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id="{FBAA058A-6702-47AC-B867-E2E636639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http://en.wikipedia.org/wiki/Convolution</a:t>
            </a:r>
          </a:p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http://en.wikipedia.org/wiki/Convolution_theorem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0F6FD382-475B-4F78-90B0-33AC159EE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9506CC-7A8C-4D06-9693-48B4B2AB14E8}" type="slidenum">
              <a:rPr lang="ru-RU" altLang="ru-RU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9B30B60-5F5D-4C08-A90E-0794C2D2A6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EBBC90-9780-425A-960D-0243AD8BBF5D}" type="slidenum">
              <a:rPr lang="ru-RU" altLang="ru-RU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866A918-1FBC-4676-891A-6E88FB7AB8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37D8121-4DD5-4D95-BEF1-4B6D36AE3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Из лекций д.ф.-м.н. Пикалова В.В.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64744D7-A16E-4260-95A7-5E8948508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B0ECD8-CFC1-4173-9ABC-8E2FCAEF3CA4}" type="slidenum">
              <a:rPr lang="ru-RU" altLang="ru-RU"/>
              <a:pPr>
                <a:spcBef>
                  <a:spcPct val="0"/>
                </a:spcBef>
              </a:pPr>
              <a:t>18</a:t>
            </a:fld>
            <a:endParaRPr lang="ru-RU" altLang="ru-RU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26A5DD9-5211-41FE-91E6-06522457D8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2391B4F-9971-4D23-87D3-10E186F7B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Из лекций д.ф.-м.н. Пикалова В.В.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D6FF4B4-DBCD-4D8F-A92E-95CD3F1DC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493A71-EF3B-482B-8452-E9902067EE70}" type="slidenum">
              <a:rPr lang="ru-RU" altLang="ru-RU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CC18675-33CC-4E27-AEC6-30E50DD758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9450BD6-15BE-48C6-9852-8DFCCDF4C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Из лекций д.ф.-м.н. Пикалова В.В.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1EE4026-6676-41E6-BB1C-F3EF84410896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EF318060-6E72-4F65-AA82-7936ADF93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5114F216-5470-4DC1-BDFE-7F119712B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6FD1F969-9719-48FB-9428-FA783EF7C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19CD6086-3074-403E-B1F7-8AD909634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2AE2CC2D-20D1-4848-BE35-589305538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88D17D45-CC89-4AC0-9BDD-D2D80E2D3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14BAF6EA-23D7-4D64-AE6F-2D4AE0683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D87C72FD-E4BA-4270-B54F-EB4D4FD3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014B3862-32C8-4D76-BA11-D8AEEF28D4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74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Click to edit Master title style</a:t>
            </a: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7DF35A66-3FB2-42A8-B3F6-DB466D0057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096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13.02.2013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0E377950-CB6C-4769-B030-532945644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38525" y="6237288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Обратные задачи. Лекция 1: введение в курс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3B53F332-0CED-486E-8B96-516935671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37288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6AD7558-8799-49DC-B9A7-E251201DB7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6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BF31CCD-08C5-4831-864E-C883A4FC6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13.02.2013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A5F0069-D563-4E0F-9219-076898BC3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1: введение в курс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ABE0F31-8A4A-4879-B80C-F2FF313AC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27457-803A-48E7-98CF-150B3D2E2B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90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0213" y="0"/>
            <a:ext cx="2200275" cy="645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8425" cy="645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9149C7F-A922-4E65-91FD-D082FF84A6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13.02.2013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A728458-FD87-4E8C-BDDE-3907D49A2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1: введение в курс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3AA5F6B-ADD7-4C65-A258-07B4E03CC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165E-C428-4128-B4C2-C45CA6B904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0994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79388" y="0"/>
            <a:ext cx="8801100" cy="6453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485C31EB-4317-4B21-89F0-0646BB60D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13.02.2013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328FA04-BA2D-4F6D-B177-18BB9DCAD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1: введение в курс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DA05614-8E09-4EDD-B435-9BAE08875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4470F-84C7-414C-8CDE-D306BEF1A5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17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FF48D78-2364-45E2-857A-769ECCACA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13.02.2013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0C3312F-17CA-48B9-8850-F194490752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1: введение в курс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7F03602-48D4-4C17-8515-375C5A64D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8B6E4-1836-4F09-BFBF-344918BC5D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492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101A841-2392-4CC2-8244-DBA1F23812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13.02.2013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A5CA78E-EDFF-47C0-8EA5-C9BADBE7CE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1: введение в курс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03DE032-469F-4024-9023-65AFAA18ED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15C17-277F-4BBF-A5EE-585C687696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58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EE28556-0620-4ED7-936E-3698F6745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13.02.2013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DDC4369-B759-45D3-9203-B8839A981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1: введение в курс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47E46A2-1FBC-4AD1-92D3-C59630B1B2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89E8-96EE-4D9B-80CD-160B0997B7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98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EF1FF87-2BB8-4A3E-B87D-BA78A2A2B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13.02.2013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EA23480-8BC1-41C3-A8EF-1C4033674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1: введение в курс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3753370-0E09-4B63-A2C0-3565E6C8A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1B76-DCE3-406D-B422-0F46FD915E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020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6F00560C-1FD2-4187-85CC-58598D9B6F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13.02.2013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38C3F82-F275-48DD-B723-1137C9EFD0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1: введение в курс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82534B0-A00B-4CAD-9C5A-DB49D19C5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3553-531E-4EEE-9348-DDC4193C0E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71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F417DB5A-D09D-4E7B-896E-C67692CB59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13.02.2013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5BD0390-2FDD-489D-88AC-56E98ACBA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1: введение в курс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092185E-9689-4641-9644-4693DCF2F2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6A4A-8378-4083-874C-ACABC8FBB4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89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3A4DAE6-F31F-4583-8A14-EF022BA60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13.02.2013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F6B18C4-87A8-4D49-8327-941C438E7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1: введение в курс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37ABA25-E760-4D36-8E3C-9318974BA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DEA44-B0F2-4BA1-A56F-1A21F8D90E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62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1EFF7DA-39AB-4BBC-86CE-AAEBEDFD6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13.02.2013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A9F7DC1-0B0B-44CC-8518-E75091951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1: введение в курс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1CC2525-C39D-44CC-827D-C23EE1ED8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BF1FA-4AB8-4E93-A194-4D7EAACBEF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187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9D8A20-A99C-49E6-8D45-6AB5B1805B3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95288" y="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1101E7-FE5A-41A0-9900-1CE8CE83C7C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27088" y="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3EAB95-F3D7-4084-A548-EB141F07BA0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53975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ECBFA6-D408-4AC6-B1DF-C4736F5DB78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53975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B29C52-BF2E-4A5A-81F0-98AECB9181F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431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57A4F90-B406-42B3-BBD0-2A54F70BE4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65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ECAB1D2F-2CF1-4A9E-B39B-C85756FC13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313" y="765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6E83A91-8B57-46CC-AB35-65AC7FE6C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0"/>
            <a:ext cx="76485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0DC84E1-7E5B-4645-B551-C64341FFB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73739" name="Rectangle 11">
            <a:extLst>
              <a:ext uri="{FF2B5EF4-FFF2-40B4-BE49-F238E27FC236}">
                <a16:creationId xmlns:a16="http://schemas.microsoft.com/office/drawing/2014/main" id="{839A8D9C-093F-43C2-B1B1-851F21C3EB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2268538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13.02.2013</a:t>
            </a:r>
          </a:p>
        </p:txBody>
      </p:sp>
      <p:sp>
        <p:nvSpPr>
          <p:cNvPr id="73740" name="Rectangle 12">
            <a:extLst>
              <a:ext uri="{FF2B5EF4-FFF2-40B4-BE49-F238E27FC236}">
                <a16:creationId xmlns:a16="http://schemas.microsoft.com/office/drawing/2014/main" id="{0108CADD-42AB-459C-9402-C2C6E5CAE1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524625"/>
            <a:ext cx="5616575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Обратные задачи. Лекция 1: введение в курс</a:t>
            </a:r>
          </a:p>
        </p:txBody>
      </p:sp>
      <p:sp>
        <p:nvSpPr>
          <p:cNvPr id="73741" name="Rectangle 13">
            <a:extLst>
              <a:ext uri="{FF2B5EF4-FFF2-40B4-BE49-F238E27FC236}">
                <a16:creationId xmlns:a16="http://schemas.microsoft.com/office/drawing/2014/main" id="{025656AD-AE12-4309-8810-C27715C5D8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9715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B34885-ACA4-4643-8998-2E0276B4D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3742" name="Rectangle 14">
            <a:extLst>
              <a:ext uri="{FF2B5EF4-FFF2-40B4-BE49-F238E27FC236}">
                <a16:creationId xmlns:a16="http://schemas.microsoft.com/office/drawing/2014/main" id="{43BD6D2C-F8A7-4DF2-8869-324E9CA5C14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565900"/>
            <a:ext cx="9140825" cy="254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3176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ru-RU" sz="240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202BDEC-7369-4B01-AB1F-466831695F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altLang="ru-RU" dirty="0"/>
              <a:t>Обратные задачи: теория и практика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F7721BC-DA1B-47AE-AB79-4856EDD871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557338"/>
            <a:ext cx="7632700" cy="1584325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Тема </a:t>
            </a:r>
            <a:r>
              <a:rPr lang="en-US" altLang="ru-RU" sz="3600" dirty="0"/>
              <a:t>1:</a:t>
            </a:r>
            <a:r>
              <a:rPr lang="ru-RU" altLang="ru-RU" sz="3600" dirty="0"/>
              <a:t> </a:t>
            </a:r>
            <a:br>
              <a:rPr lang="ru-RU" altLang="ru-RU" sz="3600" dirty="0"/>
            </a:br>
            <a:r>
              <a:rPr lang="ru-RU" altLang="ru-RU" sz="3600" dirty="0"/>
              <a:t>Введение в курс</a:t>
            </a:r>
            <a:r>
              <a:rPr lang="en-US" altLang="ru-RU" sz="3600" dirty="0"/>
              <a:t>,</a:t>
            </a:r>
            <a:br>
              <a:rPr lang="ru-RU" altLang="ru-RU" sz="3600" dirty="0"/>
            </a:br>
            <a:r>
              <a:rPr lang="ru-RU" altLang="ru-RU" sz="3600" dirty="0"/>
              <a:t>классификация обратных задач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DFF19393-D644-43E0-9E21-DBF29BF06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365625"/>
            <a:ext cx="6870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anose="020B0604030504040204" pitchFamily="34" charset="0"/>
              </a:rPr>
              <a:t>Новосибирский Государственный Университет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anose="020B0604030504040204" pitchFamily="34" charset="0"/>
              </a:rPr>
              <a:t>Физический факультет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anose="020B0604030504040204" pitchFamily="34" charset="0"/>
              </a:rPr>
              <a:t>Кафедра биомедицинской физики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anose="020B0604030504040204" pitchFamily="34" charset="0"/>
              </a:rPr>
              <a:t>к.ф.-м.н. Юркин М.А.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405D348-2616-4B06-8223-37A526616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18275"/>
            <a:ext cx="8783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>
                <a:solidFill>
                  <a:schemeClr val="tx2"/>
                </a:solidFill>
                <a:latin typeface="Tahoma" panose="020B0604030504040204" pitchFamily="34" charset="0"/>
              </a:rPr>
              <a:t>This work is licensed under the Creative Commons Attribution 3.0 Unported License.</a:t>
            </a:r>
            <a:endParaRPr lang="ru-RU" altLang="ru-RU" sz="1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4102" name="Picture 8">
            <a:extLst>
              <a:ext uri="{FF2B5EF4-FFF2-40B4-BE49-F238E27FC236}">
                <a16:creationId xmlns:a16="http://schemas.microsoft.com/office/drawing/2014/main" id="{91F180D0-B8F1-42AA-BFCB-1D46CD25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5949950"/>
            <a:ext cx="1689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C897E78A-BBC7-4E8C-BC10-8CA9095AA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Нелинейная регрессия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2">
                <a:extLst>
                  <a:ext uri="{FF2B5EF4-FFF2-40B4-BE49-F238E27FC236}">
                    <a16:creationId xmlns:a16="http://schemas.microsoft.com/office/drawing/2014/main" id="{A8A1908A-3B93-43B9-B387-A2BBBE159CE9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dirty="0"/>
                  <a:t>Модель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ru-RU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ru-RU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ru-RU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ru-RU" alt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ru-RU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</m:t>
                        </m:r>
                        <m: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ru-RU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ru-RU" alt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ru-RU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altLang="ru-RU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например</a:t>
                </a:r>
                <a:r>
                  <a:rPr lang="en-US" altLang="ru-RU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ru-RU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ru-RU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ru-RU" altLang="ru-RU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ru-RU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ru-RU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ru-RU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ru-RU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ru-RU" altLang="ru-RU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ru-RU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ru-RU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ru-RU" altLang="ru-RU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ru-RU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ru-RU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неизвестна аналитически,</a:t>
                </a:r>
                <a:r>
                  <a:rPr lang="en-US" altLang="ru-RU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но может быть вычислена (небыстро) для любого значения </a:t>
                </a:r>
                <a14:m>
                  <m:oMath xmlns:m="http://schemas.openxmlformats.org/officeDocument/2006/math">
                    <m:r>
                      <a:rPr lang="ru-RU" altLang="ru-RU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𝛃</m:t>
                    </m:r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15363" name="Объект 2">
                <a:extLst>
                  <a:ext uri="{FF2B5EF4-FFF2-40B4-BE49-F238E27FC236}">
                    <a16:creationId xmlns:a16="http://schemas.microsoft.com/office/drawing/2014/main" id="{A8A1908A-3B93-43B9-B387-A2BBBE159C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5" t="-1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A98E2C-B5CC-45B9-8EF7-B2088F31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1: введение в курс</a:t>
            </a:r>
          </a:p>
        </p:txBody>
      </p:sp>
      <p:sp>
        <p:nvSpPr>
          <p:cNvPr id="15365" name="Номер слайда 5">
            <a:extLst>
              <a:ext uri="{FF2B5EF4-FFF2-40B4-BE49-F238E27FC236}">
                <a16:creationId xmlns:a16="http://schemas.microsoft.com/office/drawing/2014/main" id="{097B5D9C-6C0A-446A-9809-DE9469DA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A4BEFB-5640-403F-A662-BB4CA0F8FE06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4">
            <a:extLst>
              <a:ext uri="{FF2B5EF4-FFF2-40B4-BE49-F238E27FC236}">
                <a16:creationId xmlns:a16="http://schemas.microsoft.com/office/drawing/2014/main" id="{7B76E459-03C9-4074-AFFB-8BE7E26D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1: введение в курс</a:t>
            </a:r>
          </a:p>
        </p:txBody>
      </p:sp>
      <p:sp>
        <p:nvSpPr>
          <p:cNvPr id="16387" name="Номер слайда 5">
            <a:extLst>
              <a:ext uri="{FF2B5EF4-FFF2-40B4-BE49-F238E27FC236}">
                <a16:creationId xmlns:a16="http://schemas.microsoft.com/office/drawing/2014/main" id="{DAC6E65F-8C99-40D2-AC9A-10F62108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DA46DF-3CED-4A6A-B1BD-F4AC1FCFE34F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400" dirty="0"/>
          </a:p>
        </p:txBody>
      </p:sp>
      <p:grpSp>
        <p:nvGrpSpPr>
          <p:cNvPr id="16388" name="Group 2">
            <a:extLst>
              <a:ext uri="{FF2B5EF4-FFF2-40B4-BE49-F238E27FC236}">
                <a16:creationId xmlns:a16="http://schemas.microsoft.com/office/drawing/2014/main" id="{34FD4A8B-3F81-4B63-9966-B496B5DD50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55875" y="2205038"/>
            <a:ext cx="2736850" cy="1857375"/>
            <a:chOff x="3831" y="2908"/>
            <a:chExt cx="2252" cy="1510"/>
          </a:xfrm>
        </p:grpSpPr>
        <p:sp>
          <p:nvSpPr>
            <p:cNvPr id="16401" name="Freeform 3">
              <a:extLst>
                <a:ext uri="{FF2B5EF4-FFF2-40B4-BE49-F238E27FC236}">
                  <a16:creationId xmlns:a16="http://schemas.microsoft.com/office/drawing/2014/main" id="{37EAD103-4588-42E1-8FE8-41BD465839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31" y="2908"/>
              <a:ext cx="2252" cy="1510"/>
            </a:xfrm>
            <a:custGeom>
              <a:avLst/>
              <a:gdLst>
                <a:gd name="T0" fmla="*/ 50 w 2871"/>
                <a:gd name="T1" fmla="*/ 61 h 1950"/>
                <a:gd name="T2" fmla="*/ 42 w 2871"/>
                <a:gd name="T3" fmla="*/ 77 h 1950"/>
                <a:gd name="T4" fmla="*/ 48 w 2871"/>
                <a:gd name="T5" fmla="*/ 97 h 1950"/>
                <a:gd name="T6" fmla="*/ 56 w 2871"/>
                <a:gd name="T7" fmla="*/ 108 h 1950"/>
                <a:gd name="T8" fmla="*/ 81 w 2871"/>
                <a:gd name="T9" fmla="*/ 117 h 1950"/>
                <a:gd name="T10" fmla="*/ 114 w 2871"/>
                <a:gd name="T11" fmla="*/ 94 h 1950"/>
                <a:gd name="T12" fmla="*/ 171 w 2871"/>
                <a:gd name="T13" fmla="*/ 83 h 1950"/>
                <a:gd name="T14" fmla="*/ 187 w 2871"/>
                <a:gd name="T15" fmla="*/ 76 h 1950"/>
                <a:gd name="T16" fmla="*/ 166 w 2871"/>
                <a:gd name="T17" fmla="*/ 67 h 1950"/>
                <a:gd name="T18" fmla="*/ 176 w 2871"/>
                <a:gd name="T19" fmla="*/ 63 h 1950"/>
                <a:gd name="T20" fmla="*/ 187 w 2871"/>
                <a:gd name="T21" fmla="*/ 53 h 1950"/>
                <a:gd name="T22" fmla="*/ 192 w 2871"/>
                <a:gd name="T23" fmla="*/ 44 h 1950"/>
                <a:gd name="T24" fmla="*/ 187 w 2871"/>
                <a:gd name="T25" fmla="*/ 13 h 1950"/>
                <a:gd name="T26" fmla="*/ 180 w 2871"/>
                <a:gd name="T27" fmla="*/ 26 h 1950"/>
                <a:gd name="T28" fmla="*/ 171 w 2871"/>
                <a:gd name="T29" fmla="*/ 9 h 1950"/>
                <a:gd name="T30" fmla="*/ 166 w 2871"/>
                <a:gd name="T31" fmla="*/ 4 h 1950"/>
                <a:gd name="T32" fmla="*/ 155 w 2871"/>
                <a:gd name="T33" fmla="*/ 8 h 1950"/>
                <a:gd name="T34" fmla="*/ 153 w 2871"/>
                <a:gd name="T35" fmla="*/ 11 h 1950"/>
                <a:gd name="T36" fmla="*/ 127 w 2871"/>
                <a:gd name="T37" fmla="*/ 11 h 1950"/>
                <a:gd name="T38" fmla="*/ 129 w 2871"/>
                <a:gd name="T39" fmla="*/ 22 h 1950"/>
                <a:gd name="T40" fmla="*/ 107 w 2871"/>
                <a:gd name="T41" fmla="*/ 19 h 1950"/>
                <a:gd name="T42" fmla="*/ 93 w 2871"/>
                <a:gd name="T43" fmla="*/ 15 h 1950"/>
                <a:gd name="T44" fmla="*/ 85 w 2871"/>
                <a:gd name="T45" fmla="*/ 29 h 1950"/>
                <a:gd name="T46" fmla="*/ 73 w 2871"/>
                <a:gd name="T47" fmla="*/ 33 h 1950"/>
                <a:gd name="T48" fmla="*/ 66 w 2871"/>
                <a:gd name="T49" fmla="*/ 29 h 1950"/>
                <a:gd name="T50" fmla="*/ 36 w 2871"/>
                <a:gd name="T51" fmla="*/ 17 h 1950"/>
                <a:gd name="T52" fmla="*/ 10 w 2871"/>
                <a:gd name="T53" fmla="*/ 22 h 1950"/>
                <a:gd name="T54" fmla="*/ 5 w 2871"/>
                <a:gd name="T55" fmla="*/ 26 h 1950"/>
                <a:gd name="T56" fmla="*/ 31 w 2871"/>
                <a:gd name="T57" fmla="*/ 42 h 1950"/>
                <a:gd name="T58" fmla="*/ 48 w 2871"/>
                <a:gd name="T59" fmla="*/ 49 h 1950"/>
                <a:gd name="T60" fmla="*/ 55 w 2871"/>
                <a:gd name="T61" fmla="*/ 53 h 1950"/>
                <a:gd name="T62" fmla="*/ 50 w 2871"/>
                <a:gd name="T63" fmla="*/ 60 h 19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71" h="1950">
                  <a:moveTo>
                    <a:pt x="765" y="931"/>
                  </a:moveTo>
                  <a:cubicBezTo>
                    <a:pt x="750" y="960"/>
                    <a:pt x="730" y="988"/>
                    <a:pt x="720" y="1019"/>
                  </a:cubicBezTo>
                  <a:cubicBezTo>
                    <a:pt x="713" y="1041"/>
                    <a:pt x="707" y="1064"/>
                    <a:pt x="698" y="1086"/>
                  </a:cubicBezTo>
                  <a:cubicBezTo>
                    <a:pt x="668" y="1157"/>
                    <a:pt x="634" y="1213"/>
                    <a:pt x="610" y="1285"/>
                  </a:cubicBezTo>
                  <a:cubicBezTo>
                    <a:pt x="617" y="1352"/>
                    <a:pt x="617" y="1420"/>
                    <a:pt x="632" y="1485"/>
                  </a:cubicBezTo>
                  <a:cubicBezTo>
                    <a:pt x="644" y="1539"/>
                    <a:pt x="682" y="1569"/>
                    <a:pt x="698" y="1618"/>
                  </a:cubicBezTo>
                  <a:cubicBezTo>
                    <a:pt x="706" y="1641"/>
                    <a:pt x="724" y="1705"/>
                    <a:pt x="742" y="1728"/>
                  </a:cubicBezTo>
                  <a:cubicBezTo>
                    <a:pt x="762" y="1753"/>
                    <a:pt x="795" y="1767"/>
                    <a:pt x="809" y="1795"/>
                  </a:cubicBezTo>
                  <a:cubicBezTo>
                    <a:pt x="816" y="1810"/>
                    <a:pt x="818" y="1829"/>
                    <a:pt x="831" y="1839"/>
                  </a:cubicBezTo>
                  <a:cubicBezTo>
                    <a:pt x="922" y="1911"/>
                    <a:pt x="1055" y="1928"/>
                    <a:pt x="1163" y="1950"/>
                  </a:cubicBezTo>
                  <a:cubicBezTo>
                    <a:pt x="1319" y="1935"/>
                    <a:pt x="1510" y="1934"/>
                    <a:pt x="1629" y="1817"/>
                  </a:cubicBezTo>
                  <a:cubicBezTo>
                    <a:pt x="1683" y="1710"/>
                    <a:pt x="1670" y="1685"/>
                    <a:pt x="1651" y="1551"/>
                  </a:cubicBezTo>
                  <a:cubicBezTo>
                    <a:pt x="1700" y="1452"/>
                    <a:pt x="1657" y="1512"/>
                    <a:pt x="1850" y="1463"/>
                  </a:cubicBezTo>
                  <a:cubicBezTo>
                    <a:pt x="2052" y="1412"/>
                    <a:pt x="2263" y="1395"/>
                    <a:pt x="2470" y="1374"/>
                  </a:cubicBezTo>
                  <a:cubicBezTo>
                    <a:pt x="2532" y="1359"/>
                    <a:pt x="2616" y="1348"/>
                    <a:pt x="2670" y="1307"/>
                  </a:cubicBezTo>
                  <a:cubicBezTo>
                    <a:pt x="2687" y="1294"/>
                    <a:pt x="2702" y="1280"/>
                    <a:pt x="2714" y="1263"/>
                  </a:cubicBezTo>
                  <a:cubicBezTo>
                    <a:pt x="2732" y="1236"/>
                    <a:pt x="2758" y="1175"/>
                    <a:pt x="2758" y="1175"/>
                  </a:cubicBezTo>
                  <a:cubicBezTo>
                    <a:pt x="2668" y="1081"/>
                    <a:pt x="2529" y="1118"/>
                    <a:pt x="2404" y="1108"/>
                  </a:cubicBezTo>
                  <a:cubicBezTo>
                    <a:pt x="2434" y="1093"/>
                    <a:pt x="2463" y="1079"/>
                    <a:pt x="2493" y="1064"/>
                  </a:cubicBezTo>
                  <a:cubicBezTo>
                    <a:pt x="2508" y="1057"/>
                    <a:pt x="2537" y="1042"/>
                    <a:pt x="2537" y="1042"/>
                  </a:cubicBezTo>
                  <a:cubicBezTo>
                    <a:pt x="2610" y="965"/>
                    <a:pt x="2488" y="1089"/>
                    <a:pt x="2603" y="997"/>
                  </a:cubicBezTo>
                  <a:cubicBezTo>
                    <a:pt x="2706" y="915"/>
                    <a:pt x="2643" y="961"/>
                    <a:pt x="2692" y="887"/>
                  </a:cubicBezTo>
                  <a:cubicBezTo>
                    <a:pt x="2698" y="878"/>
                    <a:pt x="2709" y="873"/>
                    <a:pt x="2714" y="864"/>
                  </a:cubicBezTo>
                  <a:cubicBezTo>
                    <a:pt x="2739" y="821"/>
                    <a:pt x="2759" y="775"/>
                    <a:pt x="2781" y="731"/>
                  </a:cubicBezTo>
                  <a:cubicBezTo>
                    <a:pt x="2788" y="716"/>
                    <a:pt x="2803" y="687"/>
                    <a:pt x="2803" y="687"/>
                  </a:cubicBezTo>
                  <a:cubicBezTo>
                    <a:pt x="2795" y="546"/>
                    <a:pt x="2871" y="301"/>
                    <a:pt x="2714" y="222"/>
                  </a:cubicBezTo>
                  <a:cubicBezTo>
                    <a:pt x="2692" y="229"/>
                    <a:pt x="2664" y="228"/>
                    <a:pt x="2648" y="244"/>
                  </a:cubicBezTo>
                  <a:cubicBezTo>
                    <a:pt x="2628" y="264"/>
                    <a:pt x="2605" y="433"/>
                    <a:pt x="2603" y="443"/>
                  </a:cubicBezTo>
                  <a:cubicBezTo>
                    <a:pt x="2570" y="378"/>
                    <a:pt x="2548" y="310"/>
                    <a:pt x="2515" y="244"/>
                  </a:cubicBezTo>
                  <a:cubicBezTo>
                    <a:pt x="2514" y="242"/>
                    <a:pt x="2471" y="156"/>
                    <a:pt x="2470" y="155"/>
                  </a:cubicBezTo>
                  <a:cubicBezTo>
                    <a:pt x="2455" y="140"/>
                    <a:pt x="2438" y="128"/>
                    <a:pt x="2426" y="111"/>
                  </a:cubicBezTo>
                  <a:cubicBezTo>
                    <a:pt x="2416" y="98"/>
                    <a:pt x="2414" y="80"/>
                    <a:pt x="2404" y="67"/>
                  </a:cubicBezTo>
                  <a:cubicBezTo>
                    <a:pt x="2385" y="42"/>
                    <a:pt x="2338" y="0"/>
                    <a:pt x="2338" y="0"/>
                  </a:cubicBezTo>
                  <a:cubicBezTo>
                    <a:pt x="2268" y="36"/>
                    <a:pt x="2274" y="58"/>
                    <a:pt x="2249" y="133"/>
                  </a:cubicBezTo>
                  <a:cubicBezTo>
                    <a:pt x="2256" y="177"/>
                    <a:pt x="2291" y="226"/>
                    <a:pt x="2271" y="266"/>
                  </a:cubicBezTo>
                  <a:cubicBezTo>
                    <a:pt x="2257" y="295"/>
                    <a:pt x="2242" y="207"/>
                    <a:pt x="2227" y="178"/>
                  </a:cubicBezTo>
                  <a:cubicBezTo>
                    <a:pt x="2208" y="140"/>
                    <a:pt x="2172" y="128"/>
                    <a:pt x="2138" y="111"/>
                  </a:cubicBezTo>
                  <a:cubicBezTo>
                    <a:pt x="2019" y="122"/>
                    <a:pt x="1909" y="93"/>
                    <a:pt x="1828" y="178"/>
                  </a:cubicBezTo>
                  <a:cubicBezTo>
                    <a:pt x="1835" y="230"/>
                    <a:pt x="1839" y="282"/>
                    <a:pt x="1850" y="333"/>
                  </a:cubicBezTo>
                  <a:cubicBezTo>
                    <a:pt x="1854" y="349"/>
                    <a:pt x="1877" y="361"/>
                    <a:pt x="1872" y="377"/>
                  </a:cubicBezTo>
                  <a:cubicBezTo>
                    <a:pt x="1867" y="393"/>
                    <a:pt x="1843" y="392"/>
                    <a:pt x="1828" y="399"/>
                  </a:cubicBezTo>
                  <a:cubicBezTo>
                    <a:pt x="1713" y="370"/>
                    <a:pt x="1643" y="350"/>
                    <a:pt x="1540" y="311"/>
                  </a:cubicBezTo>
                  <a:cubicBezTo>
                    <a:pt x="1496" y="294"/>
                    <a:pt x="1451" y="281"/>
                    <a:pt x="1407" y="266"/>
                  </a:cubicBezTo>
                  <a:cubicBezTo>
                    <a:pt x="1385" y="259"/>
                    <a:pt x="1341" y="244"/>
                    <a:pt x="1341" y="244"/>
                  </a:cubicBezTo>
                  <a:cubicBezTo>
                    <a:pt x="1315" y="219"/>
                    <a:pt x="1243" y="138"/>
                    <a:pt x="1208" y="244"/>
                  </a:cubicBezTo>
                  <a:cubicBezTo>
                    <a:pt x="1182" y="322"/>
                    <a:pt x="1223" y="407"/>
                    <a:pt x="1230" y="488"/>
                  </a:cubicBezTo>
                  <a:cubicBezTo>
                    <a:pt x="1198" y="775"/>
                    <a:pt x="1257" y="690"/>
                    <a:pt x="1119" y="621"/>
                  </a:cubicBezTo>
                  <a:cubicBezTo>
                    <a:pt x="1083" y="547"/>
                    <a:pt x="1119" y="597"/>
                    <a:pt x="1053" y="554"/>
                  </a:cubicBezTo>
                  <a:cubicBezTo>
                    <a:pt x="1044" y="548"/>
                    <a:pt x="1039" y="537"/>
                    <a:pt x="1030" y="532"/>
                  </a:cubicBezTo>
                  <a:cubicBezTo>
                    <a:pt x="1002" y="515"/>
                    <a:pt x="942" y="488"/>
                    <a:pt x="942" y="488"/>
                  </a:cubicBezTo>
                  <a:cubicBezTo>
                    <a:pt x="920" y="466"/>
                    <a:pt x="905" y="431"/>
                    <a:pt x="875" y="421"/>
                  </a:cubicBezTo>
                  <a:cubicBezTo>
                    <a:pt x="754" y="381"/>
                    <a:pt x="641" y="330"/>
                    <a:pt x="521" y="288"/>
                  </a:cubicBezTo>
                  <a:cubicBezTo>
                    <a:pt x="425" y="296"/>
                    <a:pt x="328" y="294"/>
                    <a:pt x="233" y="311"/>
                  </a:cubicBezTo>
                  <a:cubicBezTo>
                    <a:pt x="200" y="317"/>
                    <a:pt x="174" y="340"/>
                    <a:pt x="144" y="355"/>
                  </a:cubicBezTo>
                  <a:cubicBezTo>
                    <a:pt x="129" y="362"/>
                    <a:pt x="100" y="377"/>
                    <a:pt x="100" y="377"/>
                  </a:cubicBezTo>
                  <a:cubicBezTo>
                    <a:pt x="93" y="392"/>
                    <a:pt x="90" y="409"/>
                    <a:pt x="78" y="421"/>
                  </a:cubicBezTo>
                  <a:cubicBezTo>
                    <a:pt x="66" y="433"/>
                    <a:pt x="36" y="427"/>
                    <a:pt x="34" y="443"/>
                  </a:cubicBezTo>
                  <a:cubicBezTo>
                    <a:pt x="0" y="686"/>
                    <a:pt x="303" y="659"/>
                    <a:pt x="454" y="709"/>
                  </a:cubicBezTo>
                  <a:cubicBezTo>
                    <a:pt x="522" y="774"/>
                    <a:pt x="416" y="679"/>
                    <a:pt x="610" y="776"/>
                  </a:cubicBezTo>
                  <a:cubicBezTo>
                    <a:pt x="639" y="791"/>
                    <a:pt x="669" y="805"/>
                    <a:pt x="698" y="820"/>
                  </a:cubicBezTo>
                  <a:cubicBezTo>
                    <a:pt x="713" y="827"/>
                    <a:pt x="730" y="830"/>
                    <a:pt x="742" y="842"/>
                  </a:cubicBezTo>
                  <a:cubicBezTo>
                    <a:pt x="757" y="857"/>
                    <a:pt x="787" y="887"/>
                    <a:pt x="787" y="887"/>
                  </a:cubicBezTo>
                  <a:cubicBezTo>
                    <a:pt x="794" y="909"/>
                    <a:pt x="821" y="933"/>
                    <a:pt x="809" y="953"/>
                  </a:cubicBezTo>
                  <a:cubicBezTo>
                    <a:pt x="792" y="981"/>
                    <a:pt x="720" y="997"/>
                    <a:pt x="720" y="997"/>
                  </a:cubicBezTo>
                  <a:lnTo>
                    <a:pt x="765" y="931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402" name="Freeform 4">
              <a:extLst>
                <a:ext uri="{FF2B5EF4-FFF2-40B4-BE49-F238E27FC236}">
                  <a16:creationId xmlns:a16="http://schemas.microsoft.com/office/drawing/2014/main" id="{5411FB57-A70B-4897-AB94-9AC145A9BA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5" y="3528"/>
              <a:ext cx="435" cy="361"/>
            </a:xfrm>
            <a:custGeom>
              <a:avLst/>
              <a:gdLst>
                <a:gd name="T0" fmla="*/ 6 w 554"/>
                <a:gd name="T1" fmla="*/ 9 h 466"/>
                <a:gd name="T2" fmla="*/ 3 w 554"/>
                <a:gd name="T3" fmla="*/ 15 h 466"/>
                <a:gd name="T4" fmla="*/ 2 w 554"/>
                <a:gd name="T5" fmla="*/ 17 h 466"/>
                <a:gd name="T6" fmla="*/ 0 w 554"/>
                <a:gd name="T7" fmla="*/ 20 h 466"/>
                <a:gd name="T8" fmla="*/ 6 w 554"/>
                <a:gd name="T9" fmla="*/ 22 h 466"/>
                <a:gd name="T10" fmla="*/ 9 w 554"/>
                <a:gd name="T11" fmla="*/ 26 h 466"/>
                <a:gd name="T12" fmla="*/ 16 w 554"/>
                <a:gd name="T13" fmla="*/ 28 h 466"/>
                <a:gd name="T14" fmla="*/ 21 w 554"/>
                <a:gd name="T15" fmla="*/ 15 h 466"/>
                <a:gd name="T16" fmla="*/ 37 w 554"/>
                <a:gd name="T17" fmla="*/ 13 h 466"/>
                <a:gd name="T18" fmla="*/ 38 w 554"/>
                <a:gd name="T19" fmla="*/ 11 h 466"/>
                <a:gd name="T20" fmla="*/ 27 w 554"/>
                <a:gd name="T21" fmla="*/ 1 h 466"/>
                <a:gd name="T22" fmla="*/ 16 w 554"/>
                <a:gd name="T23" fmla="*/ 2 h 466"/>
                <a:gd name="T24" fmla="*/ 16 w 554"/>
                <a:gd name="T25" fmla="*/ 5 h 466"/>
                <a:gd name="T26" fmla="*/ 13 w 554"/>
                <a:gd name="T27" fmla="*/ 7 h 466"/>
                <a:gd name="T28" fmla="*/ 8 w 554"/>
                <a:gd name="T29" fmla="*/ 4 h 466"/>
                <a:gd name="T30" fmla="*/ 6 w 554"/>
                <a:gd name="T31" fmla="*/ 7 h 466"/>
                <a:gd name="T32" fmla="*/ 3 w 554"/>
                <a:gd name="T33" fmla="*/ 11 h 466"/>
                <a:gd name="T34" fmla="*/ 6 w 554"/>
                <a:gd name="T35" fmla="*/ 9 h 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54" h="466">
                  <a:moveTo>
                    <a:pt x="89" y="156"/>
                  </a:moveTo>
                  <a:cubicBezTo>
                    <a:pt x="74" y="185"/>
                    <a:pt x="60" y="215"/>
                    <a:pt x="45" y="244"/>
                  </a:cubicBezTo>
                  <a:cubicBezTo>
                    <a:pt x="37" y="259"/>
                    <a:pt x="30" y="274"/>
                    <a:pt x="22" y="289"/>
                  </a:cubicBezTo>
                  <a:cubicBezTo>
                    <a:pt x="15" y="304"/>
                    <a:pt x="0" y="333"/>
                    <a:pt x="0" y="333"/>
                  </a:cubicBezTo>
                  <a:cubicBezTo>
                    <a:pt x="30" y="348"/>
                    <a:pt x="66" y="353"/>
                    <a:pt x="89" y="377"/>
                  </a:cubicBezTo>
                  <a:cubicBezTo>
                    <a:pt x="104" y="392"/>
                    <a:pt x="116" y="410"/>
                    <a:pt x="133" y="422"/>
                  </a:cubicBezTo>
                  <a:cubicBezTo>
                    <a:pt x="161" y="440"/>
                    <a:pt x="222" y="466"/>
                    <a:pt x="222" y="466"/>
                  </a:cubicBezTo>
                  <a:cubicBezTo>
                    <a:pt x="253" y="404"/>
                    <a:pt x="228" y="265"/>
                    <a:pt x="310" y="244"/>
                  </a:cubicBezTo>
                  <a:cubicBezTo>
                    <a:pt x="382" y="226"/>
                    <a:pt x="458" y="229"/>
                    <a:pt x="532" y="222"/>
                  </a:cubicBezTo>
                  <a:cubicBezTo>
                    <a:pt x="539" y="207"/>
                    <a:pt x="554" y="194"/>
                    <a:pt x="554" y="178"/>
                  </a:cubicBezTo>
                  <a:cubicBezTo>
                    <a:pt x="554" y="85"/>
                    <a:pt x="470" y="36"/>
                    <a:pt x="399" y="1"/>
                  </a:cubicBezTo>
                  <a:cubicBezTo>
                    <a:pt x="347" y="8"/>
                    <a:pt x="291" y="0"/>
                    <a:pt x="244" y="23"/>
                  </a:cubicBezTo>
                  <a:cubicBezTo>
                    <a:pt x="223" y="33"/>
                    <a:pt x="236" y="70"/>
                    <a:pt x="222" y="89"/>
                  </a:cubicBezTo>
                  <a:cubicBezTo>
                    <a:pt x="212" y="102"/>
                    <a:pt x="193" y="104"/>
                    <a:pt x="178" y="111"/>
                  </a:cubicBezTo>
                  <a:cubicBezTo>
                    <a:pt x="166" y="99"/>
                    <a:pt x="130" y="61"/>
                    <a:pt x="111" y="67"/>
                  </a:cubicBezTo>
                  <a:cubicBezTo>
                    <a:pt x="95" y="72"/>
                    <a:pt x="98" y="97"/>
                    <a:pt x="89" y="111"/>
                  </a:cubicBezTo>
                  <a:cubicBezTo>
                    <a:pt x="83" y="121"/>
                    <a:pt x="30" y="163"/>
                    <a:pt x="45" y="178"/>
                  </a:cubicBezTo>
                  <a:cubicBezTo>
                    <a:pt x="57" y="190"/>
                    <a:pt x="74" y="163"/>
                    <a:pt x="89" y="156"/>
                  </a:cubicBez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403" name="Freeform 5">
              <a:extLst>
                <a:ext uri="{FF2B5EF4-FFF2-40B4-BE49-F238E27FC236}">
                  <a16:creationId xmlns:a16="http://schemas.microsoft.com/office/drawing/2014/main" id="{9AD9AF9D-7689-45D3-A5EB-AA5210AA48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66" y="3391"/>
              <a:ext cx="365" cy="395"/>
            </a:xfrm>
            <a:custGeom>
              <a:avLst/>
              <a:gdLst>
                <a:gd name="T0" fmla="*/ 9 w 465"/>
                <a:gd name="T1" fmla="*/ 2 h 510"/>
                <a:gd name="T2" fmla="*/ 8 w 465"/>
                <a:gd name="T3" fmla="*/ 9 h 510"/>
                <a:gd name="T4" fmla="*/ 5 w 465"/>
                <a:gd name="T5" fmla="*/ 15 h 510"/>
                <a:gd name="T6" fmla="*/ 3 w 465"/>
                <a:gd name="T7" fmla="*/ 17 h 510"/>
                <a:gd name="T8" fmla="*/ 0 w 465"/>
                <a:gd name="T9" fmla="*/ 29 h 510"/>
                <a:gd name="T10" fmla="*/ 3 w 465"/>
                <a:gd name="T11" fmla="*/ 31 h 510"/>
                <a:gd name="T12" fmla="*/ 5 w 465"/>
                <a:gd name="T13" fmla="*/ 29 h 510"/>
                <a:gd name="T14" fmla="*/ 13 w 465"/>
                <a:gd name="T15" fmla="*/ 20 h 510"/>
                <a:gd name="T16" fmla="*/ 16 w 465"/>
                <a:gd name="T17" fmla="*/ 15 h 510"/>
                <a:gd name="T18" fmla="*/ 20 w 465"/>
                <a:gd name="T19" fmla="*/ 13 h 510"/>
                <a:gd name="T20" fmla="*/ 27 w 465"/>
                <a:gd name="T21" fmla="*/ 9 h 510"/>
                <a:gd name="T22" fmla="*/ 33 w 465"/>
                <a:gd name="T23" fmla="*/ 2 h 510"/>
                <a:gd name="T24" fmla="*/ 24 w 465"/>
                <a:gd name="T25" fmla="*/ 2 h 510"/>
                <a:gd name="T26" fmla="*/ 20 w 465"/>
                <a:gd name="T27" fmla="*/ 0 h 510"/>
                <a:gd name="T28" fmla="*/ 9 w 465"/>
                <a:gd name="T29" fmla="*/ 2 h 5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5" h="510">
                  <a:moveTo>
                    <a:pt x="133" y="23"/>
                  </a:moveTo>
                  <a:cubicBezTo>
                    <a:pt x="126" y="67"/>
                    <a:pt x="124" y="113"/>
                    <a:pt x="111" y="156"/>
                  </a:cubicBezTo>
                  <a:cubicBezTo>
                    <a:pt x="102" y="187"/>
                    <a:pt x="82" y="215"/>
                    <a:pt x="67" y="244"/>
                  </a:cubicBezTo>
                  <a:cubicBezTo>
                    <a:pt x="60" y="259"/>
                    <a:pt x="49" y="272"/>
                    <a:pt x="44" y="288"/>
                  </a:cubicBezTo>
                  <a:cubicBezTo>
                    <a:pt x="8" y="398"/>
                    <a:pt x="26" y="332"/>
                    <a:pt x="0" y="488"/>
                  </a:cubicBezTo>
                  <a:cubicBezTo>
                    <a:pt x="15" y="495"/>
                    <a:pt x="28" y="510"/>
                    <a:pt x="44" y="510"/>
                  </a:cubicBezTo>
                  <a:cubicBezTo>
                    <a:pt x="55" y="510"/>
                    <a:pt x="62" y="497"/>
                    <a:pt x="67" y="488"/>
                  </a:cubicBezTo>
                  <a:cubicBezTo>
                    <a:pt x="119" y="402"/>
                    <a:pt x="96" y="374"/>
                    <a:pt x="177" y="333"/>
                  </a:cubicBezTo>
                  <a:cubicBezTo>
                    <a:pt x="220" y="249"/>
                    <a:pt x="173" y="319"/>
                    <a:pt x="244" y="266"/>
                  </a:cubicBezTo>
                  <a:cubicBezTo>
                    <a:pt x="261" y="254"/>
                    <a:pt x="271" y="234"/>
                    <a:pt x="288" y="222"/>
                  </a:cubicBezTo>
                  <a:cubicBezTo>
                    <a:pt x="319" y="199"/>
                    <a:pt x="364" y="174"/>
                    <a:pt x="399" y="156"/>
                  </a:cubicBezTo>
                  <a:cubicBezTo>
                    <a:pt x="429" y="125"/>
                    <a:pt x="465" y="45"/>
                    <a:pt x="465" y="45"/>
                  </a:cubicBezTo>
                  <a:cubicBezTo>
                    <a:pt x="428" y="38"/>
                    <a:pt x="391" y="32"/>
                    <a:pt x="355" y="23"/>
                  </a:cubicBezTo>
                  <a:cubicBezTo>
                    <a:pt x="332" y="17"/>
                    <a:pt x="312" y="0"/>
                    <a:pt x="288" y="0"/>
                  </a:cubicBezTo>
                  <a:cubicBezTo>
                    <a:pt x="236" y="0"/>
                    <a:pt x="133" y="23"/>
                    <a:pt x="133" y="23"/>
                  </a:cubicBez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6389" name="Group 34">
            <a:extLst>
              <a:ext uri="{FF2B5EF4-FFF2-40B4-BE49-F238E27FC236}">
                <a16:creationId xmlns:a16="http://schemas.microsoft.com/office/drawing/2014/main" id="{D6A83627-6DE6-421D-9681-6DD8BA09C4AE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781300"/>
            <a:ext cx="1884363" cy="1677988"/>
            <a:chOff x="476" y="2028"/>
            <a:chExt cx="1187" cy="1057"/>
          </a:xfrm>
        </p:grpSpPr>
        <p:sp>
          <p:nvSpPr>
            <p:cNvPr id="16398" name="Line 8">
              <a:extLst>
                <a:ext uri="{FF2B5EF4-FFF2-40B4-BE49-F238E27FC236}">
                  <a16:creationId xmlns:a16="http://schemas.microsoft.com/office/drawing/2014/main" id="{FD32BCC2-7F4A-4BA9-A718-733B32DBFF1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76" y="2351"/>
              <a:ext cx="118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399" name="Freeform 9">
              <a:extLst>
                <a:ext uri="{FF2B5EF4-FFF2-40B4-BE49-F238E27FC236}">
                  <a16:creationId xmlns:a16="http://schemas.microsoft.com/office/drawing/2014/main" id="{51D0B015-B5DB-42FA-94D2-2B495C4F40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3" y="2028"/>
              <a:ext cx="864" cy="647"/>
            </a:xfrm>
            <a:custGeom>
              <a:avLst/>
              <a:gdLst>
                <a:gd name="T0" fmla="*/ 0 w 1440"/>
                <a:gd name="T1" fmla="*/ 0 h 2040"/>
                <a:gd name="T2" fmla="*/ 1 w 1440"/>
                <a:gd name="T3" fmla="*/ 0 h 2040"/>
                <a:gd name="T4" fmla="*/ 1 w 1440"/>
                <a:gd name="T5" fmla="*/ 0 h 2040"/>
                <a:gd name="T6" fmla="*/ 2 w 1440"/>
                <a:gd name="T7" fmla="*/ 0 h 2040"/>
                <a:gd name="T8" fmla="*/ 2 w 1440"/>
                <a:gd name="T9" fmla="*/ 0 h 2040"/>
                <a:gd name="T10" fmla="*/ 3 w 1440"/>
                <a:gd name="T11" fmla="*/ 0 h 2040"/>
                <a:gd name="T12" fmla="*/ 4 w 1440"/>
                <a:gd name="T13" fmla="*/ 0 h 2040"/>
                <a:gd name="T14" fmla="*/ 5 w 1440"/>
                <a:gd name="T15" fmla="*/ 0 h 2040"/>
                <a:gd name="T16" fmla="*/ 5 w 1440"/>
                <a:gd name="T17" fmla="*/ 0 h 20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0" h="2040">
                  <a:moveTo>
                    <a:pt x="0" y="1110"/>
                  </a:moveTo>
                  <a:cubicBezTo>
                    <a:pt x="60" y="570"/>
                    <a:pt x="120" y="30"/>
                    <a:pt x="180" y="30"/>
                  </a:cubicBezTo>
                  <a:cubicBezTo>
                    <a:pt x="240" y="30"/>
                    <a:pt x="300" y="780"/>
                    <a:pt x="360" y="1110"/>
                  </a:cubicBezTo>
                  <a:cubicBezTo>
                    <a:pt x="420" y="1440"/>
                    <a:pt x="480" y="2040"/>
                    <a:pt x="540" y="2010"/>
                  </a:cubicBezTo>
                  <a:cubicBezTo>
                    <a:pt x="600" y="1980"/>
                    <a:pt x="660" y="1260"/>
                    <a:pt x="720" y="930"/>
                  </a:cubicBezTo>
                  <a:cubicBezTo>
                    <a:pt x="780" y="600"/>
                    <a:pt x="840" y="0"/>
                    <a:pt x="900" y="30"/>
                  </a:cubicBezTo>
                  <a:cubicBezTo>
                    <a:pt x="960" y="60"/>
                    <a:pt x="1020" y="780"/>
                    <a:pt x="1080" y="1110"/>
                  </a:cubicBezTo>
                  <a:cubicBezTo>
                    <a:pt x="1140" y="1440"/>
                    <a:pt x="1200" y="2040"/>
                    <a:pt x="1260" y="2010"/>
                  </a:cubicBezTo>
                  <a:cubicBezTo>
                    <a:pt x="1320" y="1980"/>
                    <a:pt x="1410" y="1110"/>
                    <a:pt x="1440" y="9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400" name="Text Box 12">
              <a:extLst>
                <a:ext uri="{FF2B5EF4-FFF2-40B4-BE49-F238E27FC236}">
                  <a16:creationId xmlns:a16="http://schemas.microsoft.com/office/drawing/2014/main" id="{704BA141-E5B0-4602-98EC-D018A0E35F7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84" y="2643"/>
              <a:ext cx="97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dirty="0"/>
                <a:t>падающее поле</a:t>
              </a:r>
            </a:p>
          </p:txBody>
        </p:sp>
      </p:grpSp>
      <p:sp>
        <p:nvSpPr>
          <p:cNvPr id="16390" name="Line 21">
            <a:extLst>
              <a:ext uri="{FF2B5EF4-FFF2-40B4-BE49-F238E27FC236}">
                <a16:creationId xmlns:a16="http://schemas.microsoft.com/office/drawing/2014/main" id="{AF2780CD-F8B5-4F60-925E-0736C72F40C5}"/>
              </a:ext>
            </a:extLst>
          </p:cNvPr>
          <p:cNvSpPr>
            <a:spLocks noChangeAspect="1" noChangeShapeType="1"/>
          </p:cNvSpPr>
          <p:nvPr/>
        </p:nvSpPr>
        <p:spPr bwMode="auto">
          <a:xfrm rot="-2612934">
            <a:off x="5364163" y="1641475"/>
            <a:ext cx="18843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391" name="Freeform 22">
            <a:extLst>
              <a:ext uri="{FF2B5EF4-FFF2-40B4-BE49-F238E27FC236}">
                <a16:creationId xmlns:a16="http://schemas.microsoft.com/office/drawing/2014/main" id="{C717A706-0F2E-4882-90B5-A73825E39B69}"/>
              </a:ext>
            </a:extLst>
          </p:cNvPr>
          <p:cNvSpPr>
            <a:spLocks noChangeAspect="1"/>
          </p:cNvSpPr>
          <p:nvPr/>
        </p:nvSpPr>
        <p:spPr bwMode="auto">
          <a:xfrm rot="-2612934">
            <a:off x="5557838" y="1189038"/>
            <a:ext cx="1371600" cy="1025525"/>
          </a:xfrm>
          <a:custGeom>
            <a:avLst/>
            <a:gdLst>
              <a:gd name="T0" fmla="*/ 0 w 1440"/>
              <a:gd name="T1" fmla="*/ 2147483646 h 2040"/>
              <a:gd name="T2" fmla="*/ 2147483646 w 1440"/>
              <a:gd name="T3" fmla="*/ 2147483646 h 2040"/>
              <a:gd name="T4" fmla="*/ 2147483646 w 1440"/>
              <a:gd name="T5" fmla="*/ 2147483646 h 2040"/>
              <a:gd name="T6" fmla="*/ 2147483646 w 1440"/>
              <a:gd name="T7" fmla="*/ 2147483646 h 2040"/>
              <a:gd name="T8" fmla="*/ 2147483646 w 1440"/>
              <a:gd name="T9" fmla="*/ 2147483646 h 2040"/>
              <a:gd name="T10" fmla="*/ 2147483646 w 1440"/>
              <a:gd name="T11" fmla="*/ 2147483646 h 2040"/>
              <a:gd name="T12" fmla="*/ 2147483646 w 1440"/>
              <a:gd name="T13" fmla="*/ 2147483646 h 2040"/>
              <a:gd name="T14" fmla="*/ 2147483646 w 1440"/>
              <a:gd name="T15" fmla="*/ 2147483646 h 2040"/>
              <a:gd name="T16" fmla="*/ 2147483646 w 1440"/>
              <a:gd name="T17" fmla="*/ 2147483646 h 2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40" h="2040">
                <a:moveTo>
                  <a:pt x="0" y="1110"/>
                </a:moveTo>
                <a:cubicBezTo>
                  <a:pt x="60" y="570"/>
                  <a:pt x="120" y="30"/>
                  <a:pt x="180" y="30"/>
                </a:cubicBezTo>
                <a:cubicBezTo>
                  <a:pt x="240" y="30"/>
                  <a:pt x="300" y="780"/>
                  <a:pt x="360" y="1110"/>
                </a:cubicBezTo>
                <a:cubicBezTo>
                  <a:pt x="420" y="1440"/>
                  <a:pt x="480" y="2040"/>
                  <a:pt x="540" y="2010"/>
                </a:cubicBezTo>
                <a:cubicBezTo>
                  <a:pt x="600" y="1980"/>
                  <a:pt x="660" y="1260"/>
                  <a:pt x="720" y="930"/>
                </a:cubicBezTo>
                <a:cubicBezTo>
                  <a:pt x="780" y="600"/>
                  <a:pt x="840" y="0"/>
                  <a:pt x="900" y="30"/>
                </a:cubicBezTo>
                <a:cubicBezTo>
                  <a:pt x="960" y="60"/>
                  <a:pt x="1020" y="780"/>
                  <a:pt x="1080" y="1110"/>
                </a:cubicBezTo>
                <a:cubicBezTo>
                  <a:pt x="1140" y="1440"/>
                  <a:pt x="1200" y="2040"/>
                  <a:pt x="1260" y="2010"/>
                </a:cubicBezTo>
                <a:cubicBezTo>
                  <a:pt x="1320" y="1980"/>
                  <a:pt x="1410" y="1110"/>
                  <a:pt x="1440" y="93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392" name="Text Box 25">
            <a:extLst>
              <a:ext uri="{FF2B5EF4-FFF2-40B4-BE49-F238E27FC236}">
                <a16:creationId xmlns:a16="http://schemas.microsoft.com/office/drawing/2014/main" id="{32D76A86-2B11-4D2C-AAE7-B6A6937EDD5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27538" y="927100"/>
            <a:ext cx="162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упругое рассеяние</a:t>
            </a:r>
          </a:p>
        </p:txBody>
      </p:sp>
      <p:sp>
        <p:nvSpPr>
          <p:cNvPr id="16393" name="Rectangle 33">
            <a:extLst>
              <a:ext uri="{FF2B5EF4-FFF2-40B4-BE49-F238E27FC236}">
                <a16:creationId xmlns:a16="http://schemas.microsoft.com/office/drawing/2014/main" id="{1825F49F-FD92-4A69-838A-68672F4F7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/>
              <a:t>Пример - светорассеяние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40" name="Text Box 36">
                <a:extLst>
                  <a:ext uri="{FF2B5EF4-FFF2-40B4-BE49-F238E27FC236}">
                    <a16:creationId xmlns:a16="http://schemas.microsoft.com/office/drawing/2014/main" id="{1AF933CE-4398-4E5C-8A8D-20C61022D9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038" y="4433888"/>
                <a:ext cx="7900987" cy="2124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ru-RU" sz="2800" dirty="0">
                    <a:solidFill>
                      <a:schemeClr val="folHlink"/>
                    </a:solidFill>
                    <a:cs typeface="Arial" charset="0"/>
                  </a:rPr>
                  <a:t>Индикатриса светорассеяния – </a:t>
                </a:r>
                <a:br>
                  <a:rPr lang="ru-RU" sz="2800" dirty="0">
                    <a:solidFill>
                      <a:schemeClr val="folHlink"/>
                    </a:solidFill>
                    <a:cs typeface="Arial" charset="0"/>
                  </a:rPr>
                </a:br>
                <a:r>
                  <a:rPr lang="ru-RU" sz="2800" dirty="0">
                    <a:solidFill>
                      <a:schemeClr val="folHlink"/>
                    </a:solidFill>
                    <a:cs typeface="Arial" charset="0"/>
                  </a:rPr>
                  <a:t>зависимость интенсивности рассеяния от угла</a:t>
                </a:r>
              </a:p>
              <a:p>
                <a:pPr eaLnBrk="1" hangingPunct="1">
                  <a:defRPr/>
                </a:pP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𝛽</m:t>
                    </m:r>
                  </m:oMath>
                </a14:m>
                <a:r>
                  <a:rPr lang="ru-RU" sz="2800" dirty="0">
                    <a:latin typeface="+mn-lt"/>
                    <a:cs typeface="Times New Roman" pitchFamily="18" charset="0"/>
                  </a:rPr>
                  <a:t> – модель (параметры) рассеивателя </a:t>
                </a:r>
                <a:endParaRPr lang="en-US" sz="2800" dirty="0">
                  <a:latin typeface="+mn-lt"/>
                  <a:cs typeface="Times New Roman" pitchFamily="18" charset="0"/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cs typeface="Arial" charset="0"/>
                  </a:rPr>
                  <a:t> – </a:t>
                </a:r>
                <a:r>
                  <a:rPr lang="ru-RU" sz="2800" dirty="0">
                    <a:cs typeface="Arial" charset="0"/>
                  </a:rPr>
                  <a:t>измеренная индикатриса</a:t>
                </a:r>
                <a:endParaRPr lang="ru-RU" sz="2800" dirty="0">
                  <a:solidFill>
                    <a:schemeClr val="folHlin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98340" name="Text Box 36">
                <a:extLst>
                  <a:ext uri="{FF2B5EF4-FFF2-40B4-BE49-F238E27FC236}">
                    <a16:creationId xmlns:a16="http://schemas.microsoft.com/office/drawing/2014/main" id="{1AF933CE-4398-4E5C-8A8D-20C61022D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038" y="4433888"/>
                <a:ext cx="7900987" cy="2124075"/>
              </a:xfrm>
              <a:prstGeom prst="rect">
                <a:avLst/>
              </a:prstGeom>
              <a:blipFill>
                <a:blip r:embed="rId2"/>
                <a:stretch>
                  <a:fillRect l="-1543" t="-2865" r="-540" b="-51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5" name="Line 37">
            <a:extLst>
              <a:ext uri="{FF2B5EF4-FFF2-40B4-BE49-F238E27FC236}">
                <a16:creationId xmlns:a16="http://schemas.microsoft.com/office/drawing/2014/main" id="{00B1383D-B5D8-497B-82EB-250BF820F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3284538"/>
            <a:ext cx="33845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396" name="Arc 38">
            <a:extLst>
              <a:ext uri="{FF2B5EF4-FFF2-40B4-BE49-F238E27FC236}">
                <a16:creationId xmlns:a16="http://schemas.microsoft.com/office/drawing/2014/main" id="{43DD96A5-1919-48C2-9DD8-03099B63D596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156325" y="1125538"/>
            <a:ext cx="1728788" cy="2159000"/>
          </a:xfrm>
          <a:custGeom>
            <a:avLst/>
            <a:gdLst>
              <a:gd name="T0" fmla="*/ 2147483646 w 21600"/>
              <a:gd name="T1" fmla="*/ 0 h 19817"/>
              <a:gd name="T2" fmla="*/ 2147483646 w 21600"/>
              <a:gd name="T3" fmla="*/ 2147483646 h 19817"/>
              <a:gd name="T4" fmla="*/ 0 w 21600"/>
              <a:gd name="T5" fmla="*/ 2147483646 h 198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9817" fill="none" extrusionOk="0">
                <a:moveTo>
                  <a:pt x="8592" y="-1"/>
                </a:moveTo>
                <a:cubicBezTo>
                  <a:pt x="16489" y="3423"/>
                  <a:pt x="21600" y="11209"/>
                  <a:pt x="21600" y="19817"/>
                </a:cubicBezTo>
              </a:path>
              <a:path w="21600" h="19817" stroke="0" extrusionOk="0">
                <a:moveTo>
                  <a:pt x="8592" y="-1"/>
                </a:moveTo>
                <a:cubicBezTo>
                  <a:pt x="16489" y="3423"/>
                  <a:pt x="21600" y="11209"/>
                  <a:pt x="21600" y="19817"/>
                </a:cubicBezTo>
                <a:lnTo>
                  <a:pt x="0" y="19817"/>
                </a:lnTo>
                <a:lnTo>
                  <a:pt x="8592" y="-1"/>
                </a:lnTo>
                <a:close/>
              </a:path>
            </a:pathLst>
          </a:custGeom>
          <a:noFill/>
          <a:ln w="25400">
            <a:solidFill>
              <a:schemeClr val="folHlink"/>
            </a:solidFill>
            <a:round/>
            <a:headEnd type="none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397" name="Text Box 39">
            <a:extLst>
              <a:ext uri="{FF2B5EF4-FFF2-40B4-BE49-F238E27FC236}">
                <a16:creationId xmlns:a16="http://schemas.microsoft.com/office/drawing/2014/main" id="{49011476-6716-446C-BEBB-AA3B007C0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1458913"/>
            <a:ext cx="1419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folHlink"/>
                </a:solidFill>
                <a:latin typeface="Tahoma" panose="020B0604030504040204" pitchFamily="34" charset="0"/>
              </a:rPr>
              <a:t>угол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folHlink"/>
                </a:solidFill>
                <a:latin typeface="Tahoma" panose="020B0604030504040204" pitchFamily="34" charset="0"/>
              </a:rPr>
              <a:t>рассеяния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139CB6AE-E713-4AFC-8E7A-7EE6DBF1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1: введение в курс</a:t>
            </a:r>
          </a:p>
        </p:txBody>
      </p:sp>
      <p:sp>
        <p:nvSpPr>
          <p:cNvPr id="17411" name="Номер слайда 5">
            <a:extLst>
              <a:ext uri="{FF2B5EF4-FFF2-40B4-BE49-F238E27FC236}">
                <a16:creationId xmlns:a16="http://schemas.microsoft.com/office/drawing/2014/main" id="{0E17E2B9-51C0-403C-A6BD-47FA0708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6F7B55-20CE-4DFB-B289-53B1437B03F5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400" dirty="0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7D05EF4-9C00-4EA2-9005-120A3D64C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Нелинейная регрессия</a:t>
            </a:r>
          </a:p>
        </p:txBody>
      </p:sp>
      <p:pic>
        <p:nvPicPr>
          <p:cNvPr id="17413" name="Picture 3">
            <a:extLst>
              <a:ext uri="{FF2B5EF4-FFF2-40B4-BE49-F238E27FC236}">
                <a16:creationId xmlns:a16="http://schemas.microsoft.com/office/drawing/2014/main" id="{B387FEDF-2F90-4D6A-9D60-9E9088C35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08050"/>
            <a:ext cx="6767512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Oval 5">
            <a:extLst>
              <a:ext uri="{FF2B5EF4-FFF2-40B4-BE49-F238E27FC236}">
                <a16:creationId xmlns:a16="http://schemas.microsoft.com/office/drawing/2014/main" id="{E47D0A24-CD22-4CDE-B0CC-93F5D0DBC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068638"/>
            <a:ext cx="1800225" cy="1800225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17415" name="Line 6">
            <a:extLst>
              <a:ext uri="{FF2B5EF4-FFF2-40B4-BE49-F238E27FC236}">
                <a16:creationId xmlns:a16="http://schemas.microsoft.com/office/drawing/2014/main" id="{51F08A63-056A-44E7-BE49-23A75D5D0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3954463"/>
            <a:ext cx="180022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arrow" w="lg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416" name="Text Box 7">
            <a:extLst>
              <a:ext uri="{FF2B5EF4-FFF2-40B4-BE49-F238E27FC236}">
                <a16:creationId xmlns:a16="http://schemas.microsoft.com/office/drawing/2014/main" id="{5373B2F7-659F-4618-BA63-33EB2636B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536950"/>
            <a:ext cx="118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folHlink"/>
                </a:solidFill>
                <a:latin typeface="Tahoma" panose="020B0604030504040204" pitchFamily="34" charset="0"/>
              </a:rPr>
              <a:t>диаметр</a:t>
            </a:r>
          </a:p>
        </p:txBody>
      </p:sp>
      <p:sp>
        <p:nvSpPr>
          <p:cNvPr id="17417" name="Text Box 8">
            <a:extLst>
              <a:ext uri="{FF2B5EF4-FFF2-40B4-BE49-F238E27FC236}">
                <a16:creationId xmlns:a16="http://schemas.microsoft.com/office/drawing/2014/main" id="{BBE1C0D2-30CA-4944-BA7C-933CB4800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4005263"/>
            <a:ext cx="1509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folHlink"/>
                </a:solidFill>
                <a:latin typeface="Tahoma" panose="020B0604030504040204" pitchFamily="34" charset="0"/>
              </a:rPr>
              <a:t>показатель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err="1">
                <a:solidFill>
                  <a:schemeClr val="folHlink"/>
                </a:solidFill>
                <a:latin typeface="Tahoma" panose="020B0604030504040204" pitchFamily="34" charset="0"/>
              </a:rPr>
              <a:t>преломл</a:t>
            </a:r>
            <a:r>
              <a:rPr lang="ru-RU" altLang="ru-RU" sz="2000">
                <a:solidFill>
                  <a:schemeClr val="folHlink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C547B73-6468-4FF3-AE54-5DC27D58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1: введение в курс</a:t>
            </a:r>
          </a:p>
        </p:txBody>
      </p:sp>
      <p:sp>
        <p:nvSpPr>
          <p:cNvPr id="19459" name="Номер слайда 5">
            <a:extLst>
              <a:ext uri="{FF2B5EF4-FFF2-40B4-BE49-F238E27FC236}">
                <a16:creationId xmlns:a16="http://schemas.microsoft.com/office/drawing/2014/main" id="{07F94751-C8CC-405D-8812-8A2E8754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25758D-1844-48FB-862F-E3AE920BD121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4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2B14323E-CAF8-4858-86D5-BADCAE5B5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Нелинейная регрессия</a:t>
            </a:r>
          </a:p>
        </p:txBody>
      </p:sp>
      <p:graphicFrame>
        <p:nvGraphicFramePr>
          <p:cNvPr id="19461" name="Object 4">
            <a:extLst>
              <a:ext uri="{FF2B5EF4-FFF2-40B4-BE49-F238E27FC236}">
                <a16:creationId xmlns:a16="http://schemas.microsoft.com/office/drawing/2014/main" id="{83F6E64B-2186-4163-A6FB-C23ECD0EDF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755650"/>
          <a:ext cx="7993063" cy="578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Graph" r:id="rId4" imgW="2106778" imgH="1525219" progId="Origin50.Graph">
                  <p:embed/>
                </p:oleObj>
              </mc:Choice>
              <mc:Fallback>
                <p:oleObj name="Graph" r:id="rId4" imgW="2106778" imgH="1525219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55650"/>
                        <a:ext cx="7993063" cy="578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2" name="Group 5">
            <a:extLst>
              <a:ext uri="{FF2B5EF4-FFF2-40B4-BE49-F238E27FC236}">
                <a16:creationId xmlns:a16="http://schemas.microsoft.com/office/drawing/2014/main" id="{283ADFBE-8F73-40A2-8269-42ECD72B01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72225" y="3213100"/>
            <a:ext cx="1439863" cy="1439863"/>
            <a:chOff x="363" y="2058"/>
            <a:chExt cx="1134" cy="1134"/>
          </a:xfrm>
        </p:grpSpPr>
        <p:sp>
          <p:nvSpPr>
            <p:cNvPr id="19463" name="Oval 6">
              <a:extLst>
                <a:ext uri="{FF2B5EF4-FFF2-40B4-BE49-F238E27FC236}">
                  <a16:creationId xmlns:a16="http://schemas.microsoft.com/office/drawing/2014/main" id="{6CAE4623-97E0-4204-9B79-2B21C2D1BD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3" y="2058"/>
              <a:ext cx="1134" cy="1134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ahoma" panose="020B0604030504040204" pitchFamily="34" charset="0"/>
              </a:endParaRPr>
            </a:p>
          </p:txBody>
        </p:sp>
        <p:sp>
          <p:nvSpPr>
            <p:cNvPr id="19464" name="Oval 7">
              <a:extLst>
                <a:ext uri="{FF2B5EF4-FFF2-40B4-BE49-F238E27FC236}">
                  <a16:creationId xmlns:a16="http://schemas.microsoft.com/office/drawing/2014/main" id="{FC757462-44B1-473B-97E6-6B46C53CBC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3" y="2229"/>
              <a:ext cx="793" cy="793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141F2E32-4343-4110-8FC5-2BC79BBA8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Линейная зависимость от функции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Объект 2">
                <a:extLst>
                  <a:ext uri="{FF2B5EF4-FFF2-40B4-BE49-F238E27FC236}">
                    <a16:creationId xmlns:a16="http://schemas.microsoft.com/office/drawing/2014/main" id="{6D9A3422-882B-405F-8683-3B5A3BEFF7E4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800" dirty="0"/>
                  <a:t>В общем случае интегральное преобразование</a:t>
                </a:r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ru-RU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ru-RU" sz="2800" dirty="0"/>
              </a:p>
              <a:p>
                <a:pPr marL="0" indent="0" eaLnBrk="1" hangingPunct="1">
                  <a:buNone/>
                </a:pPr>
                <a:endParaRPr lang="ru-RU" altLang="ru-RU" sz="2800" dirty="0"/>
              </a:p>
              <a:p>
                <a:pPr eaLnBrk="1" hangingPunct="1"/>
                <a:r>
                  <a:rPr lang="ru-RU" altLang="ru-RU" sz="2800" dirty="0"/>
                  <a:t>Обратная задача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8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ru-RU" sz="28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ru-RU" sz="28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ru-RU" sz="28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ru-RU" sz="28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ru-RU" altLang="ru-RU" sz="2800" dirty="0"/>
              </a:p>
              <a:p>
                <a:pPr eaLnBrk="1" hangingPunct="1"/>
                <a:r>
                  <a:rPr lang="ru-RU" altLang="ru-RU" sz="2800" dirty="0"/>
                  <a:t>В частности, преобразования Фурье, Лапласа, Радона, и т.д.</a:t>
                </a:r>
                <a:endParaRPr lang="en-US" altLang="ru-RU" sz="2800" dirty="0"/>
              </a:p>
              <a:p>
                <a:pPr eaLnBrk="1" hangingPunct="1"/>
                <a:r>
                  <a:rPr lang="ru-RU" altLang="ru-RU" sz="2800" dirty="0"/>
                  <a:t>В некоторых случаях существуют прямые формулы обращения</a:t>
                </a:r>
                <a:endParaRPr lang="en-US" altLang="ru-RU" sz="2800" dirty="0"/>
              </a:p>
              <a:p>
                <a:pPr eaLnBrk="1" hangingPunct="1"/>
                <a:r>
                  <a:rPr lang="ru-RU" altLang="ru-RU" sz="2800" dirty="0"/>
                  <a:t>Дискретизация сводит к линейной регрессии</a:t>
                </a:r>
              </a:p>
            </p:txBody>
          </p:sp>
        </mc:Choice>
        <mc:Fallback xmlns="">
          <p:sp>
            <p:nvSpPr>
              <p:cNvPr id="21507" name="Объект 2">
                <a:extLst>
                  <a:ext uri="{FF2B5EF4-FFF2-40B4-BE49-F238E27FC236}">
                    <a16:creationId xmlns:a16="http://schemas.microsoft.com/office/drawing/2014/main" id="{6D9A3422-882B-405F-8683-3B5A3BEFF7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7" t="-1242" b="-1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8E681-57A1-4B5F-9A5C-14784420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1: введение в курс</a:t>
            </a:r>
          </a:p>
        </p:txBody>
      </p:sp>
      <p:sp>
        <p:nvSpPr>
          <p:cNvPr id="21509" name="Номер слайда 5">
            <a:extLst>
              <a:ext uri="{FF2B5EF4-FFF2-40B4-BE49-F238E27FC236}">
                <a16:creationId xmlns:a16="http://schemas.microsoft.com/office/drawing/2014/main" id="{92EDEDB8-9D92-49A3-A12D-B04A0689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FA2805-60CA-460F-ADCE-79E7A5C8D855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134350-0FBF-4997-BE12-876B590FBFDD}"/>
                  </a:ext>
                </a:extLst>
              </p:cNvPr>
              <p:cNvSpPr txBox="1"/>
              <p:nvPr/>
            </p:nvSpPr>
            <p:spPr>
              <a:xfrm>
                <a:off x="1847272" y="2636545"/>
                <a:ext cx="2121158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ru-RU" sz="2000" dirty="0">
                    <a:solidFill>
                      <a:srgbClr val="3333CC"/>
                    </a:solidFill>
                    <a:latin typeface="+mn-lt"/>
                    <a:cs typeface="Arial" charset="0"/>
                  </a:rPr>
                  <a:t>Неизвестная (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𝛽</m:t>
                    </m:r>
                  </m:oMath>
                </a14:m>
                <a:r>
                  <a:rPr lang="ru-RU" sz="2000" dirty="0">
                    <a:solidFill>
                      <a:srgbClr val="3333CC"/>
                    </a:solidFill>
                    <a:latin typeface="+mn-lt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134350-0FBF-4997-BE12-876B590FB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272" y="2636545"/>
                <a:ext cx="2121158" cy="400110"/>
              </a:xfrm>
              <a:prstGeom prst="rect">
                <a:avLst/>
              </a:prstGeom>
              <a:blipFill>
                <a:blip r:embed="rId3"/>
                <a:stretch>
                  <a:fillRect l="-2874" t="-7692" r="-2299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A5D8685-6D16-4BD2-A76F-25E1A6447D01}"/>
              </a:ext>
            </a:extLst>
          </p:cNvPr>
          <p:cNvCxnSpPr/>
          <p:nvPr/>
        </p:nvCxnSpPr>
        <p:spPr>
          <a:xfrm flipV="1">
            <a:off x="2514022" y="2333332"/>
            <a:ext cx="0" cy="387350"/>
          </a:xfrm>
          <a:prstGeom prst="straightConnector1">
            <a:avLst/>
          </a:prstGeom>
          <a:ln w="25400" cmpd="sng">
            <a:solidFill>
              <a:srgbClr val="3333CC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756B59-276A-46CD-945F-C96A29485E67}"/>
                  </a:ext>
                </a:extLst>
              </p:cNvPr>
              <p:cNvSpPr txBox="1"/>
              <p:nvPr/>
            </p:nvSpPr>
            <p:spPr>
              <a:xfrm>
                <a:off x="6113311" y="2661945"/>
                <a:ext cx="2043701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ru-RU" sz="2000" dirty="0">
                    <a:solidFill>
                      <a:srgbClr val="3333CC"/>
                    </a:solidFill>
                    <a:latin typeface="+mn-lt"/>
                    <a:cs typeface="Arial" charset="0"/>
                  </a:rPr>
                  <a:t>Измеренная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ru-RU" sz="2000" dirty="0">
                    <a:solidFill>
                      <a:srgbClr val="3333CC"/>
                    </a:solidFill>
                    <a:latin typeface="+mn-lt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756B59-276A-46CD-945F-C96A29485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311" y="2661945"/>
                <a:ext cx="2043701" cy="400110"/>
              </a:xfrm>
              <a:prstGeom prst="rect">
                <a:avLst/>
              </a:prstGeom>
              <a:blipFill>
                <a:blip r:embed="rId4"/>
                <a:stretch>
                  <a:fillRect l="-3284" t="-7692" r="-2090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DE3D913-DDE4-4049-BAEC-FD9EEC6F76F1}"/>
              </a:ext>
            </a:extLst>
          </p:cNvPr>
          <p:cNvCxnSpPr/>
          <p:nvPr/>
        </p:nvCxnSpPr>
        <p:spPr>
          <a:xfrm flipV="1">
            <a:off x="6780061" y="2357145"/>
            <a:ext cx="0" cy="387350"/>
          </a:xfrm>
          <a:prstGeom prst="straightConnector1">
            <a:avLst/>
          </a:prstGeom>
          <a:ln w="25400" cmpd="sng">
            <a:solidFill>
              <a:srgbClr val="3333CC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422241CF-FE63-4E20-B461-8F146DAEF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Преобразование Фурье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Объект 2">
                <a:extLst>
                  <a:ext uri="{FF2B5EF4-FFF2-40B4-BE49-F238E27FC236}">
                    <a16:creationId xmlns:a16="http://schemas.microsoft.com/office/drawing/2014/main" id="{F1F6C27A-7903-432D-B3E2-7B8492436AF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ru-RU" altLang="ru-RU" sz="2800" dirty="0"/>
                  <a:t>Непрерывный случай</a:t>
                </a:r>
                <a:endParaRPr lang="en-US" altLang="ru-RU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≝</m:t>
                      </m:r>
                      <m:nary>
                        <m:naryPr>
                          <m:limLoc m:val="subSup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ru-RU" sz="28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8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𝜋𝜉</m:t>
                                  </m:r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ru-RU" sz="2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ru-RU" sz="28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𝜉</m:t>
                          </m:r>
                          <m:func>
                            <m:func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8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𝜋𝜉</m:t>
                                  </m:r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acc>
                            <m:accPr>
                              <m:chr m:val="̂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altLang="ru-RU" sz="2800" dirty="0"/>
              </a:p>
              <a:p>
                <a:pPr>
                  <a:spcAft>
                    <a:spcPts val="600"/>
                  </a:spcAft>
                </a:pPr>
                <a:r>
                  <a:rPr lang="ru-RU" altLang="ru-RU" sz="2800" dirty="0"/>
                  <a:t>После дискретизации</a:t>
                </a:r>
                <a:endParaRPr lang="en-US" altLang="ru-RU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nary>
                        <m:naryPr>
                          <m:chr m:val="∑"/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f>
                                    <m:fPr>
                                      <m:ctrlP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f>
                                    <m:fPr>
                                      <m:ctrlP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ru-RU" altLang="ru-RU" sz="2800" dirty="0"/>
              </a:p>
            </p:txBody>
          </p:sp>
        </mc:Choice>
        <mc:Fallback xmlns="">
          <p:sp>
            <p:nvSpPr>
              <p:cNvPr id="22531" name="Объект 2">
                <a:extLst>
                  <a:ext uri="{FF2B5EF4-FFF2-40B4-BE49-F238E27FC236}">
                    <a16:creationId xmlns:a16="http://schemas.microsoft.com/office/drawing/2014/main" id="{F1F6C27A-7903-432D-B3E2-7B8492436A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7" t="-1242" b="-11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5052F-E860-4813-9E64-563CF417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1: введение в курс</a:t>
            </a:r>
          </a:p>
        </p:txBody>
      </p:sp>
      <p:sp>
        <p:nvSpPr>
          <p:cNvPr id="22533" name="Номер слайда 5">
            <a:extLst>
              <a:ext uri="{FF2B5EF4-FFF2-40B4-BE49-F238E27FC236}">
                <a16:creationId xmlns:a16="http://schemas.microsoft.com/office/drawing/2014/main" id="{08F6057F-2290-4A96-96B5-58372179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25FDBB-8C5F-4D9E-94CE-6F065D2369F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80F055B9-E24E-4DA7-A709-24078AD34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Деконволюция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Объект 2">
                <a:extLst>
                  <a:ext uri="{FF2B5EF4-FFF2-40B4-BE49-F238E27FC236}">
                    <a16:creationId xmlns:a16="http://schemas.microsoft.com/office/drawing/2014/main" id="{64F0A185-D906-4F61-BB8A-46A36309E2A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300"/>
                  </a:spcBef>
                  <a:spcAft>
                    <a:spcPts val="600"/>
                  </a:spcAft>
                </a:pPr>
                <a:r>
                  <a:rPr lang="ru-RU" altLang="ru-RU" sz="2800" dirty="0"/>
                  <a:t>Определение конволюции</a:t>
                </a:r>
                <a:endParaRPr lang="en-US" altLang="ru-RU" sz="2800" dirty="0"/>
              </a:p>
              <a:p>
                <a:pPr marL="0" indent="0">
                  <a:spcBef>
                    <a:spcPts val="1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≝</m:t>
                      </m:r>
                      <m:nary>
                        <m:naryPr>
                          <m:limLoc m:val="subSup"/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nary>
                        <m:naryPr>
                          <m:chr m:val="∑"/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800" dirty="0"/>
              </a:p>
              <a:p>
                <a:pPr>
                  <a:spcBef>
                    <a:spcPts val="1300"/>
                  </a:spcBef>
                  <a:spcAft>
                    <a:spcPts val="600"/>
                  </a:spcAft>
                </a:pPr>
                <a:r>
                  <a:rPr lang="ru-RU" altLang="ru-RU" sz="2800" dirty="0"/>
                  <a:t>Обращение через преобразование Фурье (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ru-RU" altLang="ru-RU" sz="2800" dirty="0"/>
                  <a:t>)</a:t>
                </a:r>
                <a:endParaRPr lang="en-US" altLang="ru-RU" sz="2800" dirty="0"/>
              </a:p>
              <a:p>
                <a:pPr marL="0" indent="0">
                  <a:spcBef>
                    <a:spcPts val="1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num>
                            <m:den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ru-RU" altLang="ru-RU" sz="2800" dirty="0"/>
              </a:p>
            </p:txBody>
          </p:sp>
        </mc:Choice>
        <mc:Fallback xmlns="">
          <p:sp>
            <p:nvSpPr>
              <p:cNvPr id="24579" name="Объект 2">
                <a:extLst>
                  <a:ext uri="{FF2B5EF4-FFF2-40B4-BE49-F238E27FC236}">
                    <a16:creationId xmlns:a16="http://schemas.microsoft.com/office/drawing/2014/main" id="{64F0A185-D906-4F61-BB8A-46A36309E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7" t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4AE73D-44C5-4D99-97A6-6E7E124A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1: введение в курс</a:t>
            </a:r>
          </a:p>
        </p:txBody>
      </p:sp>
      <p:sp>
        <p:nvSpPr>
          <p:cNvPr id="24581" name="Номер слайда 5">
            <a:extLst>
              <a:ext uri="{FF2B5EF4-FFF2-40B4-BE49-F238E27FC236}">
                <a16:creationId xmlns:a16="http://schemas.microsoft.com/office/drawing/2014/main" id="{CE7DF9D2-21F0-4243-AF63-D8E7B5F5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7B2639-286C-4F2F-81A3-4D7ED1A8E24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ижний колонтитул 2">
            <a:extLst>
              <a:ext uri="{FF2B5EF4-FFF2-40B4-BE49-F238E27FC236}">
                <a16:creationId xmlns:a16="http://schemas.microsoft.com/office/drawing/2014/main" id="{C5FE92A7-AE6D-4860-A4AD-8F24E01D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1: введение в курс</a:t>
            </a:r>
          </a:p>
        </p:txBody>
      </p:sp>
      <p:sp>
        <p:nvSpPr>
          <p:cNvPr id="26627" name="Номер слайда 3">
            <a:extLst>
              <a:ext uri="{FF2B5EF4-FFF2-40B4-BE49-F238E27FC236}">
                <a16:creationId xmlns:a16="http://schemas.microsoft.com/office/drawing/2014/main" id="{D0D342C5-078A-4710-861B-1E12308C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C4D2BE-6045-4DAD-962C-1A12DECE74D6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Text Box 3">
                <a:extLst>
                  <a:ext uri="{FF2B5EF4-FFF2-40B4-BE49-F238E27FC236}">
                    <a16:creationId xmlns:a16="http://schemas.microsoft.com/office/drawing/2014/main" id="{436DCBAC-36BD-43EE-B19D-089DD4AC4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0800" y="1120775"/>
                <a:ext cx="1664174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2000" dirty="0">
                    <a:latin typeface="Times New Roman" panose="02020603050405020304" pitchFamily="18" charset="0"/>
                  </a:rPr>
                  <a:t>Исходное </a:t>
                </a:r>
                <a:br>
                  <a:rPr lang="ru-RU" altLang="ru-RU" sz="2000" dirty="0">
                    <a:latin typeface="Times New Roman" panose="02020603050405020304" pitchFamily="18" charset="0"/>
                  </a:rPr>
                </a:br>
                <a:r>
                  <a:rPr lang="ru-RU" altLang="ru-RU" sz="2000" dirty="0">
                    <a:latin typeface="Times New Roman" panose="02020603050405020304" pitchFamily="18" charset="0"/>
                  </a:rPr>
                  <a:t>изображение </a:t>
                </a:r>
                <a:br>
                  <a:rPr lang="ru-RU" altLang="ru-RU" sz="2000" dirty="0">
                    <a:latin typeface="Times New Roman" panose="02020603050405020304" pitchFamily="18" charset="0"/>
                  </a:rPr>
                </a:br>
                <a:r>
                  <a:rPr lang="en-US" altLang="ru-RU" sz="2000" dirty="0">
                    <a:latin typeface="Times New Roman" panose="02020603050405020304" pitchFamily="18" charset="0"/>
                  </a:rPr>
                  <a:t>“Lena”</a:t>
                </a:r>
                <a:br>
                  <a:rPr lang="ru-RU" altLang="ru-RU" sz="2000" dirty="0">
                    <a:latin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000" i="1" dirty="0" smtClean="0">
                            <a:latin typeface="Cambria Math" panose="02040503050406030204" pitchFamily="18" charset="0"/>
                          </a:rPr>
                          <m:t>512</m:t>
                        </m:r>
                        <m:r>
                          <a:rPr lang="en-US" altLang="ru-RU" sz="2000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ru-RU" sz="2000" i="1" dirty="0" smtClean="0">
                            <a:latin typeface="Cambria Math" panose="02040503050406030204" pitchFamily="18" charset="0"/>
                          </a:rPr>
                          <m:t>512</m:t>
                        </m:r>
                      </m:e>
                    </m:d>
                  </m:oMath>
                </a14:m>
                <a:r>
                  <a:rPr lang="en-US" altLang="ru-RU" sz="2000" dirty="0">
                    <a:latin typeface="Times New Roman" panose="02020603050405020304" pitchFamily="18" charset="0"/>
                  </a:rPr>
                  <a:t>.</a:t>
                </a:r>
                <a:endParaRPr lang="ru-RU" altLang="ru-RU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628" name="Text Box 3">
                <a:extLst>
                  <a:ext uri="{FF2B5EF4-FFF2-40B4-BE49-F238E27FC236}">
                    <a16:creationId xmlns:a16="http://schemas.microsoft.com/office/drawing/2014/main" id="{436DCBAC-36BD-43EE-B19D-089DD4AC4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0800" y="1120775"/>
                <a:ext cx="1664174" cy="1323439"/>
              </a:xfrm>
              <a:prstGeom prst="rect">
                <a:avLst/>
              </a:prstGeom>
              <a:blipFill>
                <a:blip r:embed="rId3"/>
                <a:stretch>
                  <a:fillRect l="-4029" t="-2765" r="-2564" b="-7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Text Box 4">
            <a:extLst>
              <a:ext uri="{FF2B5EF4-FFF2-40B4-BE49-F238E27FC236}">
                <a16:creationId xmlns:a16="http://schemas.microsoft.com/office/drawing/2014/main" id="{54965900-CF2A-4B44-B5FB-9D4F66CEA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5" y="1192213"/>
            <a:ext cx="17430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Свертка с </a:t>
            </a:r>
            <a:br>
              <a:rPr lang="ru-RU" altLang="ru-RU" sz="2000" dirty="0">
                <a:latin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</a:rPr>
              <a:t>прямоугольным </a:t>
            </a:r>
            <a:br>
              <a:rPr lang="ru-RU" altLang="ru-RU" sz="2000" dirty="0">
                <a:latin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</a:rPr>
              <a:t>ядром </a:t>
            </a:r>
            <a:br>
              <a:rPr lang="ru-RU" altLang="ru-RU" sz="2000" dirty="0">
                <a:latin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</a:rPr>
              <a:t>(горизонталь-</a:t>
            </a:r>
            <a:r>
              <a:rPr lang="ru-RU" altLang="ru-RU" sz="2000" dirty="0" err="1">
                <a:latin typeface="Times New Roman" panose="02020603050405020304" pitchFamily="18" charset="0"/>
              </a:rPr>
              <a:t>ный</a:t>
            </a: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</a:rPr>
              <a:t>смаз</a:t>
            </a:r>
            <a:r>
              <a:rPr lang="ru-RU" altLang="ru-RU" sz="20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6630" name="Text Box 7">
            <a:extLst>
              <a:ext uri="{FF2B5EF4-FFF2-40B4-BE49-F238E27FC236}">
                <a16:creationId xmlns:a16="http://schemas.microsoft.com/office/drawing/2014/main" id="{FAA4D51B-C271-45E6-B9CA-37C768ED3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888" y="4630738"/>
            <a:ext cx="17637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Восстановление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изображения методом </a:t>
            </a:r>
            <a:r>
              <a:rPr lang="en-US" altLang="ru-RU" sz="2000">
                <a:latin typeface="Times New Roman" panose="02020603050405020304" pitchFamily="18" charset="0"/>
              </a:rPr>
              <a:t>ART</a:t>
            </a:r>
          </a:p>
        </p:txBody>
      </p:sp>
      <p:grpSp>
        <p:nvGrpSpPr>
          <p:cNvPr id="26631" name="Group 9">
            <a:extLst>
              <a:ext uri="{FF2B5EF4-FFF2-40B4-BE49-F238E27FC236}">
                <a16:creationId xmlns:a16="http://schemas.microsoft.com/office/drawing/2014/main" id="{236D2554-CEF1-41BF-9E3A-328FA7F3AB46}"/>
              </a:ext>
            </a:extLst>
          </p:cNvPr>
          <p:cNvGrpSpPr>
            <a:grpSpLocks/>
          </p:cNvGrpSpPr>
          <p:nvPr/>
        </p:nvGrpSpPr>
        <p:grpSpPr bwMode="auto">
          <a:xfrm>
            <a:off x="1474788" y="811213"/>
            <a:ext cx="5795962" cy="5740400"/>
            <a:chOff x="521" y="511"/>
            <a:chExt cx="3651" cy="3616"/>
          </a:xfrm>
        </p:grpSpPr>
        <p:pic>
          <p:nvPicPr>
            <p:cNvPr id="26633" name="Picture 2" descr="Lena_sm0">
              <a:extLst>
                <a:ext uri="{FF2B5EF4-FFF2-40B4-BE49-F238E27FC236}">
                  <a16:creationId xmlns:a16="http://schemas.microsoft.com/office/drawing/2014/main" id="{978355E6-B739-4222-8E12-AF8FDE625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511"/>
              <a:ext cx="1791" cy="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5" descr="Lena276Lines2">
              <a:extLst>
                <a:ext uri="{FF2B5EF4-FFF2-40B4-BE49-F238E27FC236}">
                  <a16:creationId xmlns:a16="http://schemas.microsoft.com/office/drawing/2014/main" id="{C9B0FCAC-E008-40B7-A43C-3D47070AF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336"/>
              <a:ext cx="1791" cy="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6" descr="LenaRecART1b">
              <a:extLst>
                <a:ext uri="{FF2B5EF4-FFF2-40B4-BE49-F238E27FC236}">
                  <a16:creationId xmlns:a16="http://schemas.microsoft.com/office/drawing/2014/main" id="{83812A3D-9F4C-477E-BD5B-9B88B24E9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336"/>
              <a:ext cx="1791" cy="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8" descr="Lena2">
              <a:extLst>
                <a:ext uri="{FF2B5EF4-FFF2-40B4-BE49-F238E27FC236}">
                  <a16:creationId xmlns:a16="http://schemas.microsoft.com/office/drawing/2014/main" id="{A83A0793-874B-4346-8E3B-BB1A1D6379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514"/>
              <a:ext cx="1791" cy="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1" name="Rectangle 10">
            <a:extLst>
              <a:ext uri="{FF2B5EF4-FFF2-40B4-BE49-F238E27FC236}">
                <a16:creationId xmlns:a16="http://schemas.microsoft.com/office/drawing/2014/main" id="{6407C24A-427E-43E4-9F1C-C9934CEAF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0"/>
            <a:ext cx="7648575" cy="73977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ru-RU" sz="3600" kern="0" dirty="0" err="1">
                <a:solidFill>
                  <a:srgbClr val="333399"/>
                </a:solidFill>
                <a:latin typeface="Arial"/>
                <a:ea typeface="+mj-ea"/>
                <a:cs typeface="Arial"/>
              </a:rPr>
              <a:t>Деконволюция</a:t>
            </a:r>
            <a:endParaRPr lang="ru-RU" sz="36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4CAE1ED5-E228-4EA8-A97C-B1A84451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1: введение в курс</a:t>
            </a:r>
          </a:p>
        </p:txBody>
      </p:sp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FF615B3C-98F5-4CBF-AFD9-8B2897B0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5220B0-FDC6-424F-8E29-47028BFAEDB8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4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9BE650AC-766D-40CA-8770-01291C27E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Линейная зависимость от функции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135BD1C9-1467-4D55-A87E-6C50C0107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1073150"/>
            <a:ext cx="4000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folHlink"/>
                </a:solidFill>
              </a:rPr>
              <a:t>Просвечивающая </a:t>
            </a:r>
            <a:br>
              <a:rPr lang="ru-RU" altLang="ru-RU" dirty="0">
                <a:solidFill>
                  <a:schemeClr val="folHlink"/>
                </a:solidFill>
              </a:rPr>
            </a:br>
            <a:r>
              <a:rPr lang="ru-RU" altLang="ru-RU" dirty="0">
                <a:solidFill>
                  <a:schemeClr val="folHlink"/>
                </a:solidFill>
              </a:rPr>
              <a:t>томография</a:t>
            </a:r>
          </a:p>
        </p:txBody>
      </p:sp>
      <p:pic>
        <p:nvPicPr>
          <p:cNvPr id="28678" name="Picture 6" descr="4M4C15A">
            <a:extLst>
              <a:ext uri="{FF2B5EF4-FFF2-40B4-BE49-F238E27FC236}">
                <a16:creationId xmlns:a16="http://schemas.microsoft.com/office/drawing/2014/main" id="{1788EDBF-AEF0-4489-BFC6-A09ECE6D9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76325"/>
            <a:ext cx="49752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 descr="F4M1C1">
            <a:extLst>
              <a:ext uri="{FF2B5EF4-FFF2-40B4-BE49-F238E27FC236}">
                <a16:creationId xmlns:a16="http://schemas.microsoft.com/office/drawing/2014/main" id="{C492FD7B-6168-419F-ABE4-4F2A3D552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3438525"/>
            <a:ext cx="479425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53053E3-7BEB-4D1C-81E9-F8E8E01C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1: введение в курс</a:t>
            </a:r>
          </a:p>
        </p:txBody>
      </p:sp>
      <p:sp>
        <p:nvSpPr>
          <p:cNvPr id="30723" name="Номер слайда 5">
            <a:extLst>
              <a:ext uri="{FF2B5EF4-FFF2-40B4-BE49-F238E27FC236}">
                <a16:creationId xmlns:a16="http://schemas.microsoft.com/office/drawing/2014/main" id="{59D0634C-9108-4E38-8694-9D2B2BA9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B1C040-39C9-43D6-89A1-81281C3FE3D9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400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6F54EA65-05E0-4A31-8382-A1FEDD4D7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Линейная зависимость от функции</a:t>
            </a:r>
          </a:p>
        </p:txBody>
      </p:sp>
      <p:sp>
        <p:nvSpPr>
          <p:cNvPr id="30725" name="Text Box 3">
            <a:extLst>
              <a:ext uri="{FF2B5EF4-FFF2-40B4-BE49-F238E27FC236}">
                <a16:creationId xmlns:a16="http://schemas.microsoft.com/office/drawing/2014/main" id="{C960C805-B43E-44EE-8DCF-46C7FEF99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0" y="996950"/>
            <a:ext cx="335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folHlink"/>
                </a:solidFill>
              </a:rPr>
              <a:t>Эмиссионная </a:t>
            </a:r>
            <a:br>
              <a:rPr lang="ru-RU" altLang="ru-RU" dirty="0">
                <a:solidFill>
                  <a:schemeClr val="folHlink"/>
                </a:solidFill>
              </a:rPr>
            </a:br>
            <a:r>
              <a:rPr lang="ru-RU" altLang="ru-RU" dirty="0">
                <a:solidFill>
                  <a:schemeClr val="folHlink"/>
                </a:solidFill>
              </a:rPr>
              <a:t>томография</a:t>
            </a:r>
          </a:p>
        </p:txBody>
      </p:sp>
      <p:pic>
        <p:nvPicPr>
          <p:cNvPr id="30726" name="Picture 6" descr="tomo">
            <a:extLst>
              <a:ext uri="{FF2B5EF4-FFF2-40B4-BE49-F238E27FC236}">
                <a16:creationId xmlns:a16="http://schemas.microsoft.com/office/drawing/2014/main" id="{639499EE-0E11-4CCD-B8A1-A77338E29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54113"/>
            <a:ext cx="5399088" cy="4948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28" name="Text Box 8">
                <a:extLst>
                  <a:ext uri="{FF2B5EF4-FFF2-40B4-BE49-F238E27FC236}">
                    <a16:creationId xmlns:a16="http://schemas.microsoft.com/office/drawing/2014/main" id="{7878F0BE-9BB0-4C96-9FC6-13968B23E0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6599" y="4583331"/>
                <a:ext cx="3903889" cy="12168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2400" dirty="0"/>
                  <a:t>Преобразование Радона: </a:t>
                </a:r>
                <a:endParaRPr lang="en-US" altLang="ru-RU" sz="2400" dirty="0"/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≝</m:t>
                      </m:r>
                      <m:nary>
                        <m:naryPr>
                          <m:limLoc m:val="subSup"/>
                          <m:supHide m:val="on"/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ru-RU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altLang="ru-RU" sz="2400" dirty="0"/>
              </a:p>
            </p:txBody>
          </p:sp>
        </mc:Choice>
        <mc:Fallback xmlns="">
          <p:sp>
            <p:nvSpPr>
              <p:cNvPr id="30728" name="Text Box 8">
                <a:extLst>
                  <a:ext uri="{FF2B5EF4-FFF2-40B4-BE49-F238E27FC236}">
                    <a16:creationId xmlns:a16="http://schemas.microsoft.com/office/drawing/2014/main" id="{7878F0BE-9BB0-4C96-9FC6-13968B23E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599" y="4583331"/>
                <a:ext cx="3903889" cy="1216808"/>
              </a:xfrm>
              <a:prstGeom prst="rect">
                <a:avLst/>
              </a:prstGeom>
              <a:blipFill>
                <a:blip r:embed="rId4"/>
                <a:stretch>
                  <a:fillRect l="-2500" t="-3518" r="-14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4F79D5-6AD1-4E08-82B9-B19EC8E7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1: введение в курс</a:t>
            </a:r>
          </a:p>
        </p:txBody>
      </p:sp>
      <p:sp>
        <p:nvSpPr>
          <p:cNvPr id="5123" name="Номер слайда 5">
            <a:extLst>
              <a:ext uri="{FF2B5EF4-FFF2-40B4-BE49-F238E27FC236}">
                <a16:creationId xmlns:a16="http://schemas.microsoft.com/office/drawing/2014/main" id="{01ACA270-440C-4C4A-A675-2F671B8A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5C335C-00EB-4282-A300-889C81C00627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400" dirty="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5E8DC201-F6D0-43B7-9318-453769B6E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Цель курса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3">
                <a:extLst>
                  <a:ext uri="{FF2B5EF4-FFF2-40B4-BE49-F238E27FC236}">
                    <a16:creationId xmlns:a16="http://schemas.microsoft.com/office/drawing/2014/main" id="{4A2AE185-26F6-46E3-9541-C89F6B39156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dirty="0"/>
                  <a:t>Вспомнить математические навыки</a:t>
                </a:r>
              </a:p>
              <a:p>
                <a:pPr eaLnBrk="1" hangingPunct="1"/>
                <a:r>
                  <a:rPr lang="ru-RU" altLang="ru-RU" dirty="0"/>
                  <a:t>Обратные задачи встречаются чаще,</a:t>
                </a:r>
                <a:br>
                  <a:rPr lang="ru-RU" altLang="ru-RU" dirty="0"/>
                </a:br>
                <a:r>
                  <a:rPr lang="ru-RU" altLang="ru-RU" dirty="0"/>
                  <a:t>чем кажется</a:t>
                </a:r>
              </a:p>
              <a:p>
                <a:pPr eaLnBrk="1" hangingPunct="1"/>
                <a:r>
                  <a:rPr lang="ru-RU" altLang="ru-RU" dirty="0"/>
                  <a:t>Представление о том, как решать разные обратные задачи</a:t>
                </a:r>
              </a:p>
              <a:p>
                <a:pPr eaLnBrk="1" hangingPunct="1"/>
                <a:r>
                  <a:rPr lang="ru-RU" altLang="ru-RU" dirty="0"/>
                  <a:t>Перевести обработку экспериментальных данных в дипломной работе на качественно новый уровень</a:t>
                </a:r>
              </a:p>
              <a:p>
                <a:pPr lvl="1" eaLnBrk="1" hangingPunct="1"/>
                <a:r>
                  <a:rPr lang="ru-RU" altLang="ru-RU" dirty="0"/>
                  <a:t>Чтобы появились </a:t>
                </a:r>
                <a14:m>
                  <m:oMath xmlns:m="http://schemas.openxmlformats.org/officeDocument/2006/math">
                    <m:r>
                      <a:rPr lang="ru-RU" altLang="ru-RU" i="1" dirty="0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5125" name="Rectangle 3">
                <a:extLst>
                  <a:ext uri="{FF2B5EF4-FFF2-40B4-BE49-F238E27FC236}">
                    <a16:creationId xmlns:a16="http://schemas.microsoft.com/office/drawing/2014/main" id="{4A2AE185-26F6-46E3-9541-C89F6B3915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485" t="-1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03DDE9-8989-42ED-9093-EDAEF7689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1: введение в курс</a:t>
            </a:r>
          </a:p>
        </p:txBody>
      </p:sp>
      <p:sp>
        <p:nvSpPr>
          <p:cNvPr id="32771" name="Номер слайда 5">
            <a:extLst>
              <a:ext uri="{FF2B5EF4-FFF2-40B4-BE49-F238E27FC236}">
                <a16:creationId xmlns:a16="http://schemas.microsoft.com/office/drawing/2014/main" id="{793359E0-C497-4E77-9E08-4A427AF9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7FC47F-0CF0-4AEB-9319-BC15A881F618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400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AB92EF9-7114-430B-AE5C-FC9A4EDD6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Нелинейная зависимость от функции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3">
                <a:extLst>
                  <a:ext uri="{FF2B5EF4-FFF2-40B4-BE49-F238E27FC236}">
                    <a16:creationId xmlns:a16="http://schemas.microsoft.com/office/drawing/2014/main" id="{B7FAFB80-876D-437D-AA2D-4008E33AC43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2088" y="1104900"/>
                <a:ext cx="8785225" cy="5245100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b="0" i="1" dirty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ru-RU" sz="2800" b="0" i="1" dirty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ru-RU" sz="2800" b="0" i="1" dirty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ru-RU" sz="2800" i="1" dirty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ru-RU" sz="2800" i="1" dirty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</m:oMath>
                  </m:oMathPara>
                </a14:m>
                <a:endParaRPr lang="en-US" altLang="ru-RU" sz="2800" dirty="0">
                  <a:ea typeface="Calibri" pitchFamily="34" charset="0"/>
                  <a:cs typeface="Times New Roman" pitchFamily="18" charset="0"/>
                </a:endParaRPr>
              </a:p>
              <a:p>
                <a:pPr marL="363538" indent="-363538" eaLnBrk="1" hangingPunct="1">
                  <a:spcAft>
                    <a:spcPts val="600"/>
                  </a:spcAft>
                  <a:defRPr/>
                </a:pPr>
                <a:r>
                  <a:rPr lang="ru-RU" altLang="ru-RU" sz="2800" dirty="0">
                    <a:ea typeface="Calibri" pitchFamily="34" charset="0"/>
                    <a:cs typeface="Times New Roman" pitchFamily="18" charset="0"/>
                  </a:rPr>
                  <a:t>В редких случаях, возможно прямое обращение формулы, например,</a:t>
                </a:r>
                <a:r>
                  <a:rPr lang="en-US" altLang="ru-RU" sz="280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𝑓</m:t>
                    </m:r>
                    <m:r>
                      <a:rPr lang="en-US" altLang="ru-RU" sz="2800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altLang="ru-RU" sz="2800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𝑔</m:t>
                    </m:r>
                    <m:r>
                      <a:rPr lang="en-US" altLang="ru-RU" sz="2800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altLang="ru-RU" sz="2800" i="1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h</m:t>
                    </m:r>
                    <m:r>
                      <a:rPr lang="en-US" altLang="ru-RU" sz="2800" i="1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:</m:t>
                    </m:r>
                    <m:r>
                      <a:rPr lang="en-US" altLang="ru-RU" sz="2800" i="1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  <m:r>
                      <a:rPr lang="en-US" altLang="ru-RU" sz="2800" i="1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altLang="ru-RU" sz="2800" i="1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  <m:r>
                      <a:rPr lang="en-US" altLang="ru-RU" sz="2800" b="0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;</m:t>
                    </m:r>
                  </m:oMath>
                </a14:m>
                <a:endParaRPr lang="en-US" altLang="ru-RU" sz="2800" b="0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0" indent="0" eaLnBrk="1" hangingPunct="1"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i="1" dirty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ru-RU" sz="2800" i="1" dirty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ru-RU" sz="2800" i="1" dirty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ru-RU" sz="2800" i="1" dirty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ru-RU" sz="2800" i="1" dirty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ru-RU" sz="2800" i="1" dirty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ru-RU" sz="2800" i="1" dirty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ru-RU" sz="2800" i="1" dirty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ru-RU" sz="2800" i="1" dirty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ru-RU" sz="2800" b="0" i="1" dirty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⇒</m:t>
                      </m:r>
                      <m:r>
                        <a:rPr lang="en-US" altLang="ru-RU" sz="2800" i="1" dirty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ru-RU" sz="2800" i="1" dirty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ru-RU" sz="2800" i="1" dirty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ru-RU" sz="2800" i="1" dirty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ru-RU" sz="2800" b="0" i="1" dirty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ru-RU" sz="2800" b="0" i="1" dirty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ru-RU" sz="2800" b="0" i="1" dirty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ru-RU" sz="2800" i="1" dirty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ru-RU" sz="2800" i="1" dirty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ru-RU" sz="2800" i="1" dirty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ru-RU" sz="2800" i="1" dirty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altLang="ru-RU" sz="2800" dirty="0">
                  <a:ea typeface="Calibri" pitchFamily="34" charset="0"/>
                  <a:cs typeface="Times New Roman" pitchFamily="18" charset="0"/>
                </a:endParaRPr>
              </a:p>
              <a:p>
                <a:pPr marL="363538" indent="-363538" eaLnBrk="1" hangingPunct="1">
                  <a:defRPr/>
                </a:pPr>
                <a:r>
                  <a:rPr lang="ru-RU" altLang="ru-RU" sz="2800" dirty="0">
                    <a:ea typeface="Calibri" pitchFamily="34" charset="0"/>
                    <a:cs typeface="Times New Roman" pitchFamily="18" charset="0"/>
                  </a:rPr>
                  <a:t>Наличие и построение такого прямого решения зависит от конкретной задачи</a:t>
                </a:r>
              </a:p>
              <a:p>
                <a:pPr marL="363538" indent="-363538" eaLnBrk="1" hangingPunct="1">
                  <a:defRPr/>
                </a:pPr>
                <a:r>
                  <a:rPr lang="ru-RU" altLang="ru-RU" sz="2800" dirty="0">
                    <a:ea typeface="Calibri" pitchFamily="34" charset="0"/>
                    <a:cs typeface="Times New Roman" pitchFamily="18" charset="0"/>
                  </a:rPr>
                  <a:t>Универсальные методы сводят эту задачу к нелинейной регрессии с большим количеством параметров</a:t>
                </a:r>
                <a:endParaRPr lang="ru-RU" altLang="ru-RU" sz="2800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677" name="Rectangle 3">
                <a:extLst>
                  <a:ext uri="{FF2B5EF4-FFF2-40B4-BE49-F238E27FC236}">
                    <a16:creationId xmlns:a16="http://schemas.microsoft.com/office/drawing/2014/main" id="{B7FAFB80-876D-437D-AA2D-4008E33AC4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2088" y="1104900"/>
                <a:ext cx="8785225" cy="5245100"/>
              </a:xfrm>
              <a:blipFill>
                <a:blip r:embed="rId2"/>
                <a:stretch>
                  <a:fillRect l="-3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8FEF1A01-5512-4543-BA5B-F8D936EF9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Разложение по базису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Объект 2">
                <a:extLst>
                  <a:ext uri="{FF2B5EF4-FFF2-40B4-BE49-F238E27FC236}">
                    <a16:creationId xmlns:a16="http://schemas.microsoft.com/office/drawing/2014/main" id="{46983C00-E451-49C2-B0DD-937A6B47A91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ru-RU" altLang="ru-RU" sz="2800" dirty="0"/>
                  <a:t>Неизвестная функция раскладывается по базису</a:t>
                </a:r>
                <a:endParaRPr lang="en-US" altLang="ru-RU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altLang="ru-RU" sz="2800" dirty="0"/>
              </a:p>
              <a:p>
                <a:pPr>
                  <a:spcAft>
                    <a:spcPts val="600"/>
                  </a:spcAft>
                </a:pPr>
                <a:r>
                  <a:rPr lang="ru-RU" altLang="ru-RU" sz="2800" dirty="0"/>
                  <a:t>Правая часть дискретизируется с использованием тестовых функций</a:t>
                </a:r>
                <a:endParaRPr lang="en-US" altLang="ru-RU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altLang="ru-RU" sz="2800" dirty="0"/>
              </a:p>
              <a:p>
                <a:pPr>
                  <a:spcAft>
                    <a:spcPts val="600"/>
                  </a:spcAft>
                </a:pPr>
                <a:r>
                  <a:rPr lang="ru-RU" altLang="ru-RU" sz="2800" dirty="0"/>
                  <a:t>Система из </a:t>
                </a:r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altLang="ru-RU" sz="2800" dirty="0"/>
                  <a:t> уравнений с </a:t>
                </a:r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altLang="ru-RU" sz="2800" dirty="0"/>
                  <a:t> неизвестным</a:t>
                </a:r>
                <a:endParaRPr lang="en-US" altLang="ru-RU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𝛃</m:t>
                          </m:r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≝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  <m: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ru-RU" sz="2800" dirty="0"/>
              </a:p>
            </p:txBody>
          </p:sp>
        </mc:Choice>
        <mc:Fallback xmlns="">
          <p:sp>
            <p:nvSpPr>
              <p:cNvPr id="33795" name="Объект 2">
                <a:extLst>
                  <a:ext uri="{FF2B5EF4-FFF2-40B4-BE49-F238E27FC236}">
                    <a16:creationId xmlns:a16="http://schemas.microsoft.com/office/drawing/2014/main" id="{46983C00-E451-49C2-B0DD-937A6B47A9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7" t="-1242" r="-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2FE1F-512D-479B-9376-509F6CDE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1: введение в курс</a:t>
            </a:r>
          </a:p>
        </p:txBody>
      </p:sp>
      <p:sp>
        <p:nvSpPr>
          <p:cNvPr id="33797" name="Номер слайда 5">
            <a:extLst>
              <a:ext uri="{FF2B5EF4-FFF2-40B4-BE49-F238E27FC236}">
                <a16:creationId xmlns:a16="http://schemas.microsoft.com/office/drawing/2014/main" id="{E3E57667-0A14-4EBB-B636-2D318044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4DE3B9-8D3A-4CED-8470-E1A259648B5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15A094-3641-49AC-88FE-2328AA57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1: введение в курс</a:t>
            </a:r>
          </a:p>
        </p:txBody>
      </p:sp>
      <p:sp>
        <p:nvSpPr>
          <p:cNvPr id="34819" name="Номер слайда 5">
            <a:extLst>
              <a:ext uri="{FF2B5EF4-FFF2-40B4-BE49-F238E27FC236}">
                <a16:creationId xmlns:a16="http://schemas.microsoft.com/office/drawing/2014/main" id="{9E88EFCA-A628-4017-A5D3-AF782434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C37735-C6A8-4CA4-BF53-FA0CE7616458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ru-RU" sz="1400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4698C6BA-D7AD-4D0B-A1A3-21BED6562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Обратная задача светорассеяния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1" name="Rectangle 3">
                <a:extLst>
                  <a:ext uri="{FF2B5EF4-FFF2-40B4-BE49-F238E27FC236}">
                    <a16:creationId xmlns:a16="http://schemas.microsoft.com/office/drawing/2014/main" id="{C7781D91-1669-4FD5-BB06-F1798D5DC5A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dirty="0"/>
                  <a:t>Без использования модели частицы</a:t>
                </a:r>
              </a:p>
              <a:p>
                <a:pPr eaLnBrk="1" hangingPunct="1"/>
                <a:r>
                  <a:rPr lang="ru-RU" altLang="ru-RU" dirty="0"/>
                  <a:t>Восстанавливается распределение показателя преломления в заданной области</a:t>
                </a:r>
                <a:r>
                  <a:rPr lang="en-US" altLang="ru-RU" dirty="0"/>
                  <a:t>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endParaRPr lang="en-US" altLang="ru-RU" dirty="0"/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dirty="0"/>
                  <a:t>Зависимость индикатрисы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altLang="ru-RU" dirty="0"/>
                  <a:t> </a:t>
                </a:r>
                <a:r>
                  <a:rPr lang="ru-RU" altLang="ru-RU" dirty="0"/>
                  <a:t>от этой функции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/>
                  <a:t>следующая:</a:t>
                </a:r>
                <a:endParaRPr lang="en-US" altLang="ru-RU" i="1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ru-RU" altLang="ru-RU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i="1" dirty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ru-RU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ru-RU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i="1" dirty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ru-RU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ru-RU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ru-RU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34821" name="Rectangle 3">
                <a:extLst>
                  <a:ext uri="{FF2B5EF4-FFF2-40B4-BE49-F238E27FC236}">
                    <a16:creationId xmlns:a16="http://schemas.microsoft.com/office/drawing/2014/main" id="{C7781D91-1669-4FD5-BB06-F1798D5DC5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485" t="-1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E20E8014-48AA-4AF0-9C28-581536D89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Структура задачи светорассеяния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Объект 2">
                <a:extLst>
                  <a:ext uri="{FF2B5EF4-FFF2-40B4-BE49-F238E27FC236}">
                    <a16:creationId xmlns:a16="http://schemas.microsoft.com/office/drawing/2014/main" id="{640B5F62-F434-4E92-B255-20D34CE06840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563" y="931863"/>
                <a:ext cx="8785225" cy="4111192"/>
              </a:xfrm>
            </p:spPr>
            <p:txBody>
              <a:bodyPr/>
              <a:lstStyle/>
              <a:p>
                <a:endPara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/>
                  <a:t>линейное отображение,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/>
                  <a:t>нелинейное, но допускающее прямое обращение</a:t>
                </a:r>
                <a:endParaRPr lang="en-US" altLang="ru-R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inc</m:t>
                          </m:r>
                        </m:sup>
                      </m:sSub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𝐆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minarg</m:t>
                          </m:r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ru-RU" sz="4000" dirty="0"/>
              </a:p>
              <a:p>
                <a14:m>
                  <m:oMath xmlns:m="http://schemas.openxmlformats.org/officeDocument/2006/math">
                    <m:r>
                      <a:rPr lang="en-US" altLang="ru-RU" sz="2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altLang="ru-RU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ru-RU" sz="24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endParaRPr lang="en-US" altLang="ru-RU" sz="2400" dirty="0"/>
              </a:p>
              <a:p>
                <a:pPr marL="0" indent="0">
                  <a:buNone/>
                </a:pPr>
                <a:endParaRPr lang="en-US" altLang="ru-RU" sz="4000" dirty="0"/>
              </a:p>
              <a:p>
                <a:endParaRPr lang="en-US" altLang="ru-RU" sz="2400" dirty="0"/>
              </a:p>
              <a:p>
                <a:endParaRPr lang="en-US" altLang="ru-RU" sz="2400" dirty="0"/>
              </a:p>
              <a:p>
                <a:endParaRPr lang="en-US" altLang="ru-RU" sz="2400" dirty="0"/>
              </a:p>
              <a:p>
                <a:endParaRPr lang="ru-RU" altLang="ru-RU" sz="2400" dirty="0"/>
              </a:p>
              <a:p>
                <a:endParaRPr lang="ru-RU" altLang="ru-RU" sz="2400" dirty="0"/>
              </a:p>
            </p:txBody>
          </p:sp>
        </mc:Choice>
        <mc:Fallback xmlns="">
          <p:sp>
            <p:nvSpPr>
              <p:cNvPr id="35843" name="Объект 2">
                <a:extLst>
                  <a:ext uri="{FF2B5EF4-FFF2-40B4-BE49-F238E27FC236}">
                    <a16:creationId xmlns:a16="http://schemas.microsoft.com/office/drawing/2014/main" id="{640B5F62-F434-4E92-B255-20D34CE06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63" y="931863"/>
                <a:ext cx="8785225" cy="4111192"/>
              </a:xfrm>
              <a:blipFill>
                <a:blip r:embed="rId2"/>
                <a:stretch>
                  <a:fillRect l="-139" b="-189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BFFFEF-0911-444A-98A7-C01B9B90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1: введение в курс</a:t>
            </a:r>
          </a:p>
        </p:txBody>
      </p:sp>
      <p:sp>
        <p:nvSpPr>
          <p:cNvPr id="35845" name="Номер слайда 5">
            <a:extLst>
              <a:ext uri="{FF2B5EF4-FFF2-40B4-BE49-F238E27FC236}">
                <a16:creationId xmlns:a16="http://schemas.microsoft.com/office/drawing/2014/main" id="{CC2755D3-025A-49E3-A1C2-CFF76365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0BB663-41A0-4E5C-A672-F8390C70E7E5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ru-RU" sz="1400"/>
          </a:p>
        </p:txBody>
      </p:sp>
      <p:grpSp>
        <p:nvGrpSpPr>
          <p:cNvPr id="35847" name="Группа 1">
            <a:extLst>
              <a:ext uri="{FF2B5EF4-FFF2-40B4-BE49-F238E27FC236}">
                <a16:creationId xmlns:a16="http://schemas.microsoft.com/office/drawing/2014/main" id="{4506EA76-A60E-4AF6-A391-89839004E44D}"/>
              </a:ext>
            </a:extLst>
          </p:cNvPr>
          <p:cNvGrpSpPr>
            <a:grpSpLocks/>
          </p:cNvGrpSpPr>
          <p:nvPr/>
        </p:nvGrpSpPr>
        <p:grpSpPr bwMode="auto">
          <a:xfrm>
            <a:off x="1530599" y="890440"/>
            <a:ext cx="4903091" cy="1095523"/>
            <a:chOff x="1531372" y="987785"/>
            <a:chExt cx="4902318" cy="1094670"/>
          </a:xfrm>
        </p:grpSpPr>
        <p:sp>
          <p:nvSpPr>
            <p:cNvPr id="35848" name="Line 8">
              <a:extLst>
                <a:ext uri="{FF2B5EF4-FFF2-40B4-BE49-F238E27FC236}">
                  <a16:creationId xmlns:a16="http://schemas.microsoft.com/office/drawing/2014/main" id="{9A37373B-48AA-4A48-90FC-F2A3A29A70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9063" y="1506340"/>
              <a:ext cx="121602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49" name="Text Box 12">
                  <a:extLst>
                    <a:ext uri="{FF2B5EF4-FFF2-40B4-BE49-F238E27FC236}">
                      <a16:creationId xmlns:a16="http://schemas.microsoft.com/office/drawing/2014/main" id="{EB338873-F243-4A7D-A59F-F35487E621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3333" y="1014679"/>
                  <a:ext cx="494994" cy="461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oMath>
                    </m:oMathPara>
                  </a14:m>
                  <a:endParaRPr lang="ru-RU" altLang="ru-RU" sz="2400" i="1" dirty="0">
                    <a:solidFill>
                      <a:schemeClr val="fol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849" name="Text Box 12">
                  <a:extLst>
                    <a:ext uri="{FF2B5EF4-FFF2-40B4-BE49-F238E27FC236}">
                      <a16:creationId xmlns:a16="http://schemas.microsoft.com/office/drawing/2014/main" id="{EB338873-F243-4A7D-A59F-F35487E621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63333" y="1014679"/>
                  <a:ext cx="494994" cy="4613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850" name="Line 14">
              <a:extLst>
                <a:ext uri="{FF2B5EF4-FFF2-40B4-BE49-F238E27FC236}">
                  <a16:creationId xmlns:a16="http://schemas.microsoft.com/office/drawing/2014/main" id="{D0A31065-F07A-4DF7-8ED5-FC4570B044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8176" y="1490465"/>
              <a:ext cx="121602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51" name="Text Box 18">
                  <a:extLst>
                    <a:ext uri="{FF2B5EF4-FFF2-40B4-BE49-F238E27FC236}">
                      <a16:creationId xmlns:a16="http://schemas.microsoft.com/office/drawing/2014/main" id="{BE88ABE8-6F8E-4F14-9942-2A347B9AC6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9772" y="987785"/>
                  <a:ext cx="469029" cy="461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ru-RU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851" name="Text Box 18">
                  <a:extLst>
                    <a:ext uri="{FF2B5EF4-FFF2-40B4-BE49-F238E27FC236}">
                      <a16:creationId xmlns:a16="http://schemas.microsoft.com/office/drawing/2014/main" id="{BE88ABE8-6F8E-4F14-9942-2A347B9AC6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39772" y="987785"/>
                  <a:ext cx="469029" cy="4613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52" name="Объект 22">
                  <a:extLst>
                    <a:ext uri="{FF2B5EF4-FFF2-40B4-BE49-F238E27FC236}">
                      <a16:creationId xmlns:a16="http://schemas.microsoft.com/office/drawing/2014/main" id="{CF5F1ED6-139D-4E90-99BF-6A9624B6CD02}"/>
                    </a:ext>
                  </a:extLst>
                </p:cNvPr>
                <p:cNvSpPr txBox="1"/>
                <p:nvPr/>
              </p:nvSpPr>
              <p:spPr bwMode="auto">
                <a:xfrm>
                  <a:off x="1531372" y="1268401"/>
                  <a:ext cx="941240" cy="475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35852" name="Объект 22">
                  <a:extLst>
                    <a:ext uri="{FF2B5EF4-FFF2-40B4-BE49-F238E27FC236}">
                      <a16:creationId xmlns:a16="http://schemas.microsoft.com/office/drawing/2014/main" id="{CF5F1ED6-139D-4E90-99BF-6A9624B6CD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1372" y="1268401"/>
                  <a:ext cx="941240" cy="475880"/>
                </a:xfrm>
                <a:prstGeom prst="rect">
                  <a:avLst/>
                </a:prstGeom>
                <a:blipFill>
                  <a:blip r:embed="rId5"/>
                  <a:stretch>
                    <a:fillRect r="-1290" b="-256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53" name="Объект 23">
                  <a:extLst>
                    <a:ext uri="{FF2B5EF4-FFF2-40B4-BE49-F238E27FC236}">
                      <a16:creationId xmlns:a16="http://schemas.microsoft.com/office/drawing/2014/main" id="{C79A94E6-D4DF-43B9-A7AD-1253FEA0E630}"/>
                    </a:ext>
                  </a:extLst>
                </p:cNvPr>
                <p:cNvSpPr txBox="1"/>
                <p:nvPr/>
              </p:nvSpPr>
              <p:spPr bwMode="auto">
                <a:xfrm>
                  <a:off x="5732126" y="1281870"/>
                  <a:ext cx="701564" cy="4171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35853" name="Объект 23">
                  <a:extLst>
                    <a:ext uri="{FF2B5EF4-FFF2-40B4-BE49-F238E27FC236}">
                      <a16:creationId xmlns:a16="http://schemas.microsoft.com/office/drawing/2014/main" id="{C79A94E6-D4DF-43B9-A7AD-1253FEA0E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32126" y="1281870"/>
                  <a:ext cx="701564" cy="417187"/>
                </a:xfrm>
                <a:prstGeom prst="rect">
                  <a:avLst/>
                </a:prstGeom>
                <a:blipFill>
                  <a:blip r:embed="rId6"/>
                  <a:stretch>
                    <a:fillRect l="-1739" r="-21739" b="-3188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54" name="Объект 25">
                  <a:extLst>
                    <a:ext uri="{FF2B5EF4-FFF2-40B4-BE49-F238E27FC236}">
                      <a16:creationId xmlns:a16="http://schemas.microsoft.com/office/drawing/2014/main" id="{6F2ED460-70BC-4700-A81E-0FABE045A2A8}"/>
                    </a:ext>
                  </a:extLst>
                </p:cNvPr>
                <p:cNvSpPr txBox="1"/>
                <p:nvPr/>
              </p:nvSpPr>
              <p:spPr bwMode="auto">
                <a:xfrm>
                  <a:off x="2918379" y="1573263"/>
                  <a:ext cx="571410" cy="509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inc</m:t>
                            </m:r>
                          </m:sup>
                        </m:sSubSup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35854" name="Объект 25">
                  <a:extLst>
                    <a:ext uri="{FF2B5EF4-FFF2-40B4-BE49-F238E27FC236}">
                      <a16:creationId xmlns:a16="http://schemas.microsoft.com/office/drawing/2014/main" id="{6F2ED460-70BC-4700-A81E-0FABE045A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18379" y="1573263"/>
                  <a:ext cx="571410" cy="509192"/>
                </a:xfrm>
                <a:prstGeom prst="rect">
                  <a:avLst/>
                </a:prstGeom>
                <a:blipFill>
                  <a:blip r:embed="rId7"/>
                  <a:stretch>
                    <a:fillRect r="-645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55" name="Объект 26">
                  <a:extLst>
                    <a:ext uri="{FF2B5EF4-FFF2-40B4-BE49-F238E27FC236}">
                      <a16:creationId xmlns:a16="http://schemas.microsoft.com/office/drawing/2014/main" id="{31051B5C-A0BF-4ECE-8714-0833447EB199}"/>
                    </a:ext>
                  </a:extLst>
                </p:cNvPr>
                <p:cNvSpPr txBox="1"/>
                <p:nvPr/>
              </p:nvSpPr>
              <p:spPr bwMode="auto">
                <a:xfrm>
                  <a:off x="3949655" y="1253317"/>
                  <a:ext cx="317450" cy="4742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35855" name="Объект 26">
                  <a:extLst>
                    <a:ext uri="{FF2B5EF4-FFF2-40B4-BE49-F238E27FC236}">
                      <a16:creationId xmlns:a16="http://schemas.microsoft.com/office/drawing/2014/main" id="{31051B5C-A0BF-4ECE-8714-0833447EB1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49655" y="1253317"/>
                  <a:ext cx="317450" cy="474294"/>
                </a:xfrm>
                <a:prstGeom prst="rect">
                  <a:avLst/>
                </a:prstGeom>
                <a:blipFill>
                  <a:blip r:embed="rId8"/>
                  <a:stretch>
                    <a:fillRect l="-5769" r="-30769" b="-12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752F34-43B1-40E8-8E92-AD51D6D5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1: введение в курс</a:t>
            </a:r>
          </a:p>
        </p:txBody>
      </p:sp>
      <p:sp>
        <p:nvSpPr>
          <p:cNvPr id="36867" name="Номер слайда 5">
            <a:extLst>
              <a:ext uri="{FF2B5EF4-FFF2-40B4-BE49-F238E27FC236}">
                <a16:creationId xmlns:a16="http://schemas.microsoft.com/office/drawing/2014/main" id="{870EC46C-1A99-4531-85CB-6AFB0F81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0246A1-85D4-4B7B-9DB5-9A8C771744C1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ru-RU" altLang="ru-RU" sz="1400"/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C8B438E5-8278-4133-9E47-7AE8E54E0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Обратная задача светорассеяния</a:t>
            </a:r>
          </a:p>
        </p:txBody>
      </p:sp>
      <p:pic>
        <p:nvPicPr>
          <p:cNvPr id="36869" name="Picture 4">
            <a:extLst>
              <a:ext uri="{FF2B5EF4-FFF2-40B4-BE49-F238E27FC236}">
                <a16:creationId xmlns:a16="http://schemas.microsoft.com/office/drawing/2014/main" id="{F87D1D63-A550-4B1A-AB27-727723BB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20750"/>
            <a:ext cx="6707188" cy="55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736460-E06D-4350-B31D-07BD985F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1: введение в курс</a:t>
            </a:r>
          </a:p>
        </p:txBody>
      </p:sp>
      <p:sp>
        <p:nvSpPr>
          <p:cNvPr id="38915" name="Номер слайда 5">
            <a:extLst>
              <a:ext uri="{FF2B5EF4-FFF2-40B4-BE49-F238E27FC236}">
                <a16:creationId xmlns:a16="http://schemas.microsoft.com/office/drawing/2014/main" id="{F9C6A4EB-79C4-424E-9FA5-8C6672A5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AF9188-A965-4DFB-88BA-27C550CB425B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ru-RU" altLang="ru-RU" sz="1400"/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2DE584BC-F3F9-4085-9F2F-F5D4D1A0F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Корректность обратной задачи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518BBC9E-1C37-4A6B-B2C1-1937BDF35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Корректность по Адамару</a:t>
            </a:r>
          </a:p>
          <a:p>
            <a:pPr lvl="1" eaLnBrk="1" hangingPunct="1">
              <a:defRPr/>
            </a:pPr>
            <a:r>
              <a:rPr lang="ru-RU" dirty="0"/>
              <a:t>существование</a:t>
            </a:r>
          </a:p>
          <a:p>
            <a:pPr lvl="1" eaLnBrk="1" hangingPunct="1">
              <a:defRPr/>
            </a:pPr>
            <a:r>
              <a:rPr lang="ru-RU" dirty="0"/>
              <a:t>единственность</a:t>
            </a:r>
          </a:p>
          <a:p>
            <a:pPr lvl="1" eaLnBrk="1" hangingPunct="1">
              <a:defRPr/>
            </a:pPr>
            <a:r>
              <a:rPr lang="ru-RU" dirty="0"/>
              <a:t>устойчивость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>
                <a:solidFill>
                  <a:schemeClr val="folHlink"/>
                </a:solidFill>
              </a:rPr>
              <a:t>Многие обратные задачи некорректны!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C4B75F58-0B88-4139-97D7-13CB14169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Существование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Объект 2">
                <a:extLst>
                  <a:ext uri="{FF2B5EF4-FFF2-40B4-BE49-F238E27FC236}">
                    <a16:creationId xmlns:a16="http://schemas.microsoft.com/office/drawing/2014/main" id="{11DB92F7-36DE-4EFE-96D9-AEC571A7F8E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388" y="1052513"/>
                <a:ext cx="8755062" cy="5400675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800" dirty="0">
                    <a:solidFill>
                      <a:srgbClr val="3333CC"/>
                    </a:solidFill>
                  </a:rPr>
                  <a:t>Для каждого «правильного» </a:t>
                </a:r>
                <a:r>
                  <a:rPr lang="en-US" altLang="ru-RU" sz="2800" i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ru-RU" sz="2800" dirty="0">
                    <a:solidFill>
                      <a:srgbClr val="3333CC"/>
                    </a:solidFill>
                  </a:rPr>
                  <a:t> </a:t>
                </a:r>
                <a:r>
                  <a:rPr lang="ru-RU" altLang="ru-RU" sz="2800" dirty="0">
                    <a:solidFill>
                      <a:srgbClr val="3333CC"/>
                    </a:solidFill>
                  </a:rPr>
                  <a:t>должно существовать решение </a:t>
                </a:r>
                <a14:m>
                  <m:oMath xmlns:m="http://schemas.openxmlformats.org/officeDocument/2006/math">
                    <m:r>
                      <a:rPr lang="el-GR" altLang="ru-RU" sz="28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endParaRPr lang="ru-RU" altLang="ru-RU" sz="28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ru-RU" altLang="ru-RU" sz="2800" dirty="0">
                    <a:cs typeface="Times New Roman" panose="02020603050405020304" pitchFamily="18" charset="0"/>
                  </a:rPr>
                  <a:t>Пример: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ru-RU" altLang="ru-RU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ru-RU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  <m:r>
                      <a:rPr lang="en-US" altLang="ru-RU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ru-RU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8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altLang="ru-RU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func>
                    <m:r>
                      <a:rPr lang="en-US" altLang="ru-RU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altLang="ru-RU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ru-RU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ru-RU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ru-RU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ru-RU" altLang="ru-RU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altLang="ru-RU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l-GR" altLang="ru-RU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ru-RU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altLang="ru-RU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ru-RU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ru-RU" altLang="ru-RU" sz="2800" dirty="0">
                  <a:cs typeface="Times New Roman" panose="02020603050405020304" pitchFamily="18" charset="0"/>
                </a:endParaRPr>
              </a:p>
              <a:p>
                <a:pPr eaLnBrk="1" hangingPunct="1"/>
                <a:endParaRPr lang="ru-RU" altLang="ru-RU" sz="2800" dirty="0"/>
              </a:p>
              <a:p>
                <a:pPr eaLnBrk="1" hangingPunct="1"/>
                <a:r>
                  <a:rPr lang="ru-RU" altLang="ru-RU" sz="2800" dirty="0"/>
                  <a:t>В общем случае:</a:t>
                </a:r>
                <a14:m>
                  <m:oMath xmlns:m="http://schemas.openxmlformats.org/officeDocument/2006/math">
                    <m:r>
                      <a:rPr lang="ru-RU" altLang="ru-RU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altLang="ru-RU" sz="2800" b="0" i="0" dirty="0">
                  <a:latin typeface="Cambria Math" panose="02040503050406030204" pitchFamily="18" charset="0"/>
                </a:endParaRPr>
              </a:p>
              <a:p>
                <a:pPr marL="360363" indent="-360363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ru-RU" sz="28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ru-RU" sz="2800" b="1" i="0" dirty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altLang="ru-RU" sz="28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ru-RU" sz="2800" i="1" dirty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ru-RU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2800" b="1" i="0" dirty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altLang="ru-RU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b="1" i="0" dirty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altLang="ru-RU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ru-RU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altLang="ru-RU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ru-RU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ru-RU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ru-RU" sz="28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ru-RU" sz="2800" b="0" i="1" dirty="0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altLang="ru-RU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ru-RU" sz="2800" b="1" i="0" dirty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ru-RU" altLang="ru-RU" sz="2800" dirty="0"/>
              </a:p>
              <a:p>
                <a:pPr eaLnBrk="1" hangingPunct="1"/>
                <a:endParaRPr lang="ru-RU" altLang="ru-RU" sz="2800" dirty="0"/>
              </a:p>
              <a:p>
                <a:pPr eaLnBrk="1" hangingPunct="1"/>
                <a:r>
                  <a:rPr lang="ru-RU" altLang="ru-RU" sz="2800" dirty="0"/>
                  <a:t>Обычно решение определяется как ближайшее из возможных (в смысле наименьших квадратов)</a:t>
                </a:r>
              </a:p>
            </p:txBody>
          </p:sp>
        </mc:Choice>
        <mc:Fallback xmlns="">
          <p:sp>
            <p:nvSpPr>
              <p:cNvPr id="39939" name="Объект 2">
                <a:extLst>
                  <a:ext uri="{FF2B5EF4-FFF2-40B4-BE49-F238E27FC236}">
                    <a16:creationId xmlns:a16="http://schemas.microsoft.com/office/drawing/2014/main" id="{11DB92F7-36DE-4EFE-96D9-AEC571A7F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052513"/>
                <a:ext cx="8755062" cy="5400675"/>
              </a:xfrm>
              <a:blipFill>
                <a:blip r:embed="rId2"/>
                <a:stretch>
                  <a:fillRect l="-278" t="-1354" r="-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D751C-C039-4EF5-B58E-99C2E2DA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1: введение в курс</a:t>
            </a:r>
          </a:p>
        </p:txBody>
      </p:sp>
      <p:sp>
        <p:nvSpPr>
          <p:cNvPr id="39941" name="Номер слайда 5">
            <a:extLst>
              <a:ext uri="{FF2B5EF4-FFF2-40B4-BE49-F238E27FC236}">
                <a16:creationId xmlns:a16="http://schemas.microsoft.com/office/drawing/2014/main" id="{E912664B-F129-4C2C-A271-387E8FF8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9F381C-E47F-407D-ACD6-4D29DDEEA64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ru-RU" altLang="ru-RU" sz="1400"/>
          </a:p>
        </p:txBody>
      </p:sp>
      <p:grpSp>
        <p:nvGrpSpPr>
          <p:cNvPr id="39942" name="Группа 20489">
            <a:extLst>
              <a:ext uri="{FF2B5EF4-FFF2-40B4-BE49-F238E27FC236}">
                <a16:creationId xmlns:a16="http://schemas.microsoft.com/office/drawing/2014/main" id="{E68FE617-CCE9-4E23-BBF4-0360B7625800}"/>
              </a:ext>
            </a:extLst>
          </p:cNvPr>
          <p:cNvGrpSpPr>
            <a:grpSpLocks/>
          </p:cNvGrpSpPr>
          <p:nvPr/>
        </p:nvGrpSpPr>
        <p:grpSpPr bwMode="auto">
          <a:xfrm>
            <a:off x="5749925" y="3030538"/>
            <a:ext cx="3238500" cy="1678467"/>
            <a:chOff x="5067300" y="3320241"/>
            <a:chExt cx="3238728" cy="1678577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25093597-455A-486E-826C-5D36FF66B22B}"/>
                </a:ext>
              </a:extLst>
            </p:cNvPr>
            <p:cNvCxnSpPr/>
            <p:nvPr/>
          </p:nvCxnSpPr>
          <p:spPr>
            <a:xfrm flipH="1">
              <a:off x="6561243" y="4155321"/>
              <a:ext cx="295296" cy="257192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D3F3184-6B8E-4B57-B20B-1CFE267E5E53}"/>
                </a:ext>
              </a:extLst>
            </p:cNvPr>
            <p:cNvSpPr/>
            <p:nvPr/>
          </p:nvSpPr>
          <p:spPr>
            <a:xfrm>
              <a:off x="6821612" y="4117218"/>
              <a:ext cx="73030" cy="714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0489" name="Полилиния 20488">
              <a:extLst>
                <a:ext uri="{FF2B5EF4-FFF2-40B4-BE49-F238E27FC236}">
                  <a16:creationId xmlns:a16="http://schemas.microsoft.com/office/drawing/2014/main" id="{23A9C9EB-2F05-44FC-BC54-76C33E928926}"/>
                </a:ext>
              </a:extLst>
            </p:cNvPr>
            <p:cNvSpPr/>
            <p:nvPr/>
          </p:nvSpPr>
          <p:spPr>
            <a:xfrm>
              <a:off x="6496151" y="4271215"/>
              <a:ext cx="134948" cy="79380"/>
            </a:xfrm>
            <a:custGeom>
              <a:avLst/>
              <a:gdLst>
                <a:gd name="connsiteX0" fmla="*/ 135731 w 135731"/>
                <a:gd name="connsiteY0" fmla="*/ 78581 h 78581"/>
                <a:gd name="connsiteX1" fmla="*/ 66675 w 135731"/>
                <a:gd name="connsiteY1" fmla="*/ 0 h 78581"/>
                <a:gd name="connsiteX2" fmla="*/ 0 w 135731"/>
                <a:gd name="connsiteY2" fmla="*/ 5953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731" h="78581">
                  <a:moveTo>
                    <a:pt x="135731" y="78581"/>
                  </a:moveTo>
                  <a:lnTo>
                    <a:pt x="66675" y="0"/>
                  </a:lnTo>
                  <a:lnTo>
                    <a:pt x="0" y="59531"/>
                  </a:lnTo>
                </a:path>
              </a:pathLst>
            </a:cu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" name="Полилиния 1">
              <a:extLst>
                <a:ext uri="{FF2B5EF4-FFF2-40B4-BE49-F238E27FC236}">
                  <a16:creationId xmlns:a16="http://schemas.microsoft.com/office/drawing/2014/main" id="{963E4FA7-F833-4949-B7D7-F914A7216015}"/>
                </a:ext>
              </a:extLst>
            </p:cNvPr>
            <p:cNvSpPr/>
            <p:nvPr/>
          </p:nvSpPr>
          <p:spPr>
            <a:xfrm>
              <a:off x="5168907" y="3340879"/>
              <a:ext cx="3137121" cy="1536801"/>
            </a:xfrm>
            <a:custGeom>
              <a:avLst/>
              <a:gdLst>
                <a:gd name="connsiteX0" fmla="*/ 0 w 1905228"/>
                <a:gd name="connsiteY0" fmla="*/ 723912 h 902592"/>
                <a:gd name="connsiteX1" fmla="*/ 457200 w 1905228"/>
                <a:gd name="connsiteY1" fmla="*/ 279412 h 902592"/>
                <a:gd name="connsiteX2" fmla="*/ 1193800 w 1905228"/>
                <a:gd name="connsiteY2" fmla="*/ 901712 h 902592"/>
                <a:gd name="connsiteX3" fmla="*/ 1905000 w 1905228"/>
                <a:gd name="connsiteY3" fmla="*/ 406412 h 902592"/>
                <a:gd name="connsiteX4" fmla="*/ 1282700 w 1905228"/>
                <a:gd name="connsiteY4" fmla="*/ 12 h 9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228" h="902592">
                  <a:moveTo>
                    <a:pt x="0" y="723912"/>
                  </a:moveTo>
                  <a:cubicBezTo>
                    <a:pt x="129116" y="486845"/>
                    <a:pt x="258233" y="249779"/>
                    <a:pt x="457200" y="279412"/>
                  </a:cubicBezTo>
                  <a:cubicBezTo>
                    <a:pt x="656167" y="309045"/>
                    <a:pt x="952500" y="880545"/>
                    <a:pt x="1193800" y="901712"/>
                  </a:cubicBezTo>
                  <a:cubicBezTo>
                    <a:pt x="1435100" y="922879"/>
                    <a:pt x="1890183" y="556695"/>
                    <a:pt x="1905000" y="406412"/>
                  </a:cubicBezTo>
                  <a:cubicBezTo>
                    <a:pt x="1919817" y="256129"/>
                    <a:pt x="1208617" y="-2105"/>
                    <a:pt x="1282700" y="1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47" name="TextBox 6">
                  <a:extLst>
                    <a:ext uri="{FF2B5EF4-FFF2-40B4-BE49-F238E27FC236}">
                      <a16:creationId xmlns:a16="http://schemas.microsoft.com/office/drawing/2014/main" id="{0EBDDD60-D82C-433F-917C-1BB76B59A2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94328" y="3762725"/>
                  <a:ext cx="472983" cy="716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RU" sz="28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altLang="ru-RU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947" name="TextBox 6">
                  <a:extLst>
                    <a:ext uri="{FF2B5EF4-FFF2-40B4-BE49-F238E27FC236}">
                      <a16:creationId xmlns:a16="http://schemas.microsoft.com/office/drawing/2014/main" id="{0EBDDD60-D82C-433F-917C-1BB76B59A2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94328" y="3762725"/>
                  <a:ext cx="472983" cy="7161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48" name="TextBox 6">
                  <a:extLst>
                    <a:ext uri="{FF2B5EF4-FFF2-40B4-BE49-F238E27FC236}">
                      <a16:creationId xmlns:a16="http://schemas.microsoft.com/office/drawing/2014/main" id="{3B0D26A5-C036-4127-923F-18E9C728A4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67300" y="3320241"/>
                  <a:ext cx="723454" cy="716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ru-RU" sz="28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8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altLang="ru-RU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ru-RU" altLang="ru-RU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948" name="TextBox 6">
                  <a:extLst>
                    <a:ext uri="{FF2B5EF4-FFF2-40B4-BE49-F238E27FC236}">
                      <a16:creationId xmlns:a16="http://schemas.microsoft.com/office/drawing/2014/main" id="{3B0D26A5-C036-4127-923F-18E9C728A4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67300" y="3320241"/>
                  <a:ext cx="723454" cy="7161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49" name="TextBox 6">
                  <a:extLst>
                    <a:ext uri="{FF2B5EF4-FFF2-40B4-BE49-F238E27FC236}">
                      <a16:creationId xmlns:a16="http://schemas.microsoft.com/office/drawing/2014/main" id="{50440DAD-C5D3-4580-9A6E-3F69534776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54699" y="4282678"/>
                  <a:ext cx="489270" cy="716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RU" sz="2800" b="1" i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𝐗</m:t>
                        </m:r>
                      </m:oMath>
                    </m:oMathPara>
                  </a14:m>
                  <a:endParaRPr lang="ru-RU" altLang="ru-RU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949" name="TextBox 6">
                  <a:extLst>
                    <a:ext uri="{FF2B5EF4-FFF2-40B4-BE49-F238E27FC236}">
                      <a16:creationId xmlns:a16="http://schemas.microsoft.com/office/drawing/2014/main" id="{50440DAD-C5D3-4580-9A6E-3F6953477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54699" y="4282678"/>
                  <a:ext cx="489270" cy="7161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64700588-BCAD-4A9B-89D2-7A6A208E4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Единственность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Объект 2">
                <a:extLst>
                  <a:ext uri="{FF2B5EF4-FFF2-40B4-BE49-F238E27FC236}">
                    <a16:creationId xmlns:a16="http://schemas.microsoft.com/office/drawing/2014/main" id="{0E23FBDC-CB9A-4044-8ABF-03AD8CA1436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388" y="1052513"/>
                <a:ext cx="8785225" cy="5246687"/>
              </a:xfrm>
            </p:spPr>
            <p:txBody>
              <a:bodyPr/>
              <a:lstStyle/>
              <a:p>
                <a:pPr eaLnBrk="1" hangingPunct="1"/>
                <a:r>
                  <a:rPr lang="ru-RU" altLang="ru-RU" dirty="0">
                    <a:solidFill>
                      <a:srgbClr val="3333CC"/>
                    </a:solidFill>
                  </a:rPr>
                  <a:t>Для каждого </a:t>
                </a:r>
                <a:r>
                  <a:rPr lang="en-US" altLang="ru-RU" i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ru-RU" dirty="0">
                    <a:solidFill>
                      <a:srgbClr val="3333CC"/>
                    </a:solidFill>
                  </a:rPr>
                  <a:t> </a:t>
                </a:r>
                <a:r>
                  <a:rPr lang="ru-RU" altLang="ru-RU" dirty="0">
                    <a:solidFill>
                      <a:srgbClr val="3333CC"/>
                    </a:solidFill>
                  </a:rPr>
                  <a:t>должно существовать только одно решение</a:t>
                </a:r>
              </a:p>
              <a:p>
                <a:pPr eaLnBrk="1" hangingPunct="1"/>
                <a:endParaRPr lang="en-US" altLang="ru-RU" dirty="0"/>
              </a:p>
              <a:p>
                <a:pPr eaLnBrk="1" hangingPunct="1"/>
                <a:r>
                  <a:rPr lang="ru-RU" altLang="ru-RU" dirty="0"/>
                  <a:t>Пример: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ru-RU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  <m:r>
                      <a:rPr lang="en-US" altLang="ru-RU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ru-RU" alt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ru-RU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a:rPr lang="ru-RU" alt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</m:oMath>
                </a14:m>
                <a:endParaRPr lang="en-US" altLang="ru-RU" dirty="0"/>
              </a:p>
              <a:p>
                <a:pPr lvl="1" eaLnBrk="1" hangingPunct="1"/>
                <a:r>
                  <a:rPr lang="ru-RU" altLang="ru-RU" dirty="0"/>
                  <a:t>Правильный выбор </a:t>
                </a:r>
                <a14:m>
                  <m:oMath xmlns:m="http://schemas.openxmlformats.org/officeDocument/2006/math">
                    <m:r>
                      <a:rPr lang="en-US" altLang="ru-RU" b="1" i="0" dirty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altLang="ru-RU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altLang="ru-R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i="1" dirty="0">
                            <a:latin typeface="Cambria Math" panose="02040503050406030204" pitchFamily="18" charset="0"/>
                          </a:rPr>
                          <m:t>0,2</m:t>
                        </m:r>
                        <m:r>
                          <a:rPr lang="en-US" altLang="ru-RU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ru-RU" dirty="0"/>
              </a:p>
              <a:p>
                <a:pPr lvl="1" eaLnBrk="1" hangingPunct="1"/>
                <a:r>
                  <a:rPr lang="ru-RU" altLang="ru-RU" dirty="0"/>
                  <a:t>В методе наименьших </a:t>
                </a:r>
                <a:br>
                  <a:rPr lang="ru-RU" altLang="ru-RU" dirty="0"/>
                </a:br>
                <a:r>
                  <a:rPr lang="ru-RU" altLang="ru-RU" dirty="0"/>
                  <a:t>квадратов тоже возможна </a:t>
                </a:r>
                <a:br>
                  <a:rPr lang="ru-RU" altLang="ru-RU" dirty="0"/>
                </a:br>
                <a:r>
                  <a:rPr lang="ru-RU" altLang="ru-RU" dirty="0"/>
                  <a:t>неоднозначность:</a:t>
                </a:r>
                <a:r>
                  <a:rPr lang="en-US" altLang="ru-RU" dirty="0"/>
                  <a:t> </a:t>
                </a:r>
                <a:br>
                  <a:rPr lang="ru-RU" altLang="ru-RU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ru-RU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ru-R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ru-RU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ru-RU" altLang="ru-RU" i="1" dirty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altLang="ru-RU" dirty="0"/>
                  <a:t>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40963" name="Объект 2">
                <a:extLst>
                  <a:ext uri="{FF2B5EF4-FFF2-40B4-BE49-F238E27FC236}">
                    <a16:creationId xmlns:a16="http://schemas.microsoft.com/office/drawing/2014/main" id="{0E23FBDC-CB9A-4044-8ABF-03AD8CA143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052513"/>
                <a:ext cx="8785225" cy="5246687"/>
              </a:xfrm>
              <a:blipFill>
                <a:blip r:embed="rId2"/>
                <a:stretch>
                  <a:fillRect l="-485" t="-1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1E8CF-4893-4E2D-8197-866013FD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1: введение в курс</a:t>
            </a:r>
          </a:p>
        </p:txBody>
      </p:sp>
      <p:sp>
        <p:nvSpPr>
          <p:cNvPr id="40965" name="Номер слайда 5">
            <a:extLst>
              <a:ext uri="{FF2B5EF4-FFF2-40B4-BE49-F238E27FC236}">
                <a16:creationId xmlns:a16="http://schemas.microsoft.com/office/drawing/2014/main" id="{902669B0-99FC-4FD7-8284-DF958AC0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4C3568-8649-474B-AE0B-E7DFADDF540A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ru-RU" altLang="ru-RU" sz="1400"/>
          </a:p>
        </p:txBody>
      </p:sp>
      <p:grpSp>
        <p:nvGrpSpPr>
          <p:cNvPr id="40966" name="Группа 2">
            <a:extLst>
              <a:ext uri="{FF2B5EF4-FFF2-40B4-BE49-F238E27FC236}">
                <a16:creationId xmlns:a16="http://schemas.microsoft.com/office/drawing/2014/main" id="{7F914031-95B4-440E-B841-434FCB26017E}"/>
              </a:ext>
            </a:extLst>
          </p:cNvPr>
          <p:cNvGrpSpPr>
            <a:grpSpLocks/>
          </p:cNvGrpSpPr>
          <p:nvPr/>
        </p:nvGrpSpPr>
        <p:grpSpPr bwMode="auto">
          <a:xfrm>
            <a:off x="6299200" y="4135438"/>
            <a:ext cx="2244725" cy="1800225"/>
            <a:chOff x="2616348" y="4553422"/>
            <a:chExt cx="2244352" cy="1800000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8CEC7E4-521E-464E-A6FF-669257BEF104}"/>
                </a:ext>
              </a:extLst>
            </p:cNvPr>
            <p:cNvSpPr/>
            <p:nvPr/>
          </p:nvSpPr>
          <p:spPr>
            <a:xfrm>
              <a:off x="3924231" y="5416914"/>
              <a:ext cx="73013" cy="73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968" name="TextBox 6">
                  <a:extLst>
                    <a:ext uri="{FF2B5EF4-FFF2-40B4-BE49-F238E27FC236}">
                      <a16:creationId xmlns:a16="http://schemas.microsoft.com/office/drawing/2014/main" id="{6D0A24C9-89BC-42C3-A45F-E4BA3BE84F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0915" y="5105310"/>
                  <a:ext cx="472871" cy="716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RU" sz="28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altLang="ru-RU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968" name="TextBox 6">
                  <a:extLst>
                    <a:ext uri="{FF2B5EF4-FFF2-40B4-BE49-F238E27FC236}">
                      <a16:creationId xmlns:a16="http://schemas.microsoft.com/office/drawing/2014/main" id="{6D0A24C9-89BC-42C3-A45F-E4BA3BE84F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20915" y="5105310"/>
                  <a:ext cx="472871" cy="71600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969" name="TextBox 6">
                  <a:extLst>
                    <a:ext uri="{FF2B5EF4-FFF2-40B4-BE49-F238E27FC236}">
                      <a16:creationId xmlns:a16="http://schemas.microsoft.com/office/drawing/2014/main" id="{7E733D09-9627-4385-ADE1-A6332432D6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16348" y="5236605"/>
                  <a:ext cx="489155" cy="716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RU" sz="2800" b="1" i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𝐗</m:t>
                        </m:r>
                      </m:oMath>
                    </m:oMathPara>
                  </a14:m>
                  <a:endParaRPr lang="ru-RU" altLang="ru-RU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969" name="TextBox 6">
                  <a:extLst>
                    <a:ext uri="{FF2B5EF4-FFF2-40B4-BE49-F238E27FC236}">
                      <a16:creationId xmlns:a16="http://schemas.microsoft.com/office/drawing/2014/main" id="{7E733D09-9627-4385-ADE1-A6332432D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16348" y="5236605"/>
                  <a:ext cx="489155" cy="7160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25819722-47D0-4537-8BF1-19D4822639BD}"/>
                </a:ext>
              </a:extLst>
            </p:cNvPr>
            <p:cNvSpPr/>
            <p:nvPr/>
          </p:nvSpPr>
          <p:spPr>
            <a:xfrm>
              <a:off x="3060774" y="4553422"/>
              <a:ext cx="1799926" cy="180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3">
            <a:extLst>
              <a:ext uri="{FF2B5EF4-FFF2-40B4-BE49-F238E27FC236}">
                <a16:creationId xmlns:a16="http://schemas.microsoft.com/office/drawing/2014/main" id="{FF8C1DCE-35B1-4383-9FA6-03E93C6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1: введение в курс</a:t>
            </a:r>
          </a:p>
        </p:txBody>
      </p:sp>
      <p:sp>
        <p:nvSpPr>
          <p:cNvPr id="41987" name="Номер слайда 4">
            <a:extLst>
              <a:ext uri="{FF2B5EF4-FFF2-40B4-BE49-F238E27FC236}">
                <a16:creationId xmlns:a16="http://schemas.microsoft.com/office/drawing/2014/main" id="{D399D353-D073-4A4A-B60A-45D77205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85E14D-DB7C-465F-8C06-91FE7F851B84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ru-RU" alt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8" name="Text Box 3">
                <a:extLst>
                  <a:ext uri="{FF2B5EF4-FFF2-40B4-BE49-F238E27FC236}">
                    <a16:creationId xmlns:a16="http://schemas.microsoft.com/office/drawing/2014/main" id="{BAB7FE3B-E474-48E9-BFEC-6F0CC153F0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405" y="2028435"/>
                <a:ext cx="2241639" cy="813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ru-RU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ru-RU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ru-RU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ru-RU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ru-RU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ru-RU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ru-RU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ru-RU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ru-RU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ru-RU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ru-RU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ru-RU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ru-RU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ru-RU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ru-RU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ru-RU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ru-RU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ru-RU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ru-RU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ru-RU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ru-RU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ru-RU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ru-RU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ru-RU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988" name="Text Box 3">
                <a:extLst>
                  <a:ext uri="{FF2B5EF4-FFF2-40B4-BE49-F238E27FC236}">
                    <a16:creationId xmlns:a16="http://schemas.microsoft.com/office/drawing/2014/main" id="{BAB7FE3B-E474-48E9-BFEC-6F0CC153F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405" y="2028435"/>
                <a:ext cx="2241639" cy="813941"/>
              </a:xfrm>
              <a:prstGeom prst="rect">
                <a:avLst/>
              </a:prstGeom>
              <a:blipFill>
                <a:blip r:embed="rId3"/>
                <a:stretch>
                  <a:fillRect b="-6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651" name="Text Box 11">
                <a:extLst>
                  <a:ext uri="{FF2B5EF4-FFF2-40B4-BE49-F238E27FC236}">
                    <a16:creationId xmlns:a16="http://schemas.microsoft.com/office/drawing/2014/main" id="{8839886F-785F-44F6-9A03-9426ECBAD9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00" y="3465513"/>
                <a:ext cx="4127500" cy="1200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Symbol" pitchFamily="18" charset="2"/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𝛿</m:t>
                    </m:r>
                  </m:oMath>
                </a14:m>
                <a:r>
                  <a:rPr lang="en-US" sz="2400" dirty="0">
                    <a:latin typeface="Arial" charset="0"/>
                    <a:cs typeface="Arial" charset="0"/>
                    <a:sym typeface="Symbol" pitchFamily="18" charset="2"/>
                  </a:rPr>
                  <a:t> –</a:t>
                </a:r>
                <a:r>
                  <a:rPr lang="ru-RU" sz="2400" dirty="0">
                    <a:latin typeface="Arial" charset="0"/>
                    <a:cs typeface="Arial" charset="0"/>
                    <a:sym typeface="Symbol" pitchFamily="18" charset="2"/>
                  </a:rPr>
                  <a:t> </a:t>
                </a:r>
                <a:r>
                  <a:rPr lang="ru-RU" sz="2400" dirty="0">
                    <a:latin typeface="+mn-lt"/>
                    <a:cs typeface="Arial" charset="0"/>
                    <a:sym typeface="Symbol" pitchFamily="18" charset="2"/>
                  </a:rPr>
                  <a:t>возмущение уравнения</a:t>
                </a:r>
                <a:r>
                  <a:rPr lang="en-US" sz="2400" dirty="0">
                    <a:latin typeface="+mn-lt"/>
                    <a:cs typeface="Arial" charset="0"/>
                    <a:sym typeface="Symbol" pitchFamily="18" charset="2"/>
                  </a:rPr>
                  <a:t>,</a:t>
                </a:r>
              </a:p>
              <a:p>
                <a:pPr eaLnBrk="1" hangingPunct="1">
                  <a:buFont typeface="Symbol" pitchFamily="18" charset="2"/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𝜎</m:t>
                    </m:r>
                  </m:oMath>
                </a14:m>
                <a:r>
                  <a:rPr lang="en-US" sz="2400" i="1" dirty="0">
                    <a:latin typeface="Times New Roman" pitchFamily="18" charset="0"/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400" dirty="0">
                    <a:latin typeface="Arial" charset="0"/>
                    <a:cs typeface="Arial" charset="0"/>
                    <a:sym typeface="Symbol" pitchFamily="18" charset="2"/>
                  </a:rPr>
                  <a:t>– </a:t>
                </a:r>
                <a:r>
                  <a:rPr lang="ru-RU" sz="2400" dirty="0">
                    <a:latin typeface="+mn-lt"/>
                    <a:cs typeface="Arial" charset="0"/>
                    <a:sym typeface="Symbol" pitchFamily="18" charset="2"/>
                  </a:rPr>
                  <a:t>возмущение решения</a:t>
                </a:r>
              </a:p>
              <a:p>
                <a:pPr eaLnBrk="1" hangingPunct="1">
                  <a:buFont typeface="Symbol" pitchFamily="18" charset="2"/>
                  <a:buNone/>
                  <a:defRPr/>
                </a:pPr>
                <a:r>
                  <a:rPr lang="ru-RU" sz="2400" dirty="0">
                    <a:latin typeface="+mn-lt"/>
                    <a:cs typeface="Arial" charset="0"/>
                    <a:sym typeface="Symbol" pitchFamily="18" charset="2"/>
                  </a:rPr>
                  <a:t>     (шум)</a:t>
                </a:r>
              </a:p>
            </p:txBody>
          </p:sp>
        </mc:Choice>
        <mc:Fallback xmlns="">
          <p:sp>
            <p:nvSpPr>
              <p:cNvPr id="112651" name="Text Box 11">
                <a:extLst>
                  <a:ext uri="{FF2B5EF4-FFF2-40B4-BE49-F238E27FC236}">
                    <a16:creationId xmlns:a16="http://schemas.microsoft.com/office/drawing/2014/main" id="{8839886F-785F-44F6-9A03-9426ECBAD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00" y="3465513"/>
                <a:ext cx="4127500" cy="1200150"/>
              </a:xfrm>
              <a:prstGeom prst="rect">
                <a:avLst/>
              </a:prstGeom>
              <a:blipFill>
                <a:blip r:embed="rId4"/>
                <a:stretch>
                  <a:fillRect l="-442" t="-3553" r="-2065" b="-1116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659" name="Text Box 19">
                <a:extLst>
                  <a:ext uri="{FF2B5EF4-FFF2-40B4-BE49-F238E27FC236}">
                    <a16:creationId xmlns:a16="http://schemas.microsoft.com/office/drawing/2014/main" id="{93D286A6-7D0F-4A43-B1B6-666E28A636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4813" y="5053013"/>
                <a:ext cx="4845050" cy="1200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buFont typeface="Symbol" pitchFamily="18" charset="2"/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𝛿</m:t>
                    </m:r>
                  </m:oMath>
                </a14:m>
                <a:r>
                  <a:rPr lang="en-US" sz="2400" dirty="0">
                    <a:latin typeface="+mn-lt"/>
                    <a:cs typeface="Arial" charset="0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1" dirty="0">
                    <a:latin typeface="Arial" charset="0"/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400" dirty="0">
                    <a:latin typeface="Arial" charset="0"/>
                    <a:cs typeface="Arial" charset="0"/>
                    <a:sym typeface="Symbol" pitchFamily="18" charset="2"/>
                  </a:rPr>
                  <a:t>–</a:t>
                </a:r>
                <a:r>
                  <a:rPr lang="en-US" sz="2400" b="1" dirty="0">
                    <a:latin typeface="+mn-lt"/>
                    <a:cs typeface="Arial" charset="0"/>
                    <a:sym typeface="Symbol" pitchFamily="18" charset="2"/>
                  </a:rPr>
                  <a:t> </a:t>
                </a:r>
                <a:r>
                  <a:rPr lang="ru-RU" sz="2400" dirty="0">
                    <a:latin typeface="+mn-lt"/>
                    <a:cs typeface="Arial" charset="0"/>
                    <a:sym typeface="Symbol" pitchFamily="18" charset="2"/>
                  </a:rPr>
                  <a:t>малые возмущение</a:t>
                </a:r>
              </a:p>
              <a:p>
                <a:pPr eaLnBrk="1" hangingPunct="1">
                  <a:buFont typeface="Symbol" pitchFamily="18" charset="2"/>
                  <a:buNone/>
                  <a:defRPr/>
                </a:pPr>
                <a:r>
                  <a:rPr lang="ru-RU" sz="2400" dirty="0">
                    <a:latin typeface="+mn-lt"/>
                    <a:cs typeface="Arial" charset="0"/>
                    <a:sym typeface="Symbol" pitchFamily="18" charset="2"/>
                  </a:rPr>
                  <a:t>           и отклик</a:t>
                </a:r>
                <a:r>
                  <a:rPr lang="en-US" sz="2400" dirty="0">
                    <a:latin typeface="+mn-lt"/>
                    <a:cs typeface="Arial" charset="0"/>
                    <a:sym typeface="Symbol" pitchFamily="18" charset="2"/>
                  </a:rPr>
                  <a:t>,</a:t>
                </a:r>
              </a:p>
              <a:p>
                <a:pPr eaLnBrk="1" hangingPunct="1">
                  <a:buFont typeface="Symbol" pitchFamily="18" charset="2"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400" dirty="0">
                    <a:latin typeface="Arial" charset="0"/>
                    <a:cs typeface="Arial" charset="0"/>
                    <a:sym typeface="Symbol" pitchFamily="18" charset="2"/>
                  </a:rPr>
                  <a:t>–</a:t>
                </a:r>
                <a:r>
                  <a:rPr lang="en-US" sz="2400" dirty="0">
                    <a:latin typeface="Times New Roman" pitchFamily="18" charset="0"/>
                    <a:cs typeface="Arial" charset="0"/>
                    <a:sym typeface="Symbol" pitchFamily="18" charset="2"/>
                  </a:rPr>
                  <a:t> </a:t>
                </a:r>
                <a:r>
                  <a:rPr lang="ru-RU" sz="2400" dirty="0">
                    <a:latin typeface="+mn-lt"/>
                    <a:cs typeface="Arial" charset="0"/>
                    <a:sym typeface="Symbol" pitchFamily="18" charset="2"/>
                  </a:rPr>
                  <a:t>большой отклик</a:t>
                </a:r>
              </a:p>
            </p:txBody>
          </p:sp>
        </mc:Choice>
        <mc:Fallback xmlns="">
          <p:sp>
            <p:nvSpPr>
              <p:cNvPr id="112659" name="Text Box 19">
                <a:extLst>
                  <a:ext uri="{FF2B5EF4-FFF2-40B4-BE49-F238E27FC236}">
                    <a16:creationId xmlns:a16="http://schemas.microsoft.com/office/drawing/2014/main" id="{93D286A6-7D0F-4A43-B1B6-666E28A63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4813" y="5053013"/>
                <a:ext cx="4845050" cy="1200150"/>
              </a:xfrm>
              <a:prstGeom prst="rect">
                <a:avLst/>
              </a:prstGeom>
              <a:blipFill>
                <a:blip r:embed="rId5"/>
                <a:stretch>
                  <a:fillRect l="-377" t="-3553" b="-106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991" name="Группа 2">
            <a:extLst>
              <a:ext uri="{FF2B5EF4-FFF2-40B4-BE49-F238E27FC236}">
                <a16:creationId xmlns:a16="http://schemas.microsoft.com/office/drawing/2014/main" id="{C5DFD6E3-9923-46F6-A822-04EFDD3CBFF2}"/>
              </a:ext>
            </a:extLst>
          </p:cNvPr>
          <p:cNvGrpSpPr>
            <a:grpSpLocks/>
          </p:cNvGrpSpPr>
          <p:nvPr/>
        </p:nvGrpSpPr>
        <p:grpSpPr bwMode="auto">
          <a:xfrm>
            <a:off x="5153025" y="2376488"/>
            <a:ext cx="3313113" cy="2571750"/>
            <a:chOff x="4660900" y="1847850"/>
            <a:chExt cx="3313113" cy="2571750"/>
          </a:xfrm>
        </p:grpSpPr>
        <p:sp>
          <p:nvSpPr>
            <p:cNvPr id="42005" name="Line 4">
              <a:extLst>
                <a:ext uri="{FF2B5EF4-FFF2-40B4-BE49-F238E27FC236}">
                  <a16:creationId xmlns:a16="http://schemas.microsoft.com/office/drawing/2014/main" id="{F70B71E1-303F-4B01-99B5-8684FE1C86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92700" y="2187575"/>
              <a:ext cx="792163" cy="2232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6" name="Line 5">
              <a:extLst>
                <a:ext uri="{FF2B5EF4-FFF2-40B4-BE49-F238E27FC236}">
                  <a16:creationId xmlns:a16="http://schemas.microsoft.com/office/drawing/2014/main" id="{4607AA43-F36E-40F0-8384-314EB602F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0900" y="3124200"/>
              <a:ext cx="3313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7" name="Line 6">
              <a:extLst>
                <a:ext uri="{FF2B5EF4-FFF2-40B4-BE49-F238E27FC236}">
                  <a16:creationId xmlns:a16="http://schemas.microsoft.com/office/drawing/2014/main" id="{8A6ED453-8141-418F-A3BC-139A3CE7E2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7163" y="2187575"/>
              <a:ext cx="792162" cy="2232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008" name="Text Box 7">
                  <a:extLst>
                    <a:ext uri="{FF2B5EF4-FFF2-40B4-BE49-F238E27FC236}">
                      <a16:creationId xmlns:a16="http://schemas.microsoft.com/office/drawing/2014/main" id="{C4552F8F-BEAF-400A-809A-D17C273F51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86338" y="1847850"/>
                  <a:ext cx="49045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𝛿</m:t>
                      </m:r>
                    </m:oMath>
                  </a14:m>
                  <a:r>
                    <a:rPr lang="en-US" altLang="ru-RU" sz="2800" b="1" dirty="0">
                      <a:sym typeface="Symbol" panose="05050102010706020507" pitchFamily="18" charset="2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2008" name="Text Box 7">
                  <a:extLst>
                    <a:ext uri="{FF2B5EF4-FFF2-40B4-BE49-F238E27FC236}">
                      <a16:creationId xmlns:a16="http://schemas.microsoft.com/office/drawing/2014/main" id="{C4552F8F-BEAF-400A-809A-D17C273F5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6338" y="1847850"/>
                  <a:ext cx="490455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009" name="Line 8">
              <a:extLst>
                <a:ext uri="{FF2B5EF4-FFF2-40B4-BE49-F238E27FC236}">
                  <a16:creationId xmlns:a16="http://schemas.microsoft.com/office/drawing/2014/main" id="{DB221FF4-246B-4341-8120-678709910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8775" y="2084388"/>
              <a:ext cx="360363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10" name="Line 9">
              <a:extLst>
                <a:ext uri="{FF2B5EF4-FFF2-40B4-BE49-F238E27FC236}">
                  <a16:creationId xmlns:a16="http://schemas.microsoft.com/office/drawing/2014/main" id="{42234888-6A01-4D62-8494-EABBAFC17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3425" y="3268663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011" name="Text Box 10">
                  <a:extLst>
                    <a:ext uri="{FF2B5EF4-FFF2-40B4-BE49-F238E27FC236}">
                      <a16:creationId xmlns:a16="http://schemas.microsoft.com/office/drawing/2014/main" id="{04775923-AEB5-4D13-986B-E930388D40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16663" y="3070225"/>
                  <a:ext cx="618759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42011" name="Text Box 10">
                  <a:extLst>
                    <a:ext uri="{FF2B5EF4-FFF2-40B4-BE49-F238E27FC236}">
                      <a16:creationId xmlns:a16="http://schemas.microsoft.com/office/drawing/2014/main" id="{04775923-AEB5-4D13-986B-E930388D40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16663" y="3070225"/>
                  <a:ext cx="618759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012" name="Oval 23">
              <a:extLst>
                <a:ext uri="{FF2B5EF4-FFF2-40B4-BE49-F238E27FC236}">
                  <a16:creationId xmlns:a16="http://schemas.microsoft.com/office/drawing/2014/main" id="{650E2A0E-CC42-49DD-BC27-5514684DA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488" y="3052763"/>
              <a:ext cx="71437" cy="1428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ahoma" panose="020B0604030504040204" pitchFamily="34" charset="0"/>
              </a:endParaRPr>
            </a:p>
          </p:txBody>
        </p:sp>
        <p:sp>
          <p:nvSpPr>
            <p:cNvPr id="42013" name="Oval 24">
              <a:extLst>
                <a:ext uri="{FF2B5EF4-FFF2-40B4-BE49-F238E27FC236}">
                  <a16:creationId xmlns:a16="http://schemas.microsoft.com/office/drawing/2014/main" id="{30ADCBF2-97AA-47B3-93BA-F709CB187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088" y="3052763"/>
              <a:ext cx="71437" cy="1428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ahoma" panose="020B0604030504040204" pitchFamily="34" charset="0"/>
              </a:endParaRPr>
            </a:p>
          </p:txBody>
        </p:sp>
      </p:grpSp>
      <p:grpSp>
        <p:nvGrpSpPr>
          <p:cNvPr id="41992" name="Группа 3">
            <a:extLst>
              <a:ext uri="{FF2B5EF4-FFF2-40B4-BE49-F238E27FC236}">
                <a16:creationId xmlns:a16="http://schemas.microsoft.com/office/drawing/2014/main" id="{0C2EB45A-8043-4BBF-AD13-69C566D9254A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4716463"/>
            <a:ext cx="3743325" cy="1638300"/>
            <a:chOff x="177800" y="4159250"/>
            <a:chExt cx="3743325" cy="1638300"/>
          </a:xfrm>
        </p:grpSpPr>
        <p:sp>
          <p:nvSpPr>
            <p:cNvPr id="41996" name="Line 12">
              <a:extLst>
                <a:ext uri="{FF2B5EF4-FFF2-40B4-BE49-F238E27FC236}">
                  <a16:creationId xmlns:a16="http://schemas.microsoft.com/office/drawing/2014/main" id="{4E24CC08-47B5-473A-9421-F1D707B297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38" y="5292725"/>
              <a:ext cx="3313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7" name="Line 13">
              <a:extLst>
                <a:ext uri="{FF2B5EF4-FFF2-40B4-BE49-F238E27FC236}">
                  <a16:creationId xmlns:a16="http://schemas.microsoft.com/office/drawing/2014/main" id="{61B0C7E8-20AB-4318-B328-E16DD7AC6D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800" y="4933950"/>
              <a:ext cx="3743325" cy="719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8" name="Line 14">
              <a:extLst>
                <a:ext uri="{FF2B5EF4-FFF2-40B4-BE49-F238E27FC236}">
                  <a16:creationId xmlns:a16="http://schemas.microsoft.com/office/drawing/2014/main" id="{403D80F1-4747-45A7-B663-61E110E248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238" y="5078413"/>
              <a:ext cx="3671887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9" name="Line 15">
              <a:extLst>
                <a:ext uri="{FF2B5EF4-FFF2-40B4-BE49-F238E27FC236}">
                  <a16:creationId xmlns:a16="http://schemas.microsoft.com/office/drawing/2014/main" id="{8C15EA00-8CE9-4363-AA38-0652803AB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7588" y="4587875"/>
              <a:ext cx="144462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000" name="Text Box 16">
                  <a:extLst>
                    <a:ext uri="{FF2B5EF4-FFF2-40B4-BE49-F238E27FC236}">
                      <a16:creationId xmlns:a16="http://schemas.microsoft.com/office/drawing/2014/main" id="{76FC9709-3DA2-49D7-ABAB-149F3D52FE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8663" y="4159250"/>
                  <a:ext cx="49045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𝛿</m:t>
                      </m:r>
                    </m:oMath>
                  </a14:m>
                  <a:r>
                    <a:rPr lang="en-US" altLang="ru-RU" sz="2800" b="1" dirty="0">
                      <a:sym typeface="Symbol" panose="05050102010706020507" pitchFamily="18" charset="2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2000" name="Text Box 16">
                  <a:extLst>
                    <a:ext uri="{FF2B5EF4-FFF2-40B4-BE49-F238E27FC236}">
                      <a16:creationId xmlns:a16="http://schemas.microsoft.com/office/drawing/2014/main" id="{76FC9709-3DA2-49D7-ABAB-149F3D52F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8663" y="4159250"/>
                  <a:ext cx="490455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001" name="Line 17">
              <a:extLst>
                <a:ext uri="{FF2B5EF4-FFF2-40B4-BE49-F238E27FC236}">
                  <a16:creationId xmlns:a16="http://schemas.microsoft.com/office/drawing/2014/main" id="{58A8619F-A737-4EDF-8C60-5FDBB6CBD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800" y="5508625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002" name="Text Box 18">
                  <a:extLst>
                    <a:ext uri="{FF2B5EF4-FFF2-40B4-BE49-F238E27FC236}">
                      <a16:creationId xmlns:a16="http://schemas.microsoft.com/office/drawing/2014/main" id="{7B5C30FE-F2E0-4E42-A0F3-02BBBA9339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1625" y="5240338"/>
                  <a:ext cx="62703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42002" name="Text Box 18">
                  <a:extLst>
                    <a:ext uri="{FF2B5EF4-FFF2-40B4-BE49-F238E27FC236}">
                      <a16:creationId xmlns:a16="http://schemas.microsoft.com/office/drawing/2014/main" id="{7B5C30FE-F2E0-4E42-A0F3-02BBBA933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41625" y="5240338"/>
                  <a:ext cx="627030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003" name="Oval 25">
              <a:extLst>
                <a:ext uri="{FF2B5EF4-FFF2-40B4-BE49-F238E27FC236}">
                  <a16:creationId xmlns:a16="http://schemas.microsoft.com/office/drawing/2014/main" id="{74F82301-0BAA-4747-975D-8091562CD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463" y="5222875"/>
              <a:ext cx="71437" cy="1428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ahoma" panose="020B0604030504040204" pitchFamily="34" charset="0"/>
              </a:endParaRPr>
            </a:p>
          </p:txBody>
        </p:sp>
        <p:sp>
          <p:nvSpPr>
            <p:cNvPr id="42004" name="Oval 26">
              <a:extLst>
                <a:ext uri="{FF2B5EF4-FFF2-40B4-BE49-F238E27FC236}">
                  <a16:creationId xmlns:a16="http://schemas.microsoft.com/office/drawing/2014/main" id="{5DD8FF28-F71C-4651-AA93-373E0DFF6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625" y="5222875"/>
              <a:ext cx="71438" cy="1428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671" name="Text Box 31">
                <a:extLst>
                  <a:ext uri="{FF2B5EF4-FFF2-40B4-BE49-F238E27FC236}">
                    <a16:creationId xmlns:a16="http://schemas.microsoft.com/office/drawing/2014/main" id="{54254634-DEE1-49A2-8FD1-68F5219E1A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0906" y="1634819"/>
                <a:ext cx="3265766" cy="83099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𝐾𝑔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𝑔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</m:oMath>
                </a14:m>
                <a:r>
                  <a:rPr lang="en-US" sz="2400" i="1" dirty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>
                    <a:latin typeface="Arial" charset="0"/>
                    <a:cs typeface="Arial" charset="0"/>
                  </a:rPr>
                  <a:t>(?), </a:t>
                </a:r>
              </a:p>
              <a:p>
                <a:pPr eaLnBrk="1" hangingPunct="1">
                  <a:defRPr/>
                </a:pPr>
                <a:r>
                  <a:rPr lang="ru-RU" sz="2400" dirty="0">
                    <a:latin typeface="Arial" charset="0"/>
                    <a:cs typeface="Arial" charset="0"/>
                  </a:rPr>
                  <a:t>но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ru-RU" sz="2400" dirty="0">
                    <a:latin typeface="+mn-lt"/>
                    <a:cs typeface="Arial" charset="0"/>
                  </a:rPr>
                  <a:t>шум</a:t>
                </a:r>
              </a:p>
            </p:txBody>
          </p:sp>
        </mc:Choice>
        <mc:Fallback xmlns="">
          <p:sp>
            <p:nvSpPr>
              <p:cNvPr id="112671" name="Text Box 31">
                <a:extLst>
                  <a:ext uri="{FF2B5EF4-FFF2-40B4-BE49-F238E27FC236}">
                    <a16:creationId xmlns:a16="http://schemas.microsoft.com/office/drawing/2014/main" id="{54254634-DEE1-49A2-8FD1-68F5219E1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0906" y="1634819"/>
                <a:ext cx="3265766" cy="830997"/>
              </a:xfrm>
              <a:prstGeom prst="rect">
                <a:avLst/>
              </a:prstGeom>
              <a:blipFill>
                <a:blip r:embed="rId10"/>
                <a:stretch>
                  <a:fillRect l="-2799" t="-5882" r="-2052" b="-1617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94" name="Rectangle 36">
            <a:extLst>
              <a:ext uri="{FF2B5EF4-FFF2-40B4-BE49-F238E27FC236}">
                <a16:creationId xmlns:a16="http://schemas.microsoft.com/office/drawing/2014/main" id="{411FAF09-FF29-4B07-8786-8FC964013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0"/>
            <a:ext cx="76485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chemeClr val="tx2"/>
                </a:solidFill>
              </a:rPr>
              <a:t>Устойчивость</a:t>
            </a:r>
          </a:p>
        </p:txBody>
      </p:sp>
      <p:sp>
        <p:nvSpPr>
          <p:cNvPr id="41995" name="Rectangle 3">
            <a:extLst>
              <a:ext uri="{FF2B5EF4-FFF2-40B4-BE49-F238E27FC236}">
                <a16:creationId xmlns:a16="http://schemas.microsoft.com/office/drawing/2014/main" id="{F40B119F-CEBC-417E-A9F0-CD50F97F6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2513"/>
            <a:ext cx="87852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3333CC"/>
                </a:solidFill>
              </a:rPr>
              <a:t>Малые возмущения данных должны приводить </a:t>
            </a:r>
            <a:br>
              <a:rPr lang="ru-RU" altLang="ru-RU" sz="2400" dirty="0">
                <a:solidFill>
                  <a:srgbClr val="3333CC"/>
                </a:solidFill>
              </a:rPr>
            </a:br>
            <a:r>
              <a:rPr lang="ru-RU" altLang="ru-RU" sz="2400" dirty="0">
                <a:solidFill>
                  <a:srgbClr val="3333CC"/>
                </a:solidFill>
              </a:rPr>
              <a:t>к малым возмущениям решения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4F02EB-57B0-4E18-8986-5793FC3F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1: введение в курс</a:t>
            </a:r>
          </a:p>
        </p:txBody>
      </p:sp>
      <p:sp>
        <p:nvSpPr>
          <p:cNvPr id="7171" name="Номер слайда 5">
            <a:extLst>
              <a:ext uri="{FF2B5EF4-FFF2-40B4-BE49-F238E27FC236}">
                <a16:creationId xmlns:a16="http://schemas.microsoft.com/office/drawing/2014/main" id="{774D855B-F2E4-4246-AD8D-D42CB7C2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1BDC88-40E0-4AA7-AF75-1256A5EB2657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 dirty="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03E3E942-E3B1-4C08-9666-EBA2F8DAC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Структура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198DACD2-8FA0-43D3-B30E-664D30FC4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/>
              <a:t>Лекции</a:t>
            </a:r>
            <a:endParaRPr lang="en-US" altLang="ru-RU" sz="2800" dirty="0"/>
          </a:p>
          <a:p>
            <a:pPr lvl="1" eaLnBrk="1" hangingPunct="1"/>
            <a:r>
              <a:rPr lang="ru-RU" altLang="ru-RU" sz="2400" dirty="0"/>
              <a:t>Доступны в электронном виде</a:t>
            </a:r>
          </a:p>
          <a:p>
            <a:pPr lvl="1" eaLnBrk="1" hangingPunct="1"/>
            <a:r>
              <a:rPr lang="ru-RU" altLang="ru-RU" sz="2400" dirty="0"/>
              <a:t>Источники и дополнительная информация приведены в заметках к слайдам (окно внизу слайда в </a:t>
            </a:r>
            <a:r>
              <a:rPr lang="en-US" altLang="ru-RU" sz="2400" dirty="0"/>
              <a:t>PowerPoint</a:t>
            </a:r>
            <a:r>
              <a:rPr lang="ru-RU" altLang="ru-RU" sz="2400" dirty="0"/>
              <a:t>)</a:t>
            </a:r>
          </a:p>
          <a:p>
            <a:pPr eaLnBrk="1" hangingPunct="1"/>
            <a:r>
              <a:rPr lang="ru-RU" altLang="ru-RU" sz="2800" dirty="0"/>
              <a:t>Сдача главы диплома (обработка данных)</a:t>
            </a:r>
          </a:p>
          <a:p>
            <a:pPr lvl="1" eaLnBrk="1" hangingPunct="1"/>
            <a:r>
              <a:rPr lang="ru-RU" altLang="ru-RU" sz="2400" dirty="0"/>
              <a:t>5-й курс сдает предварительную главу</a:t>
            </a:r>
          </a:p>
          <a:p>
            <a:pPr lvl="1" eaLnBrk="1" hangingPunct="1"/>
            <a:r>
              <a:rPr lang="ru-RU" altLang="ru-RU" sz="2400" dirty="0"/>
              <a:t>Если в дипломе нет обратных задач, </a:t>
            </a:r>
            <a:br>
              <a:rPr lang="ru-RU" altLang="ru-RU" sz="2400" dirty="0"/>
            </a:br>
            <a:r>
              <a:rPr lang="ru-RU" altLang="ru-RU" sz="2400" dirty="0"/>
              <a:t>я придумаю подходящую</a:t>
            </a:r>
            <a:r>
              <a:rPr lang="en-US" altLang="ru-RU" sz="2400" dirty="0"/>
              <a:t> (</a:t>
            </a:r>
            <a:r>
              <a:rPr lang="ru-RU" altLang="ru-RU" sz="2400" dirty="0"/>
              <a:t>но неинтересную) задачу</a:t>
            </a:r>
          </a:p>
          <a:p>
            <a:pPr eaLnBrk="1" hangingPunct="1"/>
            <a:r>
              <a:rPr lang="ru-RU" altLang="ru-RU" sz="2800" dirty="0">
                <a:solidFill>
                  <a:schemeClr val="folHlink"/>
                </a:solidFill>
              </a:rPr>
              <a:t>1 пропуск = </a:t>
            </a:r>
            <a:r>
              <a:rPr lang="en-US" altLang="ru-RU" sz="2800" dirty="0">
                <a:solidFill>
                  <a:schemeClr val="folHlink"/>
                </a:solidFill>
              </a:rPr>
              <a:t>−</a:t>
            </a:r>
            <a:r>
              <a:rPr lang="ru-RU" altLang="ru-RU" sz="2800" dirty="0">
                <a:solidFill>
                  <a:schemeClr val="folHlink"/>
                </a:solidFill>
              </a:rPr>
              <a:t>1/3 балла в зачетку</a:t>
            </a:r>
          </a:p>
          <a:p>
            <a:pPr lvl="1" eaLnBrk="1" hangingPunct="1"/>
            <a:r>
              <a:rPr lang="ru-RU" altLang="ru-RU" sz="2400" dirty="0"/>
              <a:t>Округление в пользу студентов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9DA211F-063F-4452-92C6-96B2A3AC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1: введение в курс</a:t>
            </a:r>
          </a:p>
        </p:txBody>
      </p:sp>
      <p:sp>
        <p:nvSpPr>
          <p:cNvPr id="8195" name="Номер слайда 5">
            <a:extLst>
              <a:ext uri="{FF2B5EF4-FFF2-40B4-BE49-F238E27FC236}">
                <a16:creationId xmlns:a16="http://schemas.microsoft.com/office/drawing/2014/main" id="{E56505AB-F7CA-4DC7-ACFD-94998144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910889-D482-4B58-994C-D206703429A7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 dirty="0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9FD042BD-2760-4E3F-A46B-0FB817C24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Обратная задача</a:t>
            </a:r>
          </a:p>
        </p:txBody>
      </p:sp>
      <p:grpSp>
        <p:nvGrpSpPr>
          <p:cNvPr id="8197" name="Group 3">
            <a:extLst>
              <a:ext uri="{FF2B5EF4-FFF2-40B4-BE49-F238E27FC236}">
                <a16:creationId xmlns:a16="http://schemas.microsoft.com/office/drawing/2014/main" id="{51097691-3E20-4815-8225-BF493C74203B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796925"/>
            <a:ext cx="6265862" cy="5656263"/>
            <a:chOff x="1020" y="502"/>
            <a:chExt cx="3723" cy="3472"/>
          </a:xfrm>
        </p:grpSpPr>
        <p:pic>
          <p:nvPicPr>
            <p:cNvPr id="8198" name="Picture 4">
              <a:extLst>
                <a:ext uri="{FF2B5EF4-FFF2-40B4-BE49-F238E27FC236}">
                  <a16:creationId xmlns:a16="http://schemas.microsoft.com/office/drawing/2014/main" id="{59514401-0E37-447B-A49A-36C1CE604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502"/>
              <a:ext cx="3723" cy="3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99" name="Text Box 5">
              <a:extLst>
                <a:ext uri="{FF2B5EF4-FFF2-40B4-BE49-F238E27FC236}">
                  <a16:creationId xmlns:a16="http://schemas.microsoft.com/office/drawing/2014/main" id="{1DDA5A0A-EE67-4171-A190-BA74834E2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024"/>
              <a:ext cx="1044" cy="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ru-RU" altLang="ru-RU" sz="2800" dirty="0">
                  <a:solidFill>
                    <a:schemeClr val="folHlink"/>
                  </a:solidFill>
                </a:rPr>
                <a:t>Прямая</a:t>
              </a:r>
            </a:p>
          </p:txBody>
        </p:sp>
        <p:sp>
          <p:nvSpPr>
            <p:cNvPr id="8200" name="Text Box 6">
              <a:extLst>
                <a:ext uri="{FF2B5EF4-FFF2-40B4-BE49-F238E27FC236}">
                  <a16:creationId xmlns:a16="http://schemas.microsoft.com/office/drawing/2014/main" id="{ECF4FEC4-4CC5-41E3-A1D2-07BB12B4C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566"/>
              <a:ext cx="1225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ru-RU" altLang="ru-RU" sz="2800" dirty="0">
                  <a:solidFill>
                    <a:schemeClr val="folHlink"/>
                  </a:solidFill>
                </a:rPr>
                <a:t>Обратная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80CE650B-C4C2-4535-9CF6-CA7B984EF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Предмет курса</a:t>
            </a:r>
          </a:p>
        </p:txBody>
      </p:sp>
      <p:sp>
        <p:nvSpPr>
          <p:cNvPr id="10243" name="Объект 2">
            <a:extLst>
              <a:ext uri="{FF2B5EF4-FFF2-40B4-BE49-F238E27FC236}">
                <a16:creationId xmlns:a16="http://schemas.microsoft.com/office/drawing/2014/main" id="{46AF38E3-5979-42BC-ABF0-80549F8892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dirty="0"/>
              <a:t>Традиционно под обратными задачами понимается обращение бесконечномерных отображений (операторов)</a:t>
            </a:r>
          </a:p>
          <a:p>
            <a:r>
              <a:rPr lang="ru-RU" altLang="ru-RU" sz="2800" dirty="0"/>
              <a:t>Однако, в данном курсе мы подразумеваем более широкое определение, включая задачи, связанные с линейной и нелинейной регрессией</a:t>
            </a:r>
          </a:p>
          <a:p>
            <a:r>
              <a:rPr lang="ru-RU" altLang="ru-RU" sz="2800" dirty="0"/>
              <a:t>Иными словами, предметом данного курса является весь спектр вопросов, попадающих под концептуальное определение: «восстановление модели по измеренным экспериментальным данным»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0598C3-1A92-41CA-87EA-702EA7A9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1: введение в курс</a:t>
            </a:r>
          </a:p>
        </p:txBody>
      </p:sp>
      <p:sp>
        <p:nvSpPr>
          <p:cNvPr id="10245" name="Номер слайда 4">
            <a:extLst>
              <a:ext uri="{FF2B5EF4-FFF2-40B4-BE49-F238E27FC236}">
                <a16:creationId xmlns:a16="http://schemas.microsoft.com/office/drawing/2014/main" id="{094785EC-BF59-4D79-9628-3B88D1C7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DB193D-FE7C-4BCE-8F39-DB1F5F3C3BFC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6DB5CF0B-B036-449F-8567-F21F717C7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Тривиальные обратные задачи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Объект 2">
                <a:extLst>
                  <a:ext uri="{FF2B5EF4-FFF2-40B4-BE49-F238E27FC236}">
                    <a16:creationId xmlns:a16="http://schemas.microsoft.com/office/drawing/2014/main" id="{6A7799B5-8B9D-4305-900F-A9EAA9B61129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altLang="ru-RU" dirty="0"/>
                  <a:t>Вычитание:</a:t>
                </a:r>
                <a:endParaRPr lang="en-US" altLang="ru-RU" dirty="0"/>
              </a:p>
              <a:p>
                <a:pPr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altLang="ru-RU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ru-RU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ru-RU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ru-RU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⇒</m:t>
                      </m:r>
                      <m:r>
                        <a:rPr lang="en-US" altLang="ru-RU" i="1" dirty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ru-RU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ru-RU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ru-RU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altLang="ru-RU" dirty="0"/>
              </a:p>
              <a:p>
                <a:endParaRPr lang="ru-RU" altLang="ru-RU" dirty="0"/>
              </a:p>
              <a:p>
                <a:r>
                  <a:rPr lang="ru-RU" altLang="ru-RU" dirty="0"/>
                  <a:t>Обращение матрицы:</a:t>
                </a:r>
                <a:endParaRPr lang="en-US" altLang="ru-RU" dirty="0"/>
              </a:p>
              <a:p>
                <a:pPr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ru-RU" b="1" i="0" dirty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ru-RU" altLang="ru-R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b="1" i="0" dirty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ru-RU" b="1" i="0" dirty="0">
                        <a:latin typeface="Cambria Math" panose="02040503050406030204" pitchFamily="18" charset="0"/>
                      </a:rPr>
                      <m:t>𝛃</m:t>
                    </m:r>
                  </m:oMath>
                </a14:m>
                <a:r>
                  <a:rPr lang="ru-RU" altLang="ru-RU" i="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b="1" i="0" dirty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altLang="ru-RU" dirty="0"/>
                  <a:t> </a:t>
                </a:r>
                <a:r>
                  <a:rPr lang="ru-RU" altLang="ru-RU" dirty="0"/>
                  <a:t>– квадратная матрица </a:t>
                </a:r>
                <a14:m>
                  <m:oMath xmlns:m="http://schemas.openxmlformats.org/officeDocument/2006/math">
                    <m:r>
                      <a:rPr lang="en-US" altLang="ru-RU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en-US" altLang="ru-RU" b="1" i="0" dirty="0" smtClean="0">
                        <a:latin typeface="Cambria Math" panose="02040503050406030204" pitchFamily="18" charset="0"/>
                      </a:rPr>
                      <m:t>𝛃</m:t>
                    </m:r>
                    <m:r>
                      <a:rPr lang="ru-RU" altLang="ru-RU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b="1" i="0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ru-RU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ru-RU" b="1" i="0" dirty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11267" name="Объект 2">
                <a:extLst>
                  <a:ext uri="{FF2B5EF4-FFF2-40B4-BE49-F238E27FC236}">
                    <a16:creationId xmlns:a16="http://schemas.microsoft.com/office/drawing/2014/main" id="{6A7799B5-8B9D-4305-900F-A9EAA9B611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5" t="-1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818838-5C25-4AC1-80E1-FA2E9593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1: введение в курс</a:t>
            </a:r>
          </a:p>
        </p:txBody>
      </p:sp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00644ED5-588B-45EE-951C-BAF2A5CC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A2C8A9-8971-43A1-B6C4-A9F8B2658CF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AEDCF-ABC8-4794-A08C-65920FB0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1: введение в курс</a:t>
            </a:r>
          </a:p>
        </p:txBody>
      </p:sp>
      <p:sp>
        <p:nvSpPr>
          <p:cNvPr id="12291" name="Номер слайда 5">
            <a:extLst>
              <a:ext uri="{FF2B5EF4-FFF2-40B4-BE49-F238E27FC236}">
                <a16:creationId xmlns:a16="http://schemas.microsoft.com/office/drawing/2014/main" id="{70209B86-F4CC-412F-AE43-842C8757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9088EA-B16B-4E96-921B-F855276D5C85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400" dirty="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BBD7F4A0-50C3-42C8-A83E-2144FBA7D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ru-RU" altLang="ru-RU" dirty="0"/>
            </a:br>
            <a:r>
              <a:rPr lang="ru-RU" altLang="ru-RU" dirty="0"/>
              <a:t>Классификация обратных задач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Rectangle 4">
                <a:extLst>
                  <a:ext uri="{FF2B5EF4-FFF2-40B4-BE49-F238E27FC236}">
                    <a16:creationId xmlns:a16="http://schemas.microsoft.com/office/drawing/2014/main" id="{794EC685-ECCA-4A28-9C84-37F8D893767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dirty="0"/>
                  <a:t>Что есть дракон? (неизвестное </a:t>
                </a:r>
                <a14:m>
                  <m:oMath xmlns:m="http://schemas.openxmlformats.org/officeDocument/2006/math">
                    <m:r>
                      <a:rPr lang="el-GR" alt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ru-RU" altLang="ru-RU" dirty="0"/>
                  <a:t>)</a:t>
                </a:r>
              </a:p>
              <a:p>
                <a:pPr lvl="1" eaLnBrk="1" hangingPunct="1"/>
                <a:r>
                  <a:rPr lang="ru-RU" altLang="ru-RU" dirty="0"/>
                  <a:t>Модель с несколькими параметрами (регрессия)</a:t>
                </a:r>
              </a:p>
              <a:p>
                <a:pPr lvl="1" eaLnBrk="1" hangingPunct="1"/>
                <a:r>
                  <a:rPr lang="ru-RU" altLang="ru-RU" dirty="0"/>
                  <a:t>Модель с многими параметрами</a:t>
                </a:r>
              </a:p>
              <a:p>
                <a:pPr lvl="1" eaLnBrk="1" hangingPunct="1"/>
                <a:r>
                  <a:rPr lang="ru-RU" altLang="ru-RU" dirty="0"/>
                  <a:t>Описывается функцией</a:t>
                </a:r>
              </a:p>
              <a:p>
                <a:pPr eaLnBrk="1" hangingPunct="1"/>
                <a:r>
                  <a:rPr lang="ru-RU" altLang="ru-RU" dirty="0"/>
                  <a:t>Зависимость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altLang="ru-RU" dirty="0"/>
                  <a:t> </a:t>
                </a:r>
                <a:r>
                  <a:rPr lang="ru-RU" altLang="ru-RU" dirty="0"/>
                  <a:t>следов (данных</a:t>
                </a:r>
                <a:r>
                  <a:rPr lang="en-US" altLang="ru-RU" dirty="0"/>
                  <a:t>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ru-RU" altLang="ru-RU" dirty="0"/>
                  <a:t>) от неизвестных (параметров или функции</a:t>
                </a:r>
                <a:r>
                  <a:rPr lang="en-US" altLang="ru-RU" dirty="0"/>
                  <a:t> </a:t>
                </a:r>
                <a14:m>
                  <m:oMath xmlns:m="http://schemas.openxmlformats.org/officeDocument/2006/math">
                    <m:r>
                      <a:rPr lang="el-GR" alt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ru-RU" altLang="ru-RU" dirty="0"/>
                  <a:t>)</a:t>
                </a:r>
              </a:p>
              <a:p>
                <a:pPr lvl="1" eaLnBrk="1" hangingPunct="1"/>
                <a:r>
                  <a:rPr lang="ru-RU" altLang="ru-RU" dirty="0"/>
                  <a:t>Линейная</a:t>
                </a:r>
              </a:p>
              <a:p>
                <a:pPr lvl="1" eaLnBrk="1" hangingPunct="1"/>
                <a:r>
                  <a:rPr lang="ru-RU" altLang="ru-RU" dirty="0"/>
                  <a:t>Нелинейная</a:t>
                </a:r>
              </a:p>
            </p:txBody>
          </p:sp>
        </mc:Choice>
        <mc:Fallback xmlns="">
          <p:sp>
            <p:nvSpPr>
              <p:cNvPr id="12293" name="Rectangle 4">
                <a:extLst>
                  <a:ext uri="{FF2B5EF4-FFF2-40B4-BE49-F238E27FC236}">
                    <a16:creationId xmlns:a16="http://schemas.microsoft.com/office/drawing/2014/main" id="{794EC685-ECCA-4A28-9C84-37F8D89376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485" t="-1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4" name="TextBox 6">
                <a:extLst>
                  <a:ext uri="{FF2B5EF4-FFF2-40B4-BE49-F238E27FC236}">
                    <a16:creationId xmlns:a16="http://schemas.microsoft.com/office/drawing/2014/main" id="{D02A0860-4E9E-4B89-81AE-7F70E803C4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3768" y="4868286"/>
                <a:ext cx="2359107" cy="1279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ru-RU" altLang="ru-RU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altLang="ru-RU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ru-RU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ru-RU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ru-RU" alt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ru-RU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ru-RU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ru-RU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ru-RU" altLang="ru-RU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ru-RU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ru-RU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ru-RU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</m:oMath>
                  </m:oMathPara>
                </a14:m>
                <a:endParaRPr lang="ru-RU" altLang="ru-RU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94" name="TextBox 6">
                <a:extLst>
                  <a:ext uri="{FF2B5EF4-FFF2-40B4-BE49-F238E27FC236}">
                    <a16:creationId xmlns:a16="http://schemas.microsoft.com/office/drawing/2014/main" id="{D02A0860-4E9E-4B89-81AE-7F70E803C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3768" y="4868286"/>
                <a:ext cx="2359107" cy="1279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23AA3336-C074-4E4C-B5DC-52765DD58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Линейная регрессия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Объект 2">
                <a:extLst>
                  <a:ext uri="{FF2B5EF4-FFF2-40B4-BE49-F238E27FC236}">
                    <a16:creationId xmlns:a16="http://schemas.microsoft.com/office/drawing/2014/main" id="{41DD8DD9-E79B-4CE5-A208-59171A525F9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dirty="0"/>
                  <a:t>Модель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ru-RU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ru-RU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ru-RU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ru-RU" alt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ru-RU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</m:t>
                        </m:r>
                        <m: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ru-RU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ru-RU" alt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ru-RU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altLang="ru-RU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например</a:t>
                </a:r>
                <a:r>
                  <a:rPr lang="en-US" altLang="ru-RU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ru-RU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ru-RU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ru-RU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𝑥</m:t>
                    </m:r>
                  </m:oMath>
                </a14:m>
                <a:r>
                  <a:rPr lang="ru-RU" alt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=</m:t>
                    </m:r>
                    <m:sSub>
                      <m:sSubPr>
                        <m:ctrlP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ru-RU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ru-RU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ru-RU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sin</m:t>
                        </m:r>
                      </m:fName>
                      <m:e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func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13315" name="Объект 2">
                <a:extLst>
                  <a:ext uri="{FF2B5EF4-FFF2-40B4-BE49-F238E27FC236}">
                    <a16:creationId xmlns:a16="http://schemas.microsoft.com/office/drawing/2014/main" id="{41DD8DD9-E79B-4CE5-A208-59171A525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5" t="-1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B2EC4E-FFE4-4FD6-A1B4-C777CA54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1: введение в курс</a:t>
            </a:r>
          </a:p>
        </p:txBody>
      </p:sp>
      <p:sp>
        <p:nvSpPr>
          <p:cNvPr id="13317" name="Номер слайда 5">
            <a:extLst>
              <a:ext uri="{FF2B5EF4-FFF2-40B4-BE49-F238E27FC236}">
                <a16:creationId xmlns:a16="http://schemas.microsoft.com/office/drawing/2014/main" id="{3343B54A-701E-4334-9D86-D82E6BFF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A35AC9-0A93-47C5-8189-A1D232110C26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7BD632-926F-4275-AE41-83C278FA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1: введение в курс</a:t>
            </a:r>
          </a:p>
        </p:txBody>
      </p:sp>
      <p:sp>
        <p:nvSpPr>
          <p:cNvPr id="14339" name="Номер слайда 5">
            <a:extLst>
              <a:ext uri="{FF2B5EF4-FFF2-40B4-BE49-F238E27FC236}">
                <a16:creationId xmlns:a16="http://schemas.microsoft.com/office/drawing/2014/main" id="{E6C56B25-752A-411D-A6DF-A108439E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895D6C-E939-4042-B823-4FDD8B300857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400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1683F140-2C22-43CC-8FD6-8C6AF0B88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Линейная регрессия</a:t>
            </a:r>
          </a:p>
        </p:txBody>
      </p:sp>
      <p:graphicFrame>
        <p:nvGraphicFramePr>
          <p:cNvPr id="14341" name="Object 4">
            <a:extLst>
              <a:ext uri="{FF2B5EF4-FFF2-40B4-BE49-F238E27FC236}">
                <a16:creationId xmlns:a16="http://schemas.microsoft.com/office/drawing/2014/main" id="{19E5EDA1-1126-420C-90F7-A40B8576F5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793618"/>
              </p:ext>
            </p:extLst>
          </p:nvPr>
        </p:nvGraphicFramePr>
        <p:xfrm>
          <a:off x="400050" y="803275"/>
          <a:ext cx="8342313" cy="579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Graph" r:id="rId3" imgW="4062600" imgH="2819880" progId="Origin50.Graph">
                  <p:embed/>
                </p:oleObj>
              </mc:Choice>
              <mc:Fallback>
                <p:oleObj name="Graph" r:id="rId3" imgW="4062600" imgH="281988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803275"/>
                        <a:ext cx="8342313" cy="579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86A08B-3411-42BA-83A5-2C049F6A1AE4}"/>
                  </a:ext>
                </a:extLst>
              </p:cNvPr>
              <p:cNvSpPr txBox="1"/>
              <p:nvPr/>
            </p:nvSpPr>
            <p:spPr>
              <a:xfrm>
                <a:off x="6238875" y="2062163"/>
                <a:ext cx="2425087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1" i="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𝛃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 dirty="0" err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400" i="1" dirty="0" err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400" i="1" dirty="0" err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𝐲</m:t>
                    </m:r>
                  </m:oMath>
                </a14:m>
                <a:r>
                  <a:rPr lang="en-US" sz="2400" dirty="0">
                    <a:latin typeface="+mn-lt"/>
                    <a:cs typeface="Arial" charset="0"/>
                  </a:rPr>
                  <a:t> – </a:t>
                </a:r>
                <a:r>
                  <a:rPr lang="ru-RU" sz="2400" dirty="0">
                    <a:latin typeface="+mn-lt"/>
                    <a:cs typeface="Arial" charset="0"/>
                  </a:rPr>
                  <a:t>набор точек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86A08B-3411-42BA-83A5-2C049F6A1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75" y="2062163"/>
                <a:ext cx="2425087" cy="830997"/>
              </a:xfrm>
              <a:prstGeom prst="rect">
                <a:avLst/>
              </a:prstGeom>
              <a:blipFill>
                <a:blip r:embed="rId5"/>
                <a:stretch>
                  <a:fillRect l="-2010" r="-2261"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3404</TotalTime>
  <Words>1390</Words>
  <Application>Microsoft Office PowerPoint</Application>
  <PresentationFormat>Экран (4:3)</PresentationFormat>
  <Paragraphs>259</Paragraphs>
  <Slides>28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Blends</vt:lpstr>
      <vt:lpstr>Graph</vt:lpstr>
      <vt:lpstr>Обратные задачи: теория и практика</vt:lpstr>
      <vt:lpstr>Цель курса</vt:lpstr>
      <vt:lpstr>Структура</vt:lpstr>
      <vt:lpstr>Обратная задача</vt:lpstr>
      <vt:lpstr>Предмет курса</vt:lpstr>
      <vt:lpstr>Тривиальные обратные задачи</vt:lpstr>
      <vt:lpstr> Классификация обратных задач</vt:lpstr>
      <vt:lpstr>Линейная регрессия</vt:lpstr>
      <vt:lpstr>Линейная регрессия</vt:lpstr>
      <vt:lpstr>Нелинейная регрессия</vt:lpstr>
      <vt:lpstr>Пример - светорассеяние</vt:lpstr>
      <vt:lpstr>Нелинейная регрессия</vt:lpstr>
      <vt:lpstr>Нелинейная регрессия</vt:lpstr>
      <vt:lpstr>Линейная зависимость от функции</vt:lpstr>
      <vt:lpstr>Преобразование Фурье</vt:lpstr>
      <vt:lpstr>Деконволюция</vt:lpstr>
      <vt:lpstr>Презентация PowerPoint</vt:lpstr>
      <vt:lpstr>Линейная зависимость от функции</vt:lpstr>
      <vt:lpstr>Линейная зависимость от функции</vt:lpstr>
      <vt:lpstr>Нелинейная зависимость от функции</vt:lpstr>
      <vt:lpstr>Разложение по базису</vt:lpstr>
      <vt:lpstr>Обратная задача светорассеяния</vt:lpstr>
      <vt:lpstr>Структура задачи светорассеяния</vt:lpstr>
      <vt:lpstr>Обратная задача светорассеяния</vt:lpstr>
      <vt:lpstr>Корректность обратной задачи</vt:lpstr>
      <vt:lpstr>Существование</vt:lpstr>
      <vt:lpstr>Единственность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Обратные задачи: теория и практика</dc:title>
  <dc:creator>Maxim</dc:creator>
  <cp:lastModifiedBy>Maxim</cp:lastModifiedBy>
  <cp:revision>84</cp:revision>
  <dcterms:created xsi:type="dcterms:W3CDTF">2009-02-23T16:02:07Z</dcterms:created>
  <dcterms:modified xsi:type="dcterms:W3CDTF">2023-03-23T16:47:28Z</dcterms:modified>
</cp:coreProperties>
</file>